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3" r:id="rId7"/>
    <p:sldId id="264" r:id="rId8"/>
    <p:sldId id="265" r:id="rId9"/>
    <p:sldId id="266" r:id="rId10"/>
    <p:sldId id="261" r:id="rId11"/>
    <p:sldId id="262" r:id="rId12"/>
    <p:sldId id="267" r:id="rId1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5" d="100"/>
          <a:sy n="65" d="100"/>
        </p:scale>
        <p:origin x="-153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DCCA2E8B-4DCC-4239-9467-17A34EA36E1E}" type="datetimeFigureOut">
              <a:rPr lang="ar-IQ" smtClean="0"/>
              <a:t>21/10/1446</a:t>
            </a:fld>
            <a:endParaRPr lang="ar-IQ"/>
          </a:p>
        </p:txBody>
      </p:sp>
      <p:sp>
        <p:nvSpPr>
          <p:cNvPr id="19" name="عنصر نائب للتذييل 18"/>
          <p:cNvSpPr>
            <a:spLocks noGrp="1"/>
          </p:cNvSpPr>
          <p:nvPr>
            <p:ph type="ftr" sz="quarter" idx="11"/>
          </p:nvPr>
        </p:nvSpPr>
        <p:spPr/>
        <p:txBody>
          <a:bodyPr/>
          <a:lstStyle/>
          <a:p>
            <a:endParaRPr lang="ar-IQ"/>
          </a:p>
        </p:txBody>
      </p:sp>
      <p:sp>
        <p:nvSpPr>
          <p:cNvPr id="27" name="عنصر نائب لرقم الشريحة 26"/>
          <p:cNvSpPr>
            <a:spLocks noGrp="1"/>
          </p:cNvSpPr>
          <p:nvPr>
            <p:ph type="sldNum" sz="quarter" idx="12"/>
          </p:nvPr>
        </p:nvSpPr>
        <p:spPr/>
        <p:txBody>
          <a:bodyPr/>
          <a:lstStyle/>
          <a:p>
            <a:fld id="{AA4A9752-D3A6-4CB5-B02B-ECC3F2FB70EC}"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CCA2E8B-4DCC-4239-9467-17A34EA36E1E}" type="datetimeFigureOut">
              <a:rPr lang="ar-IQ" smtClean="0"/>
              <a:t>21/10/1446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A4A9752-D3A6-4CB5-B02B-ECC3F2FB70E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CCA2E8B-4DCC-4239-9467-17A34EA36E1E}" type="datetimeFigureOut">
              <a:rPr lang="ar-IQ" smtClean="0"/>
              <a:t>21/10/1446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A4A9752-D3A6-4CB5-B02B-ECC3F2FB70E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CCA2E8B-4DCC-4239-9467-17A34EA36E1E}" type="datetimeFigureOut">
              <a:rPr lang="ar-IQ" smtClean="0"/>
              <a:t>21/10/1446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A4A9752-D3A6-4CB5-B02B-ECC3F2FB70EC}"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CCA2E8B-4DCC-4239-9467-17A34EA36E1E}" type="datetimeFigureOut">
              <a:rPr lang="ar-IQ" smtClean="0"/>
              <a:t>21/10/1446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A4A9752-D3A6-4CB5-B02B-ECC3F2FB70EC}"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DCCA2E8B-4DCC-4239-9467-17A34EA36E1E}" type="datetimeFigureOut">
              <a:rPr lang="ar-IQ" smtClean="0"/>
              <a:t>21/10/1446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A4A9752-D3A6-4CB5-B02B-ECC3F2FB70EC}"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DCCA2E8B-4DCC-4239-9467-17A34EA36E1E}" type="datetimeFigureOut">
              <a:rPr lang="ar-IQ" smtClean="0"/>
              <a:t>21/10/1446</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AA4A9752-D3A6-4CB5-B02B-ECC3F2FB70EC}"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DCCA2E8B-4DCC-4239-9467-17A34EA36E1E}" type="datetimeFigureOut">
              <a:rPr lang="ar-IQ" smtClean="0"/>
              <a:t>21/10/1446</a:t>
            </a:fld>
            <a:endParaRPr lang="ar-IQ"/>
          </a:p>
        </p:txBody>
      </p:sp>
      <p:sp>
        <p:nvSpPr>
          <p:cNvPr id="8" name="عنصر نائب لرقم الشريحة 7"/>
          <p:cNvSpPr>
            <a:spLocks noGrp="1"/>
          </p:cNvSpPr>
          <p:nvPr>
            <p:ph type="sldNum" sz="quarter" idx="11"/>
          </p:nvPr>
        </p:nvSpPr>
        <p:spPr/>
        <p:txBody>
          <a:bodyPr/>
          <a:lstStyle/>
          <a:p>
            <a:fld id="{AA4A9752-D3A6-4CB5-B02B-ECC3F2FB70EC}" type="slidenum">
              <a:rPr lang="ar-IQ" smtClean="0"/>
              <a:t>‹#›</a:t>
            </a:fld>
            <a:endParaRPr lang="ar-IQ"/>
          </a:p>
        </p:txBody>
      </p:sp>
      <p:sp>
        <p:nvSpPr>
          <p:cNvPr id="9" name="عنصر نائب للتذييل 8"/>
          <p:cNvSpPr>
            <a:spLocks noGrp="1"/>
          </p:cNvSpPr>
          <p:nvPr>
            <p:ph type="ftr" sz="quarter" idx="12"/>
          </p:nvPr>
        </p:nvSpPr>
        <p:spPr/>
        <p:txBody>
          <a:bodyPr/>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CCA2E8B-4DCC-4239-9467-17A34EA36E1E}" type="datetimeFigureOut">
              <a:rPr lang="ar-IQ" smtClean="0"/>
              <a:t>21/10/1446</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AA4A9752-D3A6-4CB5-B02B-ECC3F2FB70E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DCCA2E8B-4DCC-4239-9467-17A34EA36E1E}" type="datetimeFigureOut">
              <a:rPr lang="ar-IQ" smtClean="0"/>
              <a:t>21/10/1446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a:xfrm>
            <a:off x="8156448" y="6422064"/>
            <a:ext cx="762000" cy="365125"/>
          </a:xfrm>
        </p:spPr>
        <p:txBody>
          <a:bodyPr/>
          <a:lstStyle/>
          <a:p>
            <a:fld id="{AA4A9752-D3A6-4CB5-B02B-ECC3F2FB70EC}"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DCCA2E8B-4DCC-4239-9467-17A34EA36E1E}" type="datetimeFigureOut">
              <a:rPr lang="ar-IQ" smtClean="0"/>
              <a:t>21/10/1446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A4A9752-D3A6-4CB5-B02B-ECC3F2FB70EC}"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CCA2E8B-4DCC-4239-9467-17A34EA36E1E}" type="datetimeFigureOut">
              <a:rPr lang="ar-IQ" smtClean="0"/>
              <a:t>21/10/1446</a:t>
            </a:fld>
            <a:endParaRPr lang="ar-IQ"/>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r-IQ"/>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A4A9752-D3A6-4CB5-B02B-ECC3F2FB70EC}"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600" kern="1200">
          <a:solidFill>
            <a:schemeClr val="tx1"/>
          </a:solidFill>
          <a:latin typeface="+mj-lt"/>
          <a:ea typeface="+mj-ea"/>
          <a:cs typeface="+mj-cs"/>
        </a:defRPr>
      </a:lvl1pPr>
    </p:titleStyle>
    <p:bodyStyle>
      <a:lvl1pPr marL="420624"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r" rtl="1"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r" rtl="1"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r" rtl="1"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r" rtl="1"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lum bright="70000" contrast="-70000"/>
            <a:extLst>
              <a:ext uri="{28A0092B-C50C-407E-A947-70E740481C1C}">
                <a14:useLocalDpi xmlns:a14="http://schemas.microsoft.com/office/drawing/2010/main" val="0"/>
              </a:ext>
            </a:extLst>
          </a:blip>
          <a:srcRect t="6022"/>
          <a:stretch/>
        </p:blipFill>
        <p:spPr>
          <a:xfrm>
            <a:off x="0" y="0"/>
            <a:ext cx="9144000" cy="7552787"/>
          </a:xfrm>
          <a:prstGeom prst="rect">
            <a:avLst/>
          </a:prstGeom>
        </p:spPr>
      </p:pic>
      <p:sp>
        <p:nvSpPr>
          <p:cNvPr id="2" name="عنوان 1"/>
          <p:cNvSpPr>
            <a:spLocks noGrp="1"/>
          </p:cNvSpPr>
          <p:nvPr>
            <p:ph type="ctrTitle"/>
          </p:nvPr>
        </p:nvSpPr>
        <p:spPr>
          <a:xfrm>
            <a:off x="481232" y="3766561"/>
            <a:ext cx="8181536" cy="2301240"/>
          </a:xfrm>
        </p:spPr>
        <p:txBody>
          <a:bodyPr>
            <a:normAutofit/>
          </a:bodyPr>
          <a:lstStyle/>
          <a:p>
            <a:pPr algn="ctr"/>
            <a:r>
              <a:rPr lang="ar-IQ" cap="none" spc="50" dirty="0" smtClean="0">
                <a:ln w="12700" cmpd="sng">
                  <a:solidFill>
                    <a:schemeClr val="bg1"/>
                  </a:solidFill>
                  <a:prstDash val="solid"/>
                </a:ln>
                <a:solidFill>
                  <a:srgbClr val="C00000"/>
                </a:solidFill>
                <a:effectLst>
                  <a:glow rad="53100">
                    <a:schemeClr val="accent6">
                      <a:satMod val="180000"/>
                      <a:alpha val="30000"/>
                    </a:schemeClr>
                  </a:glow>
                </a:effectLst>
              </a:rPr>
              <a:t>اهمية ودور القلب والرئتين بأداء المهارات والتمارين ذات الشدة العالية</a:t>
            </a:r>
            <a:endParaRPr lang="ar-IQ" cap="none" spc="50" dirty="0">
              <a:ln w="12700" cmpd="sng">
                <a:solidFill>
                  <a:schemeClr val="bg1"/>
                </a:solidFill>
                <a:prstDash val="solid"/>
              </a:ln>
              <a:solidFill>
                <a:srgbClr val="C00000"/>
              </a:solidFill>
              <a:effectLst>
                <a:glow rad="53100">
                  <a:schemeClr val="accent6">
                    <a:satMod val="180000"/>
                    <a:alpha val="30000"/>
                  </a:schemeClr>
                </a:glow>
              </a:effectLst>
            </a:endParaRPr>
          </a:p>
        </p:txBody>
      </p:sp>
      <p:sp>
        <p:nvSpPr>
          <p:cNvPr id="3" name="عنوان فرعي 2"/>
          <p:cNvSpPr>
            <a:spLocks noGrp="1"/>
          </p:cNvSpPr>
          <p:nvPr>
            <p:ph type="subTitle" idx="1"/>
          </p:nvPr>
        </p:nvSpPr>
        <p:spPr>
          <a:xfrm>
            <a:off x="304800" y="304800"/>
            <a:ext cx="8534400" cy="2438400"/>
          </a:xfrm>
        </p:spPr>
        <p:txBody>
          <a:bodyPr>
            <a:normAutofit/>
          </a:bodyPr>
          <a:lstStyle/>
          <a:p>
            <a:pPr algn="ctr">
              <a:lnSpc>
                <a:spcPct val="150000"/>
              </a:lnSpc>
            </a:pPr>
            <a:r>
              <a:rPr lang="ar-IQ" b="1" dirty="0" smtClean="0">
                <a:solidFill>
                  <a:schemeClr val="bg1"/>
                </a:solidFill>
              </a:rPr>
              <a:t>حلقة نقاشية مقدمة من لدن</a:t>
            </a:r>
          </a:p>
          <a:p>
            <a:pPr algn="ctr">
              <a:lnSpc>
                <a:spcPct val="150000"/>
              </a:lnSpc>
            </a:pPr>
            <a:r>
              <a:rPr lang="ar-IQ" b="1" dirty="0" smtClean="0">
                <a:solidFill>
                  <a:schemeClr val="bg1"/>
                </a:solidFill>
              </a:rPr>
              <a:t>أ.د سماح نورالدين عيسى </a:t>
            </a:r>
          </a:p>
          <a:p>
            <a:pPr algn="ctr">
              <a:lnSpc>
                <a:spcPct val="150000"/>
              </a:lnSpc>
            </a:pPr>
            <a:r>
              <a:rPr lang="ar-IQ" b="1" dirty="0" smtClean="0">
                <a:solidFill>
                  <a:schemeClr val="bg1"/>
                </a:solidFill>
              </a:rPr>
              <a:t>المقامة في كلية التربية البدنية وعلوم الرياضة </a:t>
            </a:r>
          </a:p>
          <a:p>
            <a:pPr algn="ctr">
              <a:lnSpc>
                <a:spcPct val="150000"/>
              </a:lnSpc>
            </a:pPr>
            <a:r>
              <a:rPr lang="ar-IQ" b="1" dirty="0" smtClean="0">
                <a:solidFill>
                  <a:schemeClr val="bg1"/>
                </a:solidFill>
              </a:rPr>
              <a:t>يوم الاثنين المصادف / 10/3/2025</a:t>
            </a:r>
            <a:endParaRPr lang="ar-IQ" b="1" dirty="0">
              <a:solidFill>
                <a:schemeClr val="bg1"/>
              </a:solidFill>
            </a:endParaRPr>
          </a:p>
        </p:txBody>
      </p:sp>
    </p:spTree>
    <p:extLst>
      <p:ext uri="{BB962C8B-B14F-4D97-AF65-F5344CB8AC3E}">
        <p14:creationId xmlns:p14="http://schemas.microsoft.com/office/powerpoint/2010/main" val="3599108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الخاتمة</a:t>
            </a:r>
            <a:endParaRPr lang="ar-IQ" dirty="0"/>
          </a:p>
        </p:txBody>
      </p:sp>
      <p:sp>
        <p:nvSpPr>
          <p:cNvPr id="3" name="عنصر نائب للمحتوى 2"/>
          <p:cNvSpPr>
            <a:spLocks noGrp="1"/>
          </p:cNvSpPr>
          <p:nvPr>
            <p:ph idx="1"/>
          </p:nvPr>
        </p:nvSpPr>
        <p:spPr/>
        <p:txBody>
          <a:bodyPr/>
          <a:lstStyle/>
          <a:p>
            <a:r>
              <a:rPr lang="ar-IQ" dirty="0" smtClean="0"/>
              <a:t>يجب تقنين حمل التدريب واعطاء الراحة اللازمة حسب الجهد المبذول </a:t>
            </a:r>
            <a:r>
              <a:rPr lang="ar-IQ" dirty="0" err="1" smtClean="0"/>
              <a:t>تثناء</a:t>
            </a:r>
            <a:r>
              <a:rPr lang="ar-IQ" dirty="0" smtClean="0"/>
              <a:t> التدريب للمحافظة على الجهاز الدوري التنفسي</a:t>
            </a:r>
            <a:endParaRPr lang="ar-IQ" dirty="0"/>
          </a:p>
        </p:txBody>
      </p:sp>
    </p:spTree>
    <p:extLst>
      <p:ext uri="{BB962C8B-B14F-4D97-AF65-F5344CB8AC3E}">
        <p14:creationId xmlns:p14="http://schemas.microsoft.com/office/powerpoint/2010/main" val="3912693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ارجوا ان استفدتم</a:t>
            </a:r>
            <a:endParaRPr lang="ar-IQ" dirty="0"/>
          </a:p>
        </p:txBody>
      </p:sp>
      <p:sp>
        <p:nvSpPr>
          <p:cNvPr id="3" name="عنصر نائب للمحتوى 2"/>
          <p:cNvSpPr>
            <a:spLocks noGrp="1"/>
          </p:cNvSpPr>
          <p:nvPr>
            <p:ph idx="1"/>
          </p:nvPr>
        </p:nvSpPr>
        <p:spPr/>
        <p:txBody>
          <a:bodyPr/>
          <a:lstStyle/>
          <a:p>
            <a:pPr algn="ctr"/>
            <a:r>
              <a:rPr lang="ar-IQ" dirty="0" smtClean="0"/>
              <a:t>شكرا لحسن </a:t>
            </a:r>
            <a:r>
              <a:rPr lang="ar-IQ" dirty="0" err="1" smtClean="0"/>
              <a:t>الصغاء</a:t>
            </a:r>
            <a:endParaRPr lang="ar-IQ" dirty="0"/>
          </a:p>
        </p:txBody>
      </p:sp>
    </p:spTree>
    <p:extLst>
      <p:ext uri="{BB962C8B-B14F-4D97-AF65-F5344CB8AC3E}">
        <p14:creationId xmlns:p14="http://schemas.microsoft.com/office/powerpoint/2010/main" val="266826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التوصيات</a:t>
            </a:r>
            <a:endParaRPr lang="ar-IQ" dirty="0"/>
          </a:p>
        </p:txBody>
      </p:sp>
      <p:sp>
        <p:nvSpPr>
          <p:cNvPr id="3" name="عنصر نائب للمحتوى 2"/>
          <p:cNvSpPr>
            <a:spLocks noGrp="1"/>
          </p:cNvSpPr>
          <p:nvPr>
            <p:ph idx="1"/>
          </p:nvPr>
        </p:nvSpPr>
        <p:spPr/>
        <p:txBody>
          <a:bodyPr/>
          <a:lstStyle/>
          <a:p>
            <a:r>
              <a:rPr lang="ar-IQ" dirty="0" smtClean="0"/>
              <a:t>الاهتمام بالرياضة وممارسة التمارين التي تساعد على النشاط البدني</a:t>
            </a:r>
          </a:p>
          <a:p>
            <a:r>
              <a:rPr lang="ar-IQ" dirty="0" smtClean="0"/>
              <a:t>الحفاظ على صحة القلب وباقي الاجهزة الوظيفية بالرياضة والغذاء الصحي</a:t>
            </a:r>
          </a:p>
          <a:p>
            <a:r>
              <a:rPr lang="ar-IQ" dirty="0" smtClean="0"/>
              <a:t>عدم مزاولة تمارين اعلى من قابلية الفرد لان ذلك له رد فعل سلبي على القلب</a:t>
            </a:r>
          </a:p>
          <a:p>
            <a:r>
              <a:rPr lang="ar-IQ" dirty="0" smtClean="0"/>
              <a:t>الحفاظ على صحة القلب بتمارين مقننة وشدد مناسبة للحصول على </a:t>
            </a:r>
            <a:r>
              <a:rPr lang="ar-IQ" smtClean="0"/>
              <a:t>نتائج ايجابية</a:t>
            </a:r>
            <a:endParaRPr lang="ar-IQ" dirty="0"/>
          </a:p>
        </p:txBody>
      </p:sp>
    </p:spTree>
    <p:extLst>
      <p:ext uri="{BB962C8B-B14F-4D97-AF65-F5344CB8AC3E}">
        <p14:creationId xmlns:p14="http://schemas.microsoft.com/office/powerpoint/2010/main" val="2322551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المقدمة</a:t>
            </a:r>
            <a:endParaRPr lang="ar-IQ" dirty="0"/>
          </a:p>
        </p:txBody>
      </p:sp>
      <p:pic>
        <p:nvPicPr>
          <p:cNvPr id="4" name="صورة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610790"/>
            <a:ext cx="9144000" cy="5636419"/>
          </a:xfrm>
          <a:prstGeom prst="rect">
            <a:avLst/>
          </a:prstGeom>
        </p:spPr>
      </p:pic>
      <p:sp>
        <p:nvSpPr>
          <p:cNvPr id="3" name="عنصر نائب للمحتوى 2"/>
          <p:cNvSpPr>
            <a:spLocks noGrp="1"/>
          </p:cNvSpPr>
          <p:nvPr>
            <p:ph idx="1"/>
          </p:nvPr>
        </p:nvSpPr>
        <p:spPr/>
        <p:txBody>
          <a:bodyPr>
            <a:normAutofit fontScale="92500" lnSpcReduction="20000"/>
          </a:bodyPr>
          <a:lstStyle/>
          <a:p>
            <a:r>
              <a:rPr lang="ar-IQ" dirty="0" smtClean="0">
                <a:solidFill>
                  <a:schemeClr val="bg1">
                    <a:lumMod val="65000"/>
                    <a:lumOff val="35000"/>
                  </a:schemeClr>
                </a:solidFill>
              </a:rPr>
              <a:t>يدرك الجميع مدى اهمية القلب والرئتين </a:t>
            </a:r>
            <a:r>
              <a:rPr lang="ar-IQ" dirty="0" err="1" smtClean="0">
                <a:solidFill>
                  <a:schemeClr val="bg1">
                    <a:lumMod val="65000"/>
                    <a:lumOff val="35000"/>
                  </a:schemeClr>
                </a:solidFill>
              </a:rPr>
              <a:t>للاتسان</a:t>
            </a:r>
            <a:r>
              <a:rPr lang="ar-IQ" dirty="0" smtClean="0">
                <a:solidFill>
                  <a:schemeClr val="bg1">
                    <a:lumMod val="65000"/>
                    <a:lumOff val="35000"/>
                  </a:schemeClr>
                </a:solidFill>
              </a:rPr>
              <a:t> بصورة عامة وللرياضي بصورة خاصة</a:t>
            </a:r>
          </a:p>
          <a:p>
            <a:r>
              <a:rPr lang="ar-IQ" dirty="0" smtClean="0">
                <a:solidFill>
                  <a:schemeClr val="bg1">
                    <a:lumMod val="65000"/>
                    <a:lumOff val="35000"/>
                  </a:schemeClr>
                </a:solidFill>
              </a:rPr>
              <a:t>وذلك لان  القلب مسؤول على ايصال الدم والطاقة لجميع اجزاء الجسم </a:t>
            </a:r>
          </a:p>
          <a:p>
            <a:r>
              <a:rPr lang="ar-IQ" dirty="0" smtClean="0">
                <a:solidFill>
                  <a:schemeClr val="bg1">
                    <a:lumMod val="65000"/>
                    <a:lumOff val="35000"/>
                  </a:schemeClr>
                </a:solidFill>
              </a:rPr>
              <a:t>والرئتين مسؤولة </a:t>
            </a:r>
            <a:r>
              <a:rPr lang="ar-IQ" dirty="0" err="1" smtClean="0">
                <a:solidFill>
                  <a:schemeClr val="bg1">
                    <a:lumMod val="65000"/>
                    <a:lumOff val="35000"/>
                  </a:schemeClr>
                </a:solidFill>
              </a:rPr>
              <a:t>لايصال</a:t>
            </a:r>
            <a:r>
              <a:rPr lang="ar-IQ" dirty="0" smtClean="0">
                <a:solidFill>
                  <a:schemeClr val="bg1">
                    <a:lumMod val="65000"/>
                    <a:lumOff val="35000"/>
                  </a:schemeClr>
                </a:solidFill>
              </a:rPr>
              <a:t> الاوكسجين للجسم  </a:t>
            </a:r>
          </a:p>
          <a:p>
            <a:r>
              <a:rPr lang="ar-IQ" dirty="0" smtClean="0">
                <a:solidFill>
                  <a:schemeClr val="bg1">
                    <a:lumMod val="65000"/>
                    <a:lumOff val="35000"/>
                  </a:schemeClr>
                </a:solidFill>
              </a:rPr>
              <a:t>ويجب ان يمتلك الرياضي قلب سليم وصحي ورئتين تعملان بكفاءة عالية  ليتمكن تحمل التدريبات ذات الشدة العالية </a:t>
            </a:r>
          </a:p>
          <a:p>
            <a:r>
              <a:rPr lang="ar-IQ" dirty="0" smtClean="0">
                <a:solidFill>
                  <a:schemeClr val="bg1">
                    <a:lumMod val="65000"/>
                    <a:lumOff val="35000"/>
                  </a:schemeClr>
                </a:solidFill>
              </a:rPr>
              <a:t>ويعد الجهاز الدوري التنفسي من اهم الاجهزة الوظيفية بالجسم المسؤولة عن تزويد الطاقة اللازمة اثناء الجهد البدني  </a:t>
            </a:r>
            <a:endParaRPr lang="ar-IQ" dirty="0">
              <a:solidFill>
                <a:schemeClr val="bg1">
                  <a:lumMod val="65000"/>
                  <a:lumOff val="35000"/>
                </a:schemeClr>
              </a:solidFill>
            </a:endParaRPr>
          </a:p>
        </p:txBody>
      </p:sp>
    </p:spTree>
    <p:extLst>
      <p:ext uri="{BB962C8B-B14F-4D97-AF65-F5344CB8AC3E}">
        <p14:creationId xmlns:p14="http://schemas.microsoft.com/office/powerpoint/2010/main" val="246081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اهمية القلب والرئتين للرياضي</a:t>
            </a:r>
            <a:endParaRPr lang="ar-IQ" dirty="0"/>
          </a:p>
        </p:txBody>
      </p:sp>
      <p:pic>
        <p:nvPicPr>
          <p:cNvPr id="4" name="صورة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عنصر نائب للمحتوى 2"/>
          <p:cNvSpPr>
            <a:spLocks noGrp="1"/>
          </p:cNvSpPr>
          <p:nvPr>
            <p:ph idx="1"/>
          </p:nvPr>
        </p:nvSpPr>
        <p:spPr/>
        <p:txBody>
          <a:bodyPr>
            <a:normAutofit lnSpcReduction="10000"/>
          </a:bodyPr>
          <a:lstStyle/>
          <a:p>
            <a:r>
              <a:rPr lang="ar-IQ" dirty="0" smtClean="0">
                <a:solidFill>
                  <a:schemeClr val="bg1">
                    <a:lumMod val="65000"/>
                    <a:lumOff val="35000"/>
                  </a:schemeClr>
                </a:solidFill>
              </a:rPr>
              <a:t>ان </a:t>
            </a:r>
            <a:r>
              <a:rPr lang="ar-IQ" dirty="0">
                <a:solidFill>
                  <a:schemeClr val="bg1">
                    <a:lumMod val="65000"/>
                    <a:lumOff val="35000"/>
                  </a:schemeClr>
                </a:solidFill>
              </a:rPr>
              <a:t>التدريب طويل الأجل يؤدي إلى زيادة حجم القلب، وتحديدا البطين الأيسر، وهذه الظاهرة تُعرف باسم "قلب الرياضيين". فالقلب الأكبر يعني أنه من الممكن ضخ المزيد من الدم مع كل نبضة، وهناك حاجة إلى عدد أقل من الضربات في الدقيقة للحفاظ على تدفق الدم في جميع أنحاء الجسم. وهذا تكيّف فسيولوجي مفيد، يسمح للرياضيين بممارسة التمرينات الرياضية بكثافة أعلى لفترة أطول</a:t>
            </a:r>
            <a:r>
              <a:rPr lang="ar-IQ" dirty="0"/>
              <a:t>.</a:t>
            </a:r>
          </a:p>
        </p:txBody>
      </p:sp>
    </p:spTree>
    <p:extLst>
      <p:ext uri="{BB962C8B-B14F-4D97-AF65-F5344CB8AC3E}">
        <p14:creationId xmlns:p14="http://schemas.microsoft.com/office/powerpoint/2010/main" val="3778432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اهمية القلب والرئتين للرياضي</a:t>
            </a:r>
          </a:p>
        </p:txBody>
      </p:sp>
      <p:sp>
        <p:nvSpPr>
          <p:cNvPr id="3" name="عنصر نائب للمحتوى 2"/>
          <p:cNvSpPr>
            <a:spLocks noGrp="1"/>
          </p:cNvSpPr>
          <p:nvPr>
            <p:ph idx="1"/>
          </p:nvPr>
        </p:nvSpPr>
        <p:spPr/>
        <p:txBody>
          <a:bodyPr/>
          <a:lstStyle/>
          <a:p>
            <a:r>
              <a:rPr lang="ar-IQ" dirty="0" smtClean="0"/>
              <a:t>كفاءة </a:t>
            </a:r>
            <a:r>
              <a:rPr lang="ar-IQ" dirty="0" err="1" smtClean="0"/>
              <a:t>الرئيبن</a:t>
            </a:r>
            <a:r>
              <a:rPr lang="ar-IQ" dirty="0" smtClean="0"/>
              <a:t> تزيد قابلية الرياضي </a:t>
            </a:r>
            <a:r>
              <a:rPr lang="ar-IQ" dirty="0" err="1" smtClean="0"/>
              <a:t>لانتاج</a:t>
            </a:r>
            <a:r>
              <a:rPr lang="ar-IQ" dirty="0" smtClean="0"/>
              <a:t> الطاقة</a:t>
            </a:r>
          </a:p>
          <a:p>
            <a:r>
              <a:rPr lang="ar-IQ" dirty="0" smtClean="0"/>
              <a:t>زيادة التهوية الرئوية</a:t>
            </a:r>
          </a:p>
          <a:p>
            <a:r>
              <a:rPr lang="ar-IQ" dirty="0" smtClean="0"/>
              <a:t>زيادة السعة الرئوية</a:t>
            </a:r>
          </a:p>
          <a:p>
            <a:r>
              <a:rPr lang="ar-IQ" dirty="0" smtClean="0"/>
              <a:t>زيادة نسبة الاوكسجين بالدم</a:t>
            </a:r>
            <a:endParaRPr lang="ar-IQ" dirty="0"/>
          </a:p>
        </p:txBody>
      </p:sp>
    </p:spTree>
    <p:extLst>
      <p:ext uri="{BB962C8B-B14F-4D97-AF65-F5344CB8AC3E}">
        <p14:creationId xmlns:p14="http://schemas.microsoft.com/office/powerpoint/2010/main" val="136871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التدريب في الشدة العالية</a:t>
            </a:r>
            <a:endParaRPr lang="ar-IQ" dirty="0"/>
          </a:p>
        </p:txBody>
      </p:sp>
      <p:sp>
        <p:nvSpPr>
          <p:cNvPr id="3" name="عنصر نائب للمحتوى 2"/>
          <p:cNvSpPr>
            <a:spLocks noGrp="1"/>
          </p:cNvSpPr>
          <p:nvPr>
            <p:ph idx="1"/>
          </p:nvPr>
        </p:nvSpPr>
        <p:spPr/>
        <p:txBody>
          <a:bodyPr/>
          <a:lstStyle/>
          <a:p>
            <a:r>
              <a:rPr lang="ar-IQ" dirty="0" smtClean="0"/>
              <a:t>زيادة النبض</a:t>
            </a:r>
          </a:p>
          <a:p>
            <a:r>
              <a:rPr lang="ar-IQ" dirty="0" smtClean="0"/>
              <a:t>زيادة عدد مرات التنفس</a:t>
            </a:r>
          </a:p>
          <a:p>
            <a:r>
              <a:rPr lang="ar-IQ" dirty="0" smtClean="0"/>
              <a:t>زيادة الناتج القلبي</a:t>
            </a:r>
          </a:p>
          <a:p>
            <a:r>
              <a:rPr lang="ar-IQ" dirty="0" smtClean="0"/>
              <a:t>زيادة حجم القلب</a:t>
            </a:r>
          </a:p>
          <a:p>
            <a:r>
              <a:rPr lang="ar-IQ" dirty="0" smtClean="0"/>
              <a:t>نقص الاوكسجين</a:t>
            </a:r>
          </a:p>
          <a:p>
            <a:r>
              <a:rPr lang="ar-IQ" dirty="0" smtClean="0"/>
              <a:t>التعب</a:t>
            </a:r>
          </a:p>
          <a:p>
            <a:r>
              <a:rPr lang="ar-IQ" dirty="0" smtClean="0"/>
              <a:t>الاجهاد</a:t>
            </a:r>
          </a:p>
        </p:txBody>
      </p:sp>
    </p:spTree>
    <p:extLst>
      <p:ext uri="{BB962C8B-B14F-4D97-AF65-F5344CB8AC3E}">
        <p14:creationId xmlns:p14="http://schemas.microsoft.com/office/powerpoint/2010/main" val="171679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heel(1)">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كيف يمكم </a:t>
            </a:r>
            <a:r>
              <a:rPr lang="ar-IQ" smtClean="0"/>
              <a:t>حساب النبض</a:t>
            </a:r>
            <a:endParaRPr lang="ar-IQ" dirty="0"/>
          </a:p>
        </p:txBody>
      </p:sp>
      <p:sp>
        <p:nvSpPr>
          <p:cNvPr id="3" name="عنصر نائب للمحتوى 2"/>
          <p:cNvSpPr>
            <a:spLocks noGrp="1"/>
          </p:cNvSpPr>
          <p:nvPr>
            <p:ph idx="1"/>
          </p:nvPr>
        </p:nvSpPr>
        <p:spPr/>
        <p:txBody>
          <a:bodyPr>
            <a:noAutofit/>
          </a:bodyPr>
          <a:lstStyle/>
          <a:p>
            <a:r>
              <a:rPr lang="ar-IQ" sz="2000" b="1" dirty="0"/>
              <a:t>تجدر الإشارة إلى إمكانية تحديد معدل ضربات القلب المثالي أثناء التمرين من خلال اتباع الخطوات </a:t>
            </a:r>
            <a:r>
              <a:rPr lang="ar-IQ" sz="2000" b="1" dirty="0" err="1"/>
              <a:t>التالية:حساب</a:t>
            </a:r>
            <a:r>
              <a:rPr lang="ar-IQ" sz="2000" b="1" dirty="0"/>
              <a:t> الحد الأقصى لمعدل ضربات القلب، ويكون ذلك بطرح العمر من الرقم 220 حيث أن الشخص الذي عمره 20 عاماً يكون الحد الأقصى لمعدل ضربات القلب له 220-20 أي 200 نبضة في الدقيقة </a:t>
            </a:r>
            <a:r>
              <a:rPr lang="ar-IQ" sz="2000" b="1" dirty="0" err="1"/>
              <a:t>الواحدة.يجب</a:t>
            </a:r>
            <a:r>
              <a:rPr lang="ar-IQ" sz="2000" b="1" dirty="0"/>
              <a:t> العلم أن هذه الحسابات تقريبية، وفي الحقيقة قد يختلف الحد الأقصى لمعدل ضربات القلب </a:t>
            </a:r>
            <a:r>
              <a:rPr lang="ar-IQ" sz="2000" b="1" dirty="0" smtClean="0"/>
              <a:t>سواء </a:t>
            </a:r>
            <a:r>
              <a:rPr lang="ar-IQ" sz="2000" b="1" dirty="0"/>
              <a:t>في الزيادة أو </a:t>
            </a:r>
            <a:r>
              <a:rPr lang="ar-IQ" sz="2000" b="1" dirty="0" err="1"/>
              <a:t>النقصان.حساب</a:t>
            </a:r>
            <a:r>
              <a:rPr lang="ar-IQ" sz="2000" b="1" dirty="0"/>
              <a:t> معدل ضربات القلب المستهدف عند ممارسة التمارين الرياضية، حيث توصي جمعية القلب الأمريكية أن تكون بين 50%- 85% من الحد الأقصى لمعدل ضربات القلب وبالتالي يكون معدل ضربات القلب المستهدف لشخص يبلغ من العمر 20 عاماً بين 50% من 200 نبضة في الدقيقة وحتى 85% من 200 نبضة في الدقيقة أي أن معدل ضربات القلب المستهدف بين 100-170 نبضة في </a:t>
            </a:r>
            <a:r>
              <a:rPr lang="ar-IQ" sz="2000" b="1" dirty="0" err="1"/>
              <a:t>الدقيقة.كما</a:t>
            </a:r>
            <a:r>
              <a:rPr lang="ar-IQ" sz="2000" b="1" dirty="0"/>
              <a:t> يمكن تحديد معدل ضربات القلب المستهدف حسب النشاط البدني، بحيث تكون عند النشاط البدني المعتدل بين 64٪-76٪ من الحد الأقصى لمعدل ضربات القلب وعندما يكون النشاط البدني شديداً بين 77٪-93٪ من الحد الأقصى لمعدل ضربات </a:t>
            </a:r>
            <a:r>
              <a:rPr lang="ar-IQ" sz="2000" b="1" dirty="0" err="1"/>
              <a:t>القلب.ويجب</a:t>
            </a:r>
            <a:r>
              <a:rPr lang="ar-IQ" sz="2000" b="1" dirty="0"/>
              <a:t> العلم أنه يجب الالتزام بالحد الأقصى لمعدل ضربات القلب ومعدل ضربات القلب المثالي، حيث أن تجاوز هذه النسبة لفترات طويلة يشكل خطر على الصحة يشمل ما </a:t>
            </a:r>
            <a:r>
              <a:rPr lang="ar-IQ" sz="2000" b="1" dirty="0" err="1"/>
              <a:t>يلي:انخفاض</a:t>
            </a:r>
            <a:r>
              <a:rPr lang="ar-IQ" sz="2000" b="1" dirty="0"/>
              <a:t> معدلات التعافي بعد ممارسة التمارين </a:t>
            </a:r>
            <a:r>
              <a:rPr lang="ar-IQ" sz="2000" b="1" dirty="0" err="1"/>
              <a:t>الرياضية,عدم</a:t>
            </a:r>
            <a:r>
              <a:rPr lang="ar-IQ" sz="2000" b="1" dirty="0"/>
              <a:t> انتظام ضربات </a:t>
            </a:r>
            <a:r>
              <a:rPr lang="ar-IQ" sz="2000" b="1" dirty="0" err="1"/>
              <a:t>القلب.ألم</a:t>
            </a:r>
            <a:r>
              <a:rPr lang="ar-IQ" sz="2000" b="1" dirty="0"/>
              <a:t> </a:t>
            </a:r>
            <a:r>
              <a:rPr lang="ar-IQ" sz="2000" b="1" dirty="0" err="1"/>
              <a:t>الصدر.عدم</a:t>
            </a:r>
            <a:r>
              <a:rPr lang="ar-IQ" sz="2000" b="1" dirty="0"/>
              <a:t> ارتياح في الصدر</a:t>
            </a:r>
            <a:r>
              <a:rPr lang="ar-IQ" sz="2000" b="1" dirty="0" smtClean="0"/>
              <a:t>.:</a:t>
            </a:r>
            <a:endParaRPr lang="ar-IQ" sz="2000" b="1" dirty="0"/>
          </a:p>
        </p:txBody>
      </p:sp>
    </p:spTree>
    <p:extLst>
      <p:ext uri="{BB962C8B-B14F-4D97-AF65-F5344CB8AC3E}">
        <p14:creationId xmlns:p14="http://schemas.microsoft.com/office/powerpoint/2010/main" val="575768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03697"/>
            <a:ext cx="9144000" cy="4850606"/>
          </a:xfrm>
          <a:prstGeom prst="rect">
            <a:avLst/>
          </a:prstGeom>
        </p:spPr>
      </p:pic>
    </p:spTree>
    <p:extLst>
      <p:ext uri="{BB962C8B-B14F-4D97-AF65-F5344CB8AC3E}">
        <p14:creationId xmlns:p14="http://schemas.microsoft.com/office/powerpoint/2010/main" val="1098767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7181"/>
            <a:ext cx="9144000" cy="6243638"/>
          </a:xfrm>
          <a:prstGeom prst="rect">
            <a:avLst/>
          </a:prstGeom>
        </p:spPr>
      </p:pic>
    </p:spTree>
    <p:extLst>
      <p:ext uri="{BB962C8B-B14F-4D97-AF65-F5344CB8AC3E}">
        <p14:creationId xmlns:p14="http://schemas.microsoft.com/office/powerpoint/2010/main" val="1616949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التوصيات</a:t>
            </a:r>
            <a:endParaRPr lang="ar-IQ" dirty="0"/>
          </a:p>
        </p:txBody>
      </p:sp>
      <p:sp>
        <p:nvSpPr>
          <p:cNvPr id="3" name="عنصر نائب للمحتوى 2"/>
          <p:cNvSpPr>
            <a:spLocks noGrp="1"/>
          </p:cNvSpPr>
          <p:nvPr>
            <p:ph idx="1"/>
          </p:nvPr>
        </p:nvSpPr>
        <p:spPr/>
        <p:txBody>
          <a:bodyPr/>
          <a:lstStyle/>
          <a:p>
            <a:r>
              <a:rPr lang="ar-IQ" dirty="0" smtClean="0"/>
              <a:t>1- نوصي </a:t>
            </a:r>
            <a:r>
              <a:rPr lang="ar-IQ" dirty="0" err="1" smtClean="0"/>
              <a:t>باهمية</a:t>
            </a:r>
            <a:r>
              <a:rPr lang="ar-IQ" dirty="0" smtClean="0"/>
              <a:t> اجراء الفحوصات الدورية للقلب والرئتين قيل واثناء وبعد الوحدات التدريبية</a:t>
            </a:r>
          </a:p>
          <a:p>
            <a:r>
              <a:rPr lang="ar-IQ" dirty="0" smtClean="0"/>
              <a:t>2- قياس كفاءة القلب والرئتين بشكل دوري طول فترة الاعداد العام والخاص والمنافسات</a:t>
            </a:r>
          </a:p>
          <a:p>
            <a:r>
              <a:rPr lang="ar-IQ" dirty="0" smtClean="0"/>
              <a:t>3- قياس </a:t>
            </a:r>
            <a:r>
              <a:rPr lang="ar-IQ" dirty="0" err="1" smtClean="0"/>
              <a:t>الشدد</a:t>
            </a:r>
            <a:r>
              <a:rPr lang="ar-IQ" dirty="0" smtClean="0"/>
              <a:t> التدريبة على اساس النبض</a:t>
            </a:r>
          </a:p>
          <a:p>
            <a:r>
              <a:rPr lang="ar-IQ" dirty="0" smtClean="0"/>
              <a:t>4- اعتماد تدريبات مقننة لا تعرض الرياضي </a:t>
            </a:r>
            <a:r>
              <a:rPr lang="ar-IQ" smtClean="0"/>
              <a:t>للاجهاد</a:t>
            </a:r>
            <a:r>
              <a:rPr lang="ar-IQ" dirty="0" smtClean="0"/>
              <a:t> وارتفاع النبض وعدد مرات التنفس</a:t>
            </a:r>
            <a:endParaRPr lang="ar-IQ" dirty="0"/>
          </a:p>
        </p:txBody>
      </p:sp>
    </p:spTree>
    <p:extLst>
      <p:ext uri="{BB962C8B-B14F-4D97-AF65-F5344CB8AC3E}">
        <p14:creationId xmlns:p14="http://schemas.microsoft.com/office/powerpoint/2010/main" val="3805989128"/>
      </p:ext>
    </p:extLst>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185</TotalTime>
  <Words>551</Words>
  <Application>Microsoft Office PowerPoint</Application>
  <PresentationFormat>عرض على الشاشة (3:4)‏</PresentationFormat>
  <Paragraphs>42</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تقنية</vt:lpstr>
      <vt:lpstr>اهمية ودور القلب والرئتين بأداء المهارات والتمارين ذات الشدة العالية</vt:lpstr>
      <vt:lpstr>المقدمة</vt:lpstr>
      <vt:lpstr>اهمية القلب والرئتين للرياضي</vt:lpstr>
      <vt:lpstr>اهمية القلب والرئتين للرياضي</vt:lpstr>
      <vt:lpstr>التدريب في الشدة العالية</vt:lpstr>
      <vt:lpstr>كيف يمكم حساب النبض</vt:lpstr>
      <vt:lpstr>عرض تقديمي في PowerPoint</vt:lpstr>
      <vt:lpstr>عرض تقديمي في PowerPoint</vt:lpstr>
      <vt:lpstr>التوصيات</vt:lpstr>
      <vt:lpstr>الخاتمة</vt:lpstr>
      <vt:lpstr>ارجوا ان استفدتم</vt:lpstr>
      <vt:lpstr>التوصيات</vt:lpstr>
    </vt:vector>
  </TitlesOfParts>
  <Company>Al-Qaisar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اهمية ودور القلب والرئتين باداء المهارات والتمارين ذات الشدة العالية</dc:title>
  <dc:creator>HP</dc:creator>
  <cp:lastModifiedBy>HP</cp:lastModifiedBy>
  <cp:revision>22</cp:revision>
  <dcterms:created xsi:type="dcterms:W3CDTF">2025-02-24T17:01:45Z</dcterms:created>
  <dcterms:modified xsi:type="dcterms:W3CDTF">2025-04-19T15:12:32Z</dcterms:modified>
</cp:coreProperties>
</file>