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5" r:id="rId2"/>
    <p:sldId id="257" r:id="rId3"/>
    <p:sldId id="273" r:id="rId4"/>
    <p:sldId id="258" r:id="rId5"/>
    <p:sldId id="259" r:id="rId6"/>
    <p:sldId id="260" r:id="rId7"/>
    <p:sldId id="261" r:id="rId8"/>
    <p:sldId id="262" r:id="rId9"/>
    <p:sldId id="263" r:id="rId10"/>
    <p:sldId id="264" r:id="rId11"/>
    <p:sldId id="265" r:id="rId12"/>
    <p:sldId id="266" r:id="rId13"/>
    <p:sldId id="269" r:id="rId14"/>
    <p:sldId id="267" r:id="rId15"/>
    <p:sldId id="268" r:id="rId16"/>
    <p:sldId id="270" r:id="rId17"/>
    <p:sldId id="271" r:id="rId18"/>
    <p:sldId id="272" r:id="rId19"/>
  </p:sldIdLst>
  <p:sldSz cx="9144000" cy="6858000" type="screen4x3"/>
  <p:notesSz cx="6858000" cy="994568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11/08/1446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11/08/1446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11/08/1446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11/08/1446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11/08/1446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11/08/1446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11/08/1446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90000"/>
          </a:bodyPr>
          <a:lstStyle/>
          <a:p>
            <a:r>
              <a:rPr lang="ar-IQ" dirty="0" smtClean="0"/>
              <a:t/>
            </a:r>
            <a:br>
              <a:rPr lang="ar-IQ" dirty="0" smtClean="0"/>
            </a:br>
            <a:r>
              <a:rPr lang="ar-IQ" dirty="0" err="1" smtClean="0"/>
              <a:t>الأستدلال</a:t>
            </a:r>
            <a:r>
              <a:rPr lang="ar-IQ" dirty="0" smtClean="0"/>
              <a:t> </a:t>
            </a:r>
            <a:r>
              <a:rPr lang="ar-IQ" dirty="0" smtClean="0"/>
              <a:t>بالمؤشرات الوظيفية عن </a:t>
            </a:r>
            <a:br>
              <a:rPr lang="ar-IQ" dirty="0" smtClean="0"/>
            </a:br>
            <a:r>
              <a:rPr lang="ar-IQ" dirty="0" smtClean="0"/>
              <a:t>الأفراط </a:t>
            </a:r>
            <a:r>
              <a:rPr lang="ar-IQ" dirty="0" smtClean="0"/>
              <a:t>التدريب</a:t>
            </a:r>
            <a:br>
              <a:rPr lang="ar-IQ" dirty="0" smtClean="0"/>
            </a:br>
            <a:r>
              <a:rPr lang="ar-IQ" dirty="0" smtClean="0"/>
              <a:t/>
            </a:r>
            <a:br>
              <a:rPr lang="ar-IQ" dirty="0" smtClean="0"/>
            </a:br>
            <a:r>
              <a:rPr lang="ar-IQ" dirty="0" err="1" smtClean="0"/>
              <a:t>أ.د</a:t>
            </a:r>
            <a:r>
              <a:rPr lang="ar-IQ" dirty="0" smtClean="0"/>
              <a:t> حامد صالح مهدي</a:t>
            </a:r>
            <a:br>
              <a:rPr lang="ar-IQ" dirty="0" smtClean="0"/>
            </a:br>
            <a:r>
              <a:rPr lang="ar-IQ" dirty="0"/>
              <a:t/>
            </a:r>
            <a:br>
              <a:rPr lang="ar-IQ" dirty="0"/>
            </a:br>
            <a:r>
              <a:rPr lang="ar-IQ" dirty="0" smtClean="0"/>
              <a:t>محاضرة</a:t>
            </a:r>
            <a:br>
              <a:rPr lang="ar-IQ" dirty="0" smtClean="0"/>
            </a:br>
            <a:r>
              <a:rPr lang="ar-IQ" dirty="0" smtClean="0"/>
              <a:t>ضمن خطة الندوات والمؤتمرات 2025</a:t>
            </a:r>
            <a:br>
              <a:rPr lang="ar-IQ" dirty="0" smtClean="0"/>
            </a:br>
            <a:r>
              <a:rPr lang="ar-IQ" dirty="0" smtClean="0"/>
              <a:t>جامعة بغداد</a:t>
            </a:r>
            <a:br>
              <a:rPr lang="ar-IQ" dirty="0" smtClean="0"/>
            </a:br>
            <a:r>
              <a:rPr lang="ar-IQ" dirty="0" smtClean="0"/>
              <a:t>كلية التربية البدنية وعلوم الرياضة </a:t>
            </a:r>
            <a:br>
              <a:rPr lang="ar-IQ" dirty="0" smtClean="0"/>
            </a:br>
            <a:endParaRPr lang="ar-IQ" dirty="0"/>
          </a:p>
        </p:txBody>
      </p:sp>
    </p:spTree>
    <p:extLst>
      <p:ext uri="{BB962C8B-B14F-4D97-AF65-F5344CB8AC3E}">
        <p14:creationId xmlns:p14="http://schemas.microsoft.com/office/powerpoint/2010/main" val="90418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301006"/>
          </a:xfrm>
        </p:spPr>
        <p:style>
          <a:lnRef idx="1">
            <a:schemeClr val="accent3"/>
          </a:lnRef>
          <a:fillRef idx="2">
            <a:schemeClr val="accent3"/>
          </a:fillRef>
          <a:effectRef idx="1">
            <a:schemeClr val="accent3"/>
          </a:effectRef>
          <a:fontRef idx="minor">
            <a:schemeClr val="dk1"/>
          </a:fontRef>
        </p:style>
        <p:txBody>
          <a:bodyPr>
            <a:normAutofit fontScale="90000"/>
          </a:bodyPr>
          <a:lstStyle/>
          <a:p>
            <a:pPr lvl="0" rtl="0">
              <a:lnSpc>
                <a:spcPct val="90000"/>
              </a:lnSpc>
              <a:spcBef>
                <a:spcPts val="1000"/>
              </a:spcBef>
            </a:pPr>
            <a:r>
              <a:rPr lang="ar-IQ" sz="4900" dirty="0" smtClean="0"/>
              <a:t/>
            </a:r>
            <a:br>
              <a:rPr lang="ar-IQ" sz="4900" dirty="0" smtClean="0"/>
            </a:br>
            <a:r>
              <a:rPr lang="ar-IQ" sz="4900" dirty="0" smtClean="0"/>
              <a:t>أسباب </a:t>
            </a:r>
            <a:r>
              <a:rPr lang="ar-IQ" sz="4900" dirty="0"/>
              <a:t>الإفراط في </a:t>
            </a:r>
            <a:r>
              <a:rPr lang="ar-IQ" sz="4900" dirty="0" smtClean="0"/>
              <a:t>التدريب</a:t>
            </a:r>
            <a:r>
              <a:rPr lang="en-US" dirty="0" smtClean="0"/>
              <a:t/>
            </a:r>
            <a:br>
              <a:rPr lang="en-US" dirty="0" smtClean="0"/>
            </a:br>
            <a:r>
              <a:rPr lang="en-US" sz="3200" dirty="0">
                <a:solidFill>
                  <a:prstClr val="black">
                    <a:lumMod val="85000"/>
                    <a:lumOff val="15000"/>
                  </a:prstClr>
                </a:solidFill>
                <a:latin typeface="Arial"/>
                <a:ea typeface="Arial Unicode MS"/>
                <a:cs typeface="Arial" pitchFamily="34" charset="0"/>
              </a:rPr>
              <a:t>Reasons for overtraining</a:t>
            </a:r>
            <a:br>
              <a:rPr lang="en-US" sz="3200" dirty="0">
                <a:solidFill>
                  <a:prstClr val="black">
                    <a:lumMod val="85000"/>
                    <a:lumOff val="15000"/>
                  </a:prstClr>
                </a:solidFill>
                <a:latin typeface="Arial"/>
                <a:ea typeface="Arial Unicode MS"/>
                <a:cs typeface="Arial" pitchFamily="34" charset="0"/>
              </a:rPr>
            </a:br>
            <a:endParaRPr lang="ar-IQ" dirty="0"/>
          </a:p>
        </p:txBody>
      </p:sp>
      <p:sp>
        <p:nvSpPr>
          <p:cNvPr id="3" name="عنصر نائب للمحتوى 2"/>
          <p:cNvSpPr>
            <a:spLocks noGrp="1"/>
          </p:cNvSpPr>
          <p:nvPr>
            <p:ph idx="1"/>
          </p:nvPr>
        </p:nvSpPr>
        <p:spPr>
          <a:xfrm>
            <a:off x="107504" y="1600200"/>
            <a:ext cx="8928992" cy="4525963"/>
          </a:xfrm>
        </p:spPr>
        <p:txBody>
          <a:bodyPr>
            <a:normAutofit/>
          </a:bodyPr>
          <a:lstStyle/>
          <a:p>
            <a:r>
              <a:rPr lang="ar-IQ" sz="3600" b="1" dirty="0"/>
              <a:t>استراتيجيات التعافي غير </a:t>
            </a:r>
            <a:r>
              <a:rPr lang="ar-IQ" sz="3600" b="1" dirty="0" smtClean="0"/>
              <a:t>الكافية</a:t>
            </a:r>
          </a:p>
          <a:p>
            <a:r>
              <a:rPr lang="ar-IQ" sz="3600" b="1" dirty="0"/>
              <a:t>قلة </a:t>
            </a:r>
            <a:r>
              <a:rPr lang="ar-IQ" sz="3600" b="1" dirty="0" smtClean="0"/>
              <a:t>النوم</a:t>
            </a:r>
          </a:p>
          <a:p>
            <a:r>
              <a:rPr lang="ar-IQ" sz="3600" b="1" dirty="0"/>
              <a:t>عدم الحصول على العناصر الغذائية </a:t>
            </a:r>
            <a:r>
              <a:rPr lang="ar-IQ" sz="3600" b="1" dirty="0" smtClean="0"/>
              <a:t>الكافية </a:t>
            </a:r>
            <a:r>
              <a:rPr lang="ar-IQ" sz="3600" b="1" dirty="0"/>
              <a:t>أثناء ممارسة </a:t>
            </a:r>
            <a:r>
              <a:rPr lang="ar-IQ" sz="3600" b="1" dirty="0" smtClean="0"/>
              <a:t>الرياضة</a:t>
            </a:r>
          </a:p>
          <a:p>
            <a:r>
              <a:rPr lang="ar-IQ" sz="3600" b="1" dirty="0"/>
              <a:t>استهلاك الطاقة دون </a:t>
            </a:r>
            <a:r>
              <a:rPr lang="ar-IQ" sz="3600" b="1" dirty="0" smtClean="0"/>
              <a:t>تعويض</a:t>
            </a:r>
            <a:endParaRPr lang="en-US" sz="3600" b="1" dirty="0" smtClean="0"/>
          </a:p>
          <a:p>
            <a:r>
              <a:rPr lang="ar-IQ" sz="3600" b="1" dirty="0"/>
              <a:t>الخوف </a:t>
            </a:r>
            <a:r>
              <a:rPr lang="ar-IQ" sz="3600" b="1" dirty="0" smtClean="0"/>
              <a:t>والقلق</a:t>
            </a:r>
            <a:endParaRPr lang="en-US" sz="3600" b="1" dirty="0" smtClean="0"/>
          </a:p>
          <a:p>
            <a:r>
              <a:rPr lang="ar-IQ" sz="3600" b="1" dirty="0"/>
              <a:t>تناول السوائل ليس كافيا</a:t>
            </a:r>
          </a:p>
        </p:txBody>
      </p:sp>
    </p:spTree>
    <p:extLst>
      <p:ext uri="{BB962C8B-B14F-4D97-AF65-F5344CB8AC3E}">
        <p14:creationId xmlns:p14="http://schemas.microsoft.com/office/powerpoint/2010/main" val="216519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ar-IQ" dirty="0" smtClean="0"/>
              <a:t>المؤشرات</a:t>
            </a:r>
            <a:endParaRPr lang="ar-IQ" dirty="0"/>
          </a:p>
        </p:txBody>
      </p:sp>
      <p:sp>
        <p:nvSpPr>
          <p:cNvPr id="3" name="عنصر نائب للمحتوى 2"/>
          <p:cNvSpPr>
            <a:spLocks noGrp="1"/>
          </p:cNvSpPr>
          <p:nvPr>
            <p:ph idx="1"/>
          </p:nvPr>
        </p:nvSpPr>
        <p:spPr>
          <a:xfrm>
            <a:off x="457200" y="1600200"/>
            <a:ext cx="8229600" cy="5141168"/>
          </a:xfrm>
        </p:spPr>
        <p:txBody>
          <a:bodyPr>
            <a:noAutofit/>
          </a:bodyPr>
          <a:lstStyle/>
          <a:p>
            <a:r>
              <a:rPr lang="ar-IQ" sz="3600" b="1" dirty="0"/>
              <a:t>الإجهاد التأكسدي وانخفاض وظيفة العضلات في </a:t>
            </a:r>
            <a:r>
              <a:rPr lang="en-US" sz="3600" b="1" dirty="0"/>
              <a:t>OTS</a:t>
            </a:r>
          </a:p>
          <a:p>
            <a:r>
              <a:rPr lang="ar-IQ" sz="3600" b="1" dirty="0"/>
              <a:t>التعب المستمر</a:t>
            </a:r>
          </a:p>
          <a:p>
            <a:r>
              <a:rPr lang="ar-IQ" sz="3600" b="1" dirty="0"/>
              <a:t>ضعف الجهاز المناعي</a:t>
            </a:r>
          </a:p>
          <a:p>
            <a:r>
              <a:rPr lang="ar-IQ" sz="3600" b="1" dirty="0"/>
              <a:t>زيادة خطر الإصابة</a:t>
            </a:r>
          </a:p>
          <a:p>
            <a:r>
              <a:rPr lang="ar-IQ" sz="3600" b="1" dirty="0" smtClean="0"/>
              <a:t>آلم </a:t>
            </a:r>
            <a:r>
              <a:rPr lang="ar-IQ" sz="3600" b="1" dirty="0"/>
              <a:t>العضلات المستمرة </a:t>
            </a:r>
          </a:p>
          <a:p>
            <a:r>
              <a:rPr lang="ar-IQ" sz="3600" b="1" dirty="0"/>
              <a:t>زيادة معدل ضربات القلب أثناء الراحة</a:t>
            </a:r>
          </a:p>
          <a:p>
            <a:r>
              <a:rPr lang="ar-IQ" sz="3600" b="1" dirty="0"/>
              <a:t>تغيرات في المزاج والصحة العقلية</a:t>
            </a:r>
          </a:p>
        </p:txBody>
      </p:sp>
    </p:spTree>
    <p:extLst>
      <p:ext uri="{BB962C8B-B14F-4D97-AF65-F5344CB8AC3E}">
        <p14:creationId xmlns:p14="http://schemas.microsoft.com/office/powerpoint/2010/main" val="112839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ar-IQ" dirty="0" smtClean="0"/>
              <a:t>مؤشرات من حيث الكيميائية الحيوية </a:t>
            </a:r>
            <a:br>
              <a:rPr lang="ar-IQ" dirty="0" smtClean="0"/>
            </a:br>
            <a:r>
              <a:rPr lang="ar-IQ" dirty="0" smtClean="0"/>
              <a:t>والسلامة النفسية</a:t>
            </a:r>
            <a:endParaRPr lang="ar-IQ" dirty="0"/>
          </a:p>
        </p:txBody>
      </p:sp>
      <p:sp>
        <p:nvSpPr>
          <p:cNvPr id="3" name="عنصر نائب للمحتوى 2"/>
          <p:cNvSpPr>
            <a:spLocks noGrp="1"/>
          </p:cNvSpPr>
          <p:nvPr>
            <p:ph idx="1"/>
          </p:nvPr>
        </p:nvSpPr>
        <p:spPr/>
        <p:txBody>
          <a:bodyPr>
            <a:normAutofit lnSpcReduction="10000"/>
          </a:bodyPr>
          <a:lstStyle/>
          <a:p>
            <a:r>
              <a:rPr lang="ar-IQ" dirty="0"/>
              <a:t>زيادة انهيار </a:t>
            </a:r>
            <a:r>
              <a:rPr lang="ar-IQ" dirty="0" smtClean="0"/>
              <a:t>البروتين</a:t>
            </a:r>
          </a:p>
          <a:p>
            <a:r>
              <a:rPr lang="ar-IQ" dirty="0"/>
              <a:t>انخفاض مستويات هرمون </a:t>
            </a:r>
            <a:r>
              <a:rPr lang="ar-IQ" dirty="0" smtClean="0"/>
              <a:t>التستوستيرون</a:t>
            </a:r>
          </a:p>
          <a:p>
            <a:r>
              <a:rPr lang="ar-IQ" dirty="0"/>
              <a:t>ضعف </a:t>
            </a:r>
            <a:r>
              <a:rPr lang="ar-IQ" dirty="0" smtClean="0"/>
              <a:t>التركيز</a:t>
            </a:r>
          </a:p>
          <a:p>
            <a:r>
              <a:rPr lang="ar-IQ" dirty="0"/>
              <a:t>ضعف حساسية </a:t>
            </a:r>
            <a:r>
              <a:rPr lang="ar-IQ" dirty="0" smtClean="0"/>
              <a:t>الأنسولين</a:t>
            </a:r>
          </a:p>
          <a:p>
            <a:r>
              <a:rPr lang="ar-IQ" dirty="0"/>
              <a:t>انخفاض مستويات الجليكوجين في </a:t>
            </a:r>
            <a:r>
              <a:rPr lang="ar-IQ" dirty="0" smtClean="0"/>
              <a:t>العضلات</a:t>
            </a:r>
          </a:p>
          <a:p>
            <a:r>
              <a:rPr lang="ar-IQ" dirty="0"/>
              <a:t>زيادة مستويات </a:t>
            </a:r>
            <a:r>
              <a:rPr lang="ar-IQ" dirty="0" err="1" smtClean="0"/>
              <a:t>الكورتيزول</a:t>
            </a:r>
            <a:endParaRPr lang="ar-IQ" dirty="0" smtClean="0"/>
          </a:p>
          <a:p>
            <a:r>
              <a:rPr lang="ar-IQ" dirty="0"/>
              <a:t>زيادة الإصابة بالالتهابات </a:t>
            </a:r>
            <a:r>
              <a:rPr lang="ar-IQ" dirty="0" smtClean="0"/>
              <a:t>البكتيرية</a:t>
            </a:r>
          </a:p>
          <a:p>
            <a:r>
              <a:rPr lang="ar-IQ" dirty="0"/>
              <a:t>ضعف امتصاص المعادن</a:t>
            </a:r>
          </a:p>
        </p:txBody>
      </p:sp>
    </p:spTree>
    <p:extLst>
      <p:ext uri="{BB962C8B-B14F-4D97-AF65-F5344CB8AC3E}">
        <p14:creationId xmlns:p14="http://schemas.microsoft.com/office/powerpoint/2010/main" val="319442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323469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ar-IQ" dirty="0" smtClean="0"/>
              <a:t>التوازن </a:t>
            </a:r>
            <a:r>
              <a:rPr lang="ar-IQ" dirty="0" err="1" smtClean="0"/>
              <a:t>الطاقي</a:t>
            </a:r>
            <a:endParaRPr lang="ar-IQ" dirty="0"/>
          </a:p>
        </p:txBody>
      </p:sp>
      <p:pic>
        <p:nvPicPr>
          <p:cNvPr id="4" name="Picture 4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84785"/>
            <a:ext cx="8784976" cy="5256584"/>
          </a:xfrm>
          <a:prstGeom prst="rect">
            <a:avLst/>
          </a:prstGeom>
          <a:noFill/>
        </p:spPr>
      </p:pic>
    </p:spTree>
    <p:extLst>
      <p:ext uri="{BB962C8B-B14F-4D97-AF65-F5344CB8AC3E}">
        <p14:creationId xmlns:p14="http://schemas.microsoft.com/office/powerpoint/2010/main" val="112284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ar-IQ" dirty="0" smtClean="0"/>
              <a:t>أهمية تناول الفيتامينات والمعادن أثناء التدريب</a:t>
            </a:r>
            <a:endParaRPr lang="ar-IQ" dirty="0"/>
          </a:p>
        </p:txBody>
      </p:sp>
      <p:sp>
        <p:nvSpPr>
          <p:cNvPr id="3" name="عنصر نائب للمحتوى 2"/>
          <p:cNvSpPr>
            <a:spLocks noGrp="1"/>
          </p:cNvSpPr>
          <p:nvPr>
            <p:ph idx="1"/>
          </p:nvPr>
        </p:nvSpPr>
        <p:spPr/>
        <p:txBody>
          <a:bodyPr>
            <a:normAutofit/>
          </a:bodyPr>
          <a:lstStyle/>
          <a:p>
            <a:r>
              <a:rPr lang="ar-IQ" sz="4000" b="1" dirty="0"/>
              <a:t>الحفاظ على صحة العظام والأسنان</a:t>
            </a:r>
          </a:p>
          <a:p>
            <a:r>
              <a:rPr lang="ar-IQ" sz="4000" b="1" dirty="0"/>
              <a:t>دعم وظيفة الجهاز المناعي </a:t>
            </a:r>
          </a:p>
          <a:p>
            <a:r>
              <a:rPr lang="ar-IQ" sz="4000" b="1" dirty="0"/>
              <a:t>منظم للهرمونات</a:t>
            </a:r>
          </a:p>
          <a:p>
            <a:r>
              <a:rPr lang="ar-IQ" sz="4000" b="1" dirty="0"/>
              <a:t>تسهيل نشاط الانزيم</a:t>
            </a:r>
          </a:p>
          <a:p>
            <a:r>
              <a:rPr lang="ar-IQ" sz="4000" b="1" dirty="0"/>
              <a:t>الحفاظ على صحة الجلد والشعر</a:t>
            </a:r>
          </a:p>
        </p:txBody>
      </p:sp>
    </p:spTree>
    <p:extLst>
      <p:ext uri="{BB962C8B-B14F-4D97-AF65-F5344CB8AC3E}">
        <p14:creationId xmlns:p14="http://schemas.microsoft.com/office/powerpoint/2010/main" val="626066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07504" y="260648"/>
            <a:ext cx="8856984" cy="6480720"/>
          </a:xfrm>
        </p:spPr>
        <p:txBody>
          <a:bodyPr>
            <a:normAutofit fontScale="77500" lnSpcReduction="20000"/>
          </a:bodyPr>
          <a:lstStyle/>
          <a:p>
            <a:pPr marL="0" indent="0">
              <a:buNone/>
            </a:pPr>
            <a:endParaRPr lang="ar-IQ" dirty="0" smtClean="0"/>
          </a:p>
          <a:p>
            <a:pPr marL="0" indent="0" algn="ctr">
              <a:buNone/>
            </a:pPr>
            <a:r>
              <a:rPr lang="ar-IQ" sz="4000" b="1" dirty="0" smtClean="0">
                <a:solidFill>
                  <a:srgbClr val="0070C0"/>
                </a:solidFill>
              </a:rPr>
              <a:t>الأفراط في التدريب يؤثر على النوم وتعافي العضلات</a:t>
            </a:r>
          </a:p>
          <a:p>
            <a:endParaRPr lang="ar-IQ" dirty="0"/>
          </a:p>
          <a:p>
            <a:r>
              <a:rPr lang="ar-IQ" b="1" dirty="0" err="1" smtClean="0"/>
              <a:t>التربتوفان</a:t>
            </a:r>
            <a:r>
              <a:rPr lang="ar-IQ" b="1" dirty="0" smtClean="0"/>
              <a:t> 1000 ملغم</a:t>
            </a:r>
          </a:p>
          <a:p>
            <a:pPr marL="0" indent="0">
              <a:buNone/>
            </a:pPr>
            <a:r>
              <a:rPr lang="ar-IQ" b="1" dirty="0" smtClean="0"/>
              <a:t>   - قد </a:t>
            </a:r>
            <a:r>
              <a:rPr lang="ar-IQ" b="1" dirty="0"/>
              <a:t>يحسن التعافي من خلال تعزيز النوم العميق والأكثر راحة - ويحفز الاسترخاء ويحسن جودة </a:t>
            </a:r>
            <a:r>
              <a:rPr lang="ar-IQ" b="1" dirty="0" smtClean="0"/>
              <a:t>النوم</a:t>
            </a:r>
          </a:p>
          <a:p>
            <a:r>
              <a:rPr lang="ar-IQ" b="1" dirty="0" err="1" smtClean="0"/>
              <a:t>جلاسين</a:t>
            </a:r>
            <a:r>
              <a:rPr lang="ar-IQ" b="1" dirty="0" smtClean="0"/>
              <a:t>  3000ملغم</a:t>
            </a:r>
            <a:endParaRPr lang="en-US" b="1" dirty="0" smtClean="0"/>
          </a:p>
          <a:p>
            <a:pPr marL="0" indent="0">
              <a:buNone/>
            </a:pPr>
            <a:r>
              <a:rPr lang="ar-IQ" b="1" dirty="0" smtClean="0"/>
              <a:t>   - يدعم </a:t>
            </a:r>
            <a:r>
              <a:rPr lang="ar-IQ" b="1" dirty="0"/>
              <a:t>تخليق بروتين العضلات وإنتاج الكولاجين، مما يساعد على إصلاح الأنسجة - ويعزز مراحل </a:t>
            </a:r>
            <a:r>
              <a:rPr lang="ar-IQ" b="1" dirty="0" smtClean="0"/>
              <a:t>النوم</a:t>
            </a:r>
          </a:p>
          <a:p>
            <a:r>
              <a:rPr lang="ar-IQ" b="1" dirty="0" err="1" smtClean="0"/>
              <a:t>منغنيسيوم</a:t>
            </a:r>
            <a:r>
              <a:rPr lang="ar-IQ" b="1" dirty="0" smtClean="0"/>
              <a:t> 300 ملغم</a:t>
            </a:r>
            <a:endParaRPr lang="en-US" b="1" dirty="0" smtClean="0"/>
          </a:p>
          <a:p>
            <a:pPr marL="0" indent="0">
              <a:buNone/>
            </a:pPr>
            <a:r>
              <a:rPr lang="ar-IQ" b="1" dirty="0" smtClean="0"/>
              <a:t>   - ينظم </a:t>
            </a:r>
            <a:r>
              <a:rPr lang="ar-IQ" b="1" dirty="0"/>
              <a:t>الناقلات العصبية المشاركة في دورة النوم والاستيقاظ - يدعم وظيفة العضلات واستقلاب </a:t>
            </a:r>
            <a:r>
              <a:rPr lang="ar-IQ" b="1" dirty="0" smtClean="0"/>
              <a:t>الطاقة</a:t>
            </a:r>
            <a:endParaRPr lang="en-US" b="1" dirty="0" smtClean="0"/>
          </a:p>
          <a:p>
            <a:pPr marL="0" indent="0">
              <a:buNone/>
            </a:pPr>
            <a:r>
              <a:rPr lang="ar-IQ" b="1" dirty="0" smtClean="0"/>
              <a:t>    - يزيد </a:t>
            </a:r>
            <a:r>
              <a:rPr lang="ar-IQ" b="1" dirty="0"/>
              <a:t>من نشاط موجات ألفا الدماغية وبالتالي يخلق حالة من اليقظة والاسترخاء </a:t>
            </a:r>
            <a:endParaRPr lang="ar-IQ" b="1" dirty="0" smtClean="0"/>
          </a:p>
          <a:p>
            <a:r>
              <a:rPr lang="ar-IQ" b="1" dirty="0" smtClean="0"/>
              <a:t>مسحوق الكرز200ملغم</a:t>
            </a:r>
            <a:endParaRPr lang="ar-IQ" b="1" dirty="0"/>
          </a:p>
          <a:p>
            <a:pPr marL="0" indent="0">
              <a:buNone/>
            </a:pPr>
            <a:r>
              <a:rPr lang="ar-IQ" b="1" dirty="0" smtClean="0"/>
              <a:t>   - يزيد </a:t>
            </a:r>
            <a:r>
              <a:rPr lang="ar-IQ" b="1" dirty="0"/>
              <a:t>من التركيز والأداء المعرفي أثناء التدريب </a:t>
            </a:r>
            <a:r>
              <a:rPr lang="ar-IQ" b="1" dirty="0" smtClean="0"/>
              <a:t>والمنافسة.</a:t>
            </a:r>
            <a:endParaRPr lang="ar-IQ" b="1" dirty="0"/>
          </a:p>
          <a:p>
            <a:pPr marL="0" indent="0">
              <a:buNone/>
            </a:pPr>
            <a:r>
              <a:rPr lang="ar-IQ" b="1" dirty="0"/>
              <a:t> </a:t>
            </a:r>
            <a:r>
              <a:rPr lang="ar-IQ" b="1" dirty="0" smtClean="0"/>
              <a:t>  - يحتوي </a:t>
            </a:r>
            <a:r>
              <a:rPr lang="ar-IQ" b="1" dirty="0"/>
              <a:t>على الميلاتونين الطبيعي الذي يحفز النوم وينظم إيقاع الساعة البيولوجية </a:t>
            </a:r>
          </a:p>
          <a:p>
            <a:pPr marL="0" indent="0">
              <a:buNone/>
            </a:pPr>
            <a:r>
              <a:rPr lang="ar-IQ" b="1" dirty="0" smtClean="0"/>
              <a:t>   - قد </a:t>
            </a:r>
            <a:r>
              <a:rPr lang="ar-IQ" b="1" dirty="0"/>
              <a:t>يحسن أداء التحمل عن طريق تقليل تلف العضلات والتعب.</a:t>
            </a:r>
          </a:p>
        </p:txBody>
      </p:sp>
    </p:spTree>
    <p:extLst>
      <p:ext uri="{BB962C8B-B14F-4D97-AF65-F5344CB8AC3E}">
        <p14:creationId xmlns:p14="http://schemas.microsoft.com/office/powerpoint/2010/main" val="2795887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22" y="116632"/>
            <a:ext cx="9144000" cy="1143000"/>
          </a:xfrm>
        </p:spPr>
        <p:txBody>
          <a:bodyPr>
            <a:normAutofit fontScale="90000"/>
          </a:bodyPr>
          <a:lstStyle/>
          <a:p>
            <a:r>
              <a:rPr lang="ar-IQ" dirty="0" smtClean="0"/>
              <a:t> </a:t>
            </a:r>
            <a:r>
              <a:rPr lang="ar-IQ" sz="3600" b="1" dirty="0"/>
              <a:t>الدراسة تأثير النظام الغذائي النباتي على المؤشرات الحيوية للإجهاد التأكسدي لدى لاعبي كرة القدم الذكور مقارنة بغير الرياضيين.</a:t>
            </a:r>
          </a:p>
        </p:txBody>
      </p:sp>
      <p:sp>
        <p:nvSpPr>
          <p:cNvPr id="3" name="عنصر نائب للمحتوى 2"/>
          <p:cNvSpPr>
            <a:spLocks noGrp="1"/>
          </p:cNvSpPr>
          <p:nvPr>
            <p:ph idx="1"/>
          </p:nvPr>
        </p:nvSpPr>
        <p:spPr>
          <a:xfrm>
            <a:off x="107504" y="1412776"/>
            <a:ext cx="8856984" cy="5445224"/>
          </a:xfrm>
        </p:spPr>
        <p:txBody>
          <a:bodyPr>
            <a:noAutofit/>
          </a:bodyPr>
          <a:lstStyle/>
          <a:p>
            <a:r>
              <a:rPr lang="ar-IQ" sz="2800" b="1" dirty="0"/>
              <a:t>المجموعات الغذائية النباتية الصحية:  </a:t>
            </a:r>
            <a:endParaRPr lang="ar-IQ" sz="2800" b="1" dirty="0" smtClean="0"/>
          </a:p>
          <a:p>
            <a:r>
              <a:rPr lang="ar-IQ" sz="2800" b="1" dirty="0" smtClean="0"/>
              <a:t>تناول </a:t>
            </a:r>
            <a:r>
              <a:rPr lang="ar-IQ" sz="2800" b="1" dirty="0"/>
              <a:t>المزيد من الحبوب الكاملة والمكسرات والبقوليات والفواكه والخضروات والزيوت النباتية والشاي والقهوة</a:t>
            </a:r>
            <a:r>
              <a:rPr lang="ar-IQ" sz="2800" b="1" dirty="0" smtClean="0"/>
              <a:t>.</a:t>
            </a:r>
          </a:p>
          <a:p>
            <a:endParaRPr lang="ar-IQ" sz="2800" b="1" dirty="0"/>
          </a:p>
          <a:p>
            <a:r>
              <a:rPr lang="ar-IQ" sz="2800" b="1" dirty="0"/>
              <a:t>المجموعات الغذائية النباتية الأقل صحية:</a:t>
            </a:r>
          </a:p>
          <a:p>
            <a:r>
              <a:rPr lang="ar-IQ" sz="2800" b="1" dirty="0" smtClean="0"/>
              <a:t>تناول </a:t>
            </a:r>
            <a:r>
              <a:rPr lang="ar-IQ" sz="2800" b="1" dirty="0"/>
              <a:t>المزيد من الحبوب المكررة وعصائر الفاكهة والبطاطس والمشروبات المحلاة بالسكر والحلويات.</a:t>
            </a:r>
          </a:p>
          <a:p>
            <a:endParaRPr lang="ar-IQ" sz="2800" b="1" dirty="0"/>
          </a:p>
          <a:p>
            <a:r>
              <a:rPr lang="ar-IQ" sz="2800" b="1" dirty="0" smtClean="0"/>
              <a:t>مجموعة الأطعمة </a:t>
            </a:r>
            <a:r>
              <a:rPr lang="ar-IQ" sz="2800" b="1" dirty="0"/>
              <a:t>الحيوانية:</a:t>
            </a:r>
          </a:p>
          <a:p>
            <a:r>
              <a:rPr lang="ar-IQ" sz="2800" b="1" dirty="0" smtClean="0"/>
              <a:t>تناول </a:t>
            </a:r>
            <a:r>
              <a:rPr lang="ar-IQ" sz="2800" b="1" dirty="0"/>
              <a:t>كميات أقل من منتجات الألبان والبيض واللحوم والدهون الحيوانية والأطعمة الحيوانية المتنوعة والأسماك/المأكولات البحرية.</a:t>
            </a:r>
          </a:p>
        </p:txBody>
      </p:sp>
    </p:spTree>
    <p:extLst>
      <p:ext uri="{BB962C8B-B14F-4D97-AF65-F5344CB8AC3E}">
        <p14:creationId xmlns:p14="http://schemas.microsoft.com/office/powerpoint/2010/main" val="106824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 xmlns:a16="http://schemas.microsoft.com/office/drawing/2014/main" id="{3BBEC393-EC17-44AE-A4F5-8261FDB28C71}"/>
              </a:ext>
            </a:extLst>
          </p:cNvPr>
          <p:cNvSpPr txBox="1">
            <a:spLocks noGrp="1"/>
          </p:cNvSpPr>
          <p:nvPr>
            <p:ph idx="1"/>
          </p:nvPr>
        </p:nvSpPr>
        <p:spPr>
          <a:xfrm>
            <a:off x="457200" y="3355350"/>
            <a:ext cx="8229600" cy="1015663"/>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6000" b="0" i="0" u="none" strike="noStrike" kern="0" cap="none" spc="0" normalizeH="0" baseline="0" noProof="0" dirty="0" smtClean="0">
                <a:ln>
                  <a:noFill/>
                </a:ln>
                <a:solidFill>
                  <a:sysClr val="windowText" lastClr="000000">
                    <a:lumMod val="85000"/>
                    <a:lumOff val="15000"/>
                  </a:sysClr>
                </a:solidFill>
                <a:effectLst/>
                <a:uLnTx/>
                <a:uFillTx/>
                <a:cs typeface="Arial" pitchFamily="34" charset="0"/>
              </a:rPr>
              <a:t>THANKS           </a:t>
            </a:r>
            <a:endParaRPr kumimoji="0" lang="ko-KR" altLang="en-US" sz="6000" b="0" i="0" u="none" strike="noStrike" kern="0" cap="none" spc="0" normalizeH="0" baseline="0" noProof="0" dirty="0">
              <a:ln>
                <a:noFill/>
              </a:ln>
              <a:solidFill>
                <a:sysClr val="windowText" lastClr="000000">
                  <a:lumMod val="85000"/>
                  <a:lumOff val="15000"/>
                </a:sysClr>
              </a:solidFill>
              <a:effectLst/>
              <a:uLnTx/>
              <a:uFillTx/>
              <a:cs typeface="Arial" pitchFamily="34" charset="0"/>
            </a:endParaRPr>
          </a:p>
        </p:txBody>
      </p:sp>
      <p:grpSp>
        <p:nvGrpSpPr>
          <p:cNvPr id="5" name="Group 56">
            <a:extLst>
              <a:ext uri="{FF2B5EF4-FFF2-40B4-BE49-F238E27FC236}">
                <a16:creationId xmlns="" xmlns:a16="http://schemas.microsoft.com/office/drawing/2014/main" id="{CD563D55-B8F2-4C01-B159-E929009C47A1}"/>
              </a:ext>
            </a:extLst>
          </p:cNvPr>
          <p:cNvGrpSpPr/>
          <p:nvPr/>
        </p:nvGrpSpPr>
        <p:grpSpPr>
          <a:xfrm>
            <a:off x="2950100" y="1988840"/>
            <a:ext cx="2494119" cy="3583707"/>
            <a:chOff x="1557979" y="896814"/>
            <a:chExt cx="3867684" cy="5557331"/>
          </a:xfrm>
        </p:grpSpPr>
        <p:sp>
          <p:nvSpPr>
            <p:cNvPr id="6" name="Rectangle 51">
              <a:extLst>
                <a:ext uri="{FF2B5EF4-FFF2-40B4-BE49-F238E27FC236}">
                  <a16:creationId xmlns="" xmlns:a16="http://schemas.microsoft.com/office/drawing/2014/main" id="{B00FFA17-597C-4B32-815B-8BAA33CAC546}"/>
                </a:ext>
              </a:extLst>
            </p:cNvPr>
            <p:cNvSpPr/>
            <p:nvPr/>
          </p:nvSpPr>
          <p:spPr>
            <a:xfrm rot="2700000">
              <a:off x="2101362" y="896814"/>
              <a:ext cx="650630" cy="650630"/>
            </a:xfrm>
            <a:prstGeom prst="rect">
              <a:avLst/>
            </a:prstGeom>
            <a:solidFill>
              <a:srgbClr val="F7C7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Arial Unicode MS"/>
                <a:cs typeface="+mn-cs"/>
              </a:endParaRPr>
            </a:p>
          </p:txBody>
        </p:sp>
        <p:sp>
          <p:nvSpPr>
            <p:cNvPr id="7" name="Rectangle 52">
              <a:extLst>
                <a:ext uri="{FF2B5EF4-FFF2-40B4-BE49-F238E27FC236}">
                  <a16:creationId xmlns="" xmlns:a16="http://schemas.microsoft.com/office/drawing/2014/main" id="{83D5323B-A6EE-425E-913A-29F8FCC98668}"/>
                </a:ext>
              </a:extLst>
            </p:cNvPr>
            <p:cNvSpPr/>
            <p:nvPr/>
          </p:nvSpPr>
          <p:spPr>
            <a:xfrm rot="2700000">
              <a:off x="2896568" y="6096139"/>
              <a:ext cx="358006" cy="358006"/>
            </a:xfrm>
            <a:prstGeom prst="rect">
              <a:avLst/>
            </a:prstGeom>
            <a:solidFill>
              <a:srgbClr val="F7C7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Arial Unicode MS"/>
                <a:cs typeface="+mn-cs"/>
              </a:endParaRPr>
            </a:p>
          </p:txBody>
        </p:sp>
        <p:sp>
          <p:nvSpPr>
            <p:cNvPr id="8" name="Rectangle 53">
              <a:extLst>
                <a:ext uri="{FF2B5EF4-FFF2-40B4-BE49-F238E27FC236}">
                  <a16:creationId xmlns="" xmlns:a16="http://schemas.microsoft.com/office/drawing/2014/main" id="{8A58990C-B0BC-4973-AA0A-AF40C5B20630}"/>
                </a:ext>
              </a:extLst>
            </p:cNvPr>
            <p:cNvSpPr/>
            <p:nvPr/>
          </p:nvSpPr>
          <p:spPr>
            <a:xfrm rot="2700000">
              <a:off x="2567127" y="5748808"/>
              <a:ext cx="358006" cy="358006"/>
            </a:xfrm>
            <a:prstGeom prst="rect">
              <a:avLst/>
            </a:prstGeom>
            <a:solidFill>
              <a:srgbClr val="F7C7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Arial Unicode MS"/>
                <a:cs typeface="+mn-cs"/>
              </a:endParaRPr>
            </a:p>
          </p:txBody>
        </p:sp>
        <p:sp>
          <p:nvSpPr>
            <p:cNvPr id="9" name="Rectangle 54">
              <a:extLst>
                <a:ext uri="{FF2B5EF4-FFF2-40B4-BE49-F238E27FC236}">
                  <a16:creationId xmlns="" xmlns:a16="http://schemas.microsoft.com/office/drawing/2014/main" id="{D01E2F5C-125D-4633-9BC2-7DAA0A39CC24}"/>
                </a:ext>
              </a:extLst>
            </p:cNvPr>
            <p:cNvSpPr/>
            <p:nvPr/>
          </p:nvSpPr>
          <p:spPr>
            <a:xfrm rot="2700000">
              <a:off x="4582662" y="1199509"/>
              <a:ext cx="843001" cy="843001"/>
            </a:xfrm>
            <a:prstGeom prst="rect">
              <a:avLst/>
            </a:prstGeom>
            <a:solidFill>
              <a:srgbClr val="F7C76A">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Arial Unicode MS"/>
                <a:cs typeface="+mn-cs"/>
              </a:endParaRPr>
            </a:p>
          </p:txBody>
        </p:sp>
        <p:sp>
          <p:nvSpPr>
            <p:cNvPr id="10" name="Freeform: Shape 55">
              <a:extLst>
                <a:ext uri="{FF2B5EF4-FFF2-40B4-BE49-F238E27FC236}">
                  <a16:creationId xmlns="" xmlns:a16="http://schemas.microsoft.com/office/drawing/2014/main" id="{6266D66E-EEFB-42B2-BDF4-08B016AD2911}"/>
                </a:ext>
              </a:extLst>
            </p:cNvPr>
            <p:cNvSpPr/>
            <p:nvPr/>
          </p:nvSpPr>
          <p:spPr>
            <a:xfrm rot="2700000">
              <a:off x="1565472" y="1653505"/>
              <a:ext cx="3748823" cy="3763809"/>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rgbClr val="F7C7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Arial Unicode MS"/>
                <a:cs typeface="+mn-cs"/>
              </a:endParaRPr>
            </a:p>
          </p:txBody>
        </p:sp>
      </p:grpSp>
    </p:spTree>
    <p:extLst>
      <p:ext uri="{BB962C8B-B14F-4D97-AF65-F5344CB8AC3E}">
        <p14:creationId xmlns:p14="http://schemas.microsoft.com/office/powerpoint/2010/main" val="54466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737" y="1600200"/>
            <a:ext cx="6306525" cy="4525963"/>
          </a:xfrm>
        </p:spPr>
      </p:pic>
      <p:sp>
        <p:nvSpPr>
          <p:cNvPr id="4" name="Rectangle 19"/>
          <p:cNvSpPr>
            <a:spLocks noGrp="1"/>
          </p:cNvSpPr>
          <p:nvPr>
            <p:ph type="title"/>
          </p:nvPr>
        </p:nvSpPr>
        <p:spPr>
          <a:xfrm>
            <a:off x="2555776" y="245974"/>
            <a:ext cx="3816424" cy="1200329"/>
          </a:xfrm>
          <a:prstGeom prst="rect">
            <a:avLst/>
          </a:prstGeom>
        </p:spPr>
        <p:txBody>
          <a:bodyPr wrap="square">
            <a:spAutoFit/>
          </a:bodyPr>
          <a:lstStyle/>
          <a:p>
            <a:pPr lvl="0"/>
            <a:r>
              <a:rPr lang="en-US" altLang="ko-KR" sz="3600" b="1" dirty="0" smtClean="0">
                <a:cs typeface="Arial" pitchFamily="34" charset="0"/>
              </a:rPr>
              <a:t>Overtraining</a:t>
            </a:r>
            <a:br>
              <a:rPr lang="en-US" altLang="ko-KR" sz="3600" b="1" dirty="0" smtClean="0">
                <a:cs typeface="Arial" pitchFamily="34" charset="0"/>
              </a:rPr>
            </a:br>
            <a:r>
              <a:rPr lang="ar-IQ" altLang="ko-KR" sz="3600" b="1" dirty="0" smtClean="0">
                <a:cs typeface="Arial" pitchFamily="34" charset="0"/>
              </a:rPr>
              <a:t>فرط التدريب</a:t>
            </a:r>
            <a:endParaRPr lang="en-US" altLang="ko-KR" sz="3600" b="1" dirty="0">
              <a:cs typeface="Arial" pitchFamily="34" charset="0"/>
            </a:endParaRPr>
          </a:p>
        </p:txBody>
      </p:sp>
    </p:spTree>
    <p:extLst>
      <p:ext uri="{BB962C8B-B14F-4D97-AF65-F5344CB8AC3E}">
        <p14:creationId xmlns:p14="http://schemas.microsoft.com/office/powerpoint/2010/main" val="2875664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916832"/>
          </a:xfrm>
        </p:spPr>
        <p:txBody>
          <a:bodyPr>
            <a:normAutofit fontScale="90000"/>
          </a:bodyPr>
          <a:lstStyle/>
          <a:p>
            <a:pPr marL="342900" lvl="0" indent="-342900" algn="r">
              <a:spcBef>
                <a:spcPct val="20000"/>
              </a:spcBef>
            </a:pPr>
            <a:r>
              <a:rPr lang="ar-IQ" sz="2400" b="1" dirty="0" smtClean="0">
                <a:solidFill>
                  <a:prstClr val="black"/>
                </a:solidFill>
                <a:ea typeface="+mn-ea"/>
                <a:cs typeface="Arial"/>
              </a:rPr>
              <a:t>    - </a:t>
            </a:r>
            <a:r>
              <a:rPr lang="ar-IQ" sz="2200" b="1" dirty="0" smtClean="0">
                <a:solidFill>
                  <a:prstClr val="black"/>
                </a:solidFill>
                <a:ea typeface="+mn-ea"/>
                <a:cs typeface="Arial"/>
              </a:rPr>
              <a:t>يعد </a:t>
            </a:r>
            <a:r>
              <a:rPr lang="ar-IQ" sz="2200" b="1" dirty="0">
                <a:solidFill>
                  <a:prstClr val="black"/>
                </a:solidFill>
                <a:ea typeface="+mn-ea"/>
                <a:cs typeface="Arial"/>
              </a:rPr>
              <a:t>التمرين المكثف حافزًا قويًا لإحداث تكيفات مفيدة في العضلات الهيكلية وأن زيادة الحمل الطبيعي خلال فترة في الألعاب الرياضية التنافسية دون منح جسمك وقتًا كافيًا للتعافي والراحة في فترة التمارين.</a:t>
            </a:r>
            <a:br>
              <a:rPr lang="ar-IQ" sz="2200" b="1" dirty="0">
                <a:solidFill>
                  <a:prstClr val="black"/>
                </a:solidFill>
                <a:ea typeface="+mn-ea"/>
                <a:cs typeface="Arial"/>
              </a:rPr>
            </a:br>
            <a:r>
              <a:rPr lang="ar-IQ" sz="2200" b="1" dirty="0" smtClean="0">
                <a:solidFill>
                  <a:prstClr val="black"/>
                </a:solidFill>
                <a:ea typeface="+mn-ea"/>
                <a:cs typeface="Arial"/>
              </a:rPr>
              <a:t>- وأن </a:t>
            </a:r>
            <a:r>
              <a:rPr lang="ar-IQ" sz="2200" b="1" dirty="0">
                <a:solidFill>
                  <a:prstClr val="black"/>
                </a:solidFill>
                <a:ea typeface="+mn-ea"/>
                <a:cs typeface="Arial"/>
              </a:rPr>
              <a:t>الاستمرار في زيادة الحمل التدريبي دون الراحة والتعافي الكافي، يدخل الرياضي في حالة طويلة الأمد من عدم القدرة على التكيف مع تغييرات سلبية في </a:t>
            </a:r>
            <a:r>
              <a:rPr lang="ar-IQ" sz="2200" b="1" dirty="0" err="1">
                <a:solidFill>
                  <a:prstClr val="black"/>
                </a:solidFill>
                <a:ea typeface="+mn-ea"/>
                <a:cs typeface="Arial"/>
              </a:rPr>
              <a:t>مشرات</a:t>
            </a:r>
            <a:r>
              <a:rPr lang="ar-IQ" sz="2200" b="1" dirty="0">
                <a:solidFill>
                  <a:prstClr val="black"/>
                </a:solidFill>
                <a:ea typeface="+mn-ea"/>
                <a:cs typeface="Arial"/>
              </a:rPr>
              <a:t> الأداء والآليات التنظيمية البيولوجية والكيميائية العصبية والهرمونية. </a:t>
            </a:r>
            <a:br>
              <a:rPr lang="ar-IQ" sz="2200" b="1" dirty="0">
                <a:solidFill>
                  <a:prstClr val="black"/>
                </a:solidFill>
                <a:ea typeface="+mn-ea"/>
                <a:cs typeface="Arial"/>
              </a:rPr>
            </a:br>
            <a:r>
              <a:rPr lang="ar-IQ" sz="2200" b="1" dirty="0" smtClean="0">
                <a:solidFill>
                  <a:prstClr val="black"/>
                </a:solidFill>
                <a:ea typeface="+mn-ea"/>
                <a:cs typeface="Arial"/>
              </a:rPr>
              <a:t>- مما </a:t>
            </a:r>
            <a:r>
              <a:rPr lang="ar-IQ" sz="2200" b="1" dirty="0">
                <a:solidFill>
                  <a:prstClr val="black"/>
                </a:solidFill>
                <a:ea typeface="+mn-ea"/>
                <a:cs typeface="Arial"/>
              </a:rPr>
              <a:t>تحدث حالة متلازمة الإفراط في التدريب (</a:t>
            </a:r>
            <a:r>
              <a:rPr lang="en-US" sz="2200" b="1" dirty="0">
                <a:solidFill>
                  <a:prstClr val="black"/>
                </a:solidFill>
                <a:ea typeface="+mn-ea"/>
                <a:cs typeface="+mn-cs"/>
              </a:rPr>
              <a:t>(OTS</a:t>
            </a:r>
            <a:endParaRPr lang="ar-IQ" sz="2200" b="1" dirty="0">
              <a:solidFill>
                <a:prstClr val="black"/>
              </a:solidFill>
              <a:ea typeface="+mn-ea"/>
              <a:cs typeface="Arial"/>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988840"/>
            <a:ext cx="8856984" cy="4608511"/>
          </a:xfrm>
        </p:spPr>
      </p:pic>
    </p:spTree>
    <p:extLst>
      <p:ext uri="{BB962C8B-B14F-4D97-AF65-F5344CB8AC3E}">
        <p14:creationId xmlns:p14="http://schemas.microsoft.com/office/powerpoint/2010/main" val="316699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234" y="116632"/>
            <a:ext cx="8929262" cy="1656184"/>
          </a:xfrm>
        </p:spPr>
        <p:txBody>
          <a:bodyPr>
            <a:normAutofit fontScale="90000"/>
          </a:bodyPr>
          <a:lstStyle/>
          <a:p>
            <a:pPr algn="r"/>
            <a:r>
              <a:rPr lang="ar-IQ" sz="2700" b="1" dirty="0" smtClean="0"/>
              <a:t>الإفراط </a:t>
            </a:r>
            <a:r>
              <a:rPr lang="ar-IQ" sz="2700" b="1" dirty="0"/>
              <a:t>في التدريب </a:t>
            </a:r>
            <a:r>
              <a:rPr lang="ar-IQ" sz="2700" b="1" dirty="0" smtClean="0"/>
              <a:t>بعد </a:t>
            </a:r>
            <a:r>
              <a:rPr lang="ar-IQ" sz="2700" b="1" dirty="0"/>
              <a:t>فترة طويلة من </a:t>
            </a:r>
            <a:r>
              <a:rPr lang="ar-IQ" sz="2700" b="1" dirty="0" smtClean="0"/>
              <a:t>الضغط </a:t>
            </a:r>
            <a:r>
              <a:rPr lang="ar-IQ" sz="2700" b="1" dirty="0"/>
              <a:t>الإضافي </a:t>
            </a:r>
            <a:r>
              <a:rPr lang="ar-IQ" sz="2700" b="1" dirty="0" smtClean="0"/>
              <a:t> </a:t>
            </a:r>
            <a:r>
              <a:rPr lang="ar-IQ" sz="2700" b="1" dirty="0"/>
              <a:t>يؤدي إلى انخفاض الأداء.</a:t>
            </a:r>
            <a:br>
              <a:rPr lang="ar-IQ" sz="2700" b="1" dirty="0"/>
            </a:br>
            <a:r>
              <a:rPr lang="ar-IQ" sz="2700" b="1" dirty="0"/>
              <a:t>وقد يحدث ذلك لدى 20% </a:t>
            </a:r>
            <a:r>
              <a:rPr lang="ar-IQ" sz="2700" b="1" dirty="0" smtClean="0"/>
              <a:t>-60</a:t>
            </a:r>
            <a:r>
              <a:rPr lang="ar-IQ" sz="2700" b="1" dirty="0"/>
              <a:t>% من نخبة الرياضيين في مرحلة ما من حياتهم </a:t>
            </a:r>
            <a:r>
              <a:rPr lang="ar-IQ" sz="2700" b="1" dirty="0" smtClean="0"/>
              <a:t>الرياضية.</a:t>
            </a:r>
            <a:r>
              <a:rPr lang="ar-IQ" sz="2700" b="1" dirty="0"/>
              <a:t/>
            </a:r>
            <a:br>
              <a:rPr lang="ar-IQ" sz="2700" b="1" dirty="0"/>
            </a:br>
            <a:r>
              <a:rPr lang="ar-IQ" sz="2700" b="1" dirty="0"/>
              <a:t>تشير التقديرات </a:t>
            </a:r>
            <a:r>
              <a:rPr lang="ar-IQ" sz="2700" b="1" dirty="0" smtClean="0"/>
              <a:t>إلى تعرض الرياضيين </a:t>
            </a:r>
            <a:r>
              <a:rPr lang="ar-IQ" sz="2700" b="1" dirty="0" err="1" smtClean="0"/>
              <a:t>لخطرالإصابة</a:t>
            </a:r>
            <a:r>
              <a:rPr lang="ar-IQ" sz="2700" b="1" dirty="0" smtClean="0"/>
              <a:t> ومن بينهم عدائين </a:t>
            </a:r>
            <a:r>
              <a:rPr lang="ar-IQ" sz="2700" b="1" dirty="0"/>
              <a:t>النخبة (60%) مقارنةً بالعدائين ذوي المستوى الأدنى</a:t>
            </a:r>
            <a:r>
              <a:rPr lang="ar-IQ" sz="2700" b="1" dirty="0" smtClean="0"/>
              <a:t>.</a:t>
            </a:r>
            <a:endParaRPr lang="ar-IQ" sz="3100" b="1" dirty="0"/>
          </a:p>
        </p:txBody>
      </p:sp>
      <p:pic>
        <p:nvPicPr>
          <p:cNvPr id="5" name="عنصر نائب للمحتوى 4"/>
          <p:cNvPicPr>
            <a:picLocks noGrp="1" noChangeAspect="1"/>
          </p:cNvPicPr>
          <p:nvPr>
            <p:ph idx="1"/>
          </p:nvPr>
        </p:nvPicPr>
        <p:blipFill rotWithShape="1">
          <a:blip r:embed="rId2">
            <a:extLst>
              <a:ext uri="{28A0092B-C50C-407E-A947-70E740481C1C}">
                <a14:useLocalDpi xmlns:a14="http://schemas.microsoft.com/office/drawing/2010/main" val="0"/>
              </a:ext>
            </a:extLst>
          </a:blip>
          <a:srcRect t="7189" b="14390"/>
          <a:stretch/>
        </p:blipFill>
        <p:spPr>
          <a:xfrm>
            <a:off x="179512" y="1959428"/>
            <a:ext cx="8856983" cy="4898572"/>
          </a:xfrm>
        </p:spPr>
      </p:pic>
    </p:spTree>
    <p:extLst>
      <p:ext uri="{BB962C8B-B14F-4D97-AF65-F5344CB8AC3E}">
        <p14:creationId xmlns:p14="http://schemas.microsoft.com/office/powerpoint/2010/main" val="2047018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0"/>
            <a:ext cx="8928992" cy="2420888"/>
          </a:xfrm>
        </p:spPr>
        <p:txBody>
          <a:bodyPr>
            <a:noAutofit/>
          </a:bodyPr>
          <a:lstStyle/>
          <a:p>
            <a:pPr algn="r"/>
            <a:r>
              <a:rPr lang="ar-IQ" sz="2000" b="1" dirty="0" smtClean="0"/>
              <a:t>التدريب </a:t>
            </a:r>
            <a:r>
              <a:rPr lang="ar-IQ" sz="2000" b="1" dirty="0"/>
              <a:t>المفرط يمكن أن يضعف وظيفة </a:t>
            </a:r>
            <a:r>
              <a:rPr lang="ar-IQ" sz="2000" b="1" dirty="0" err="1"/>
              <a:t>الميتوكوندريا</a:t>
            </a:r>
            <a:r>
              <a:rPr lang="ar-IQ" sz="2000" b="1" dirty="0"/>
              <a:t> ويقلل </a:t>
            </a:r>
            <a:r>
              <a:rPr lang="ar-IQ" sz="2000" b="1" dirty="0" smtClean="0"/>
              <a:t>إنتاج  </a:t>
            </a:r>
            <a:r>
              <a:rPr lang="en-US" sz="2000" b="1" dirty="0" smtClean="0"/>
              <a:t>ATP</a:t>
            </a:r>
            <a:r>
              <a:rPr lang="ar-IQ" sz="2000" b="1" dirty="0" smtClean="0"/>
              <a:t> كما تؤدي </a:t>
            </a:r>
            <a:r>
              <a:rPr lang="ar-IQ" sz="2000" b="1" dirty="0"/>
              <a:t>إلى زيادة تركيز الكالسيوم </a:t>
            </a:r>
            <a:r>
              <a:rPr lang="ar-IQ" sz="2000" b="1" dirty="0" smtClean="0"/>
              <a:t>الخلوي</a:t>
            </a:r>
            <a:r>
              <a:rPr lang="en-US" sz="2000" b="1" dirty="0" err="1" smtClean="0"/>
              <a:t>Ca</a:t>
            </a:r>
            <a:r>
              <a:rPr lang="en-US" sz="2000" b="1" dirty="0" smtClean="0"/>
              <a:t> </a:t>
            </a:r>
            <a:r>
              <a:rPr lang="ar-IQ" sz="2000" b="1" dirty="0" smtClean="0"/>
              <a:t> بسبب </a:t>
            </a:r>
            <a:r>
              <a:rPr lang="ar-IQ" sz="2000" b="1" dirty="0"/>
              <a:t>تسرب الكالسيوم</a:t>
            </a:r>
            <a:r>
              <a:rPr lang="ar-IQ" sz="2000" b="1" dirty="0" smtClean="0"/>
              <a:t>.</a:t>
            </a:r>
            <a:r>
              <a:rPr lang="ar-IQ" sz="2000" b="1" dirty="0"/>
              <a:t/>
            </a:r>
            <a:br>
              <a:rPr lang="ar-IQ" sz="2000" b="1" dirty="0"/>
            </a:br>
            <a:r>
              <a:rPr lang="ar-IQ" sz="2000" b="1" dirty="0"/>
              <a:t>تؤدي </a:t>
            </a:r>
            <a:r>
              <a:rPr lang="ar-IQ" sz="2000" b="1" dirty="0" err="1"/>
              <a:t>الميتوكوندريا</a:t>
            </a:r>
            <a:r>
              <a:rPr lang="ar-IQ" sz="2000" b="1" dirty="0"/>
              <a:t> المختلة وظيفياً إلى تنشيط </a:t>
            </a:r>
            <a:r>
              <a:rPr lang="en-US" sz="2000" b="1" dirty="0"/>
              <a:t>NOX2، </a:t>
            </a:r>
            <a:r>
              <a:rPr lang="ar-IQ" sz="2000" b="1" dirty="0"/>
              <a:t>وهو إنزيم ينتج أنواع الأكسجين التفاعلية </a:t>
            </a:r>
            <a:r>
              <a:rPr lang="ar-IQ" sz="2000" b="1" dirty="0" smtClean="0"/>
              <a:t>(</a:t>
            </a:r>
            <a:r>
              <a:rPr lang="en-US" sz="2000" b="1" dirty="0" smtClean="0"/>
              <a:t>(ROS</a:t>
            </a:r>
            <a:r>
              <a:rPr lang="ar-IQ" sz="2000" b="1" dirty="0" smtClean="0"/>
              <a:t/>
            </a:r>
            <a:br>
              <a:rPr lang="ar-IQ" sz="2000" b="1" dirty="0" smtClean="0"/>
            </a:br>
            <a:r>
              <a:rPr lang="ar-IQ" sz="2000" b="1" dirty="0" smtClean="0"/>
              <a:t>تشير </a:t>
            </a:r>
            <a:r>
              <a:rPr lang="ar-IQ" sz="2000" b="1" dirty="0"/>
              <a:t>الزيادة في مستوى </a:t>
            </a:r>
            <a:r>
              <a:rPr lang="en-US" sz="2000" b="1" dirty="0"/>
              <a:t>CK </a:t>
            </a:r>
            <a:r>
              <a:rPr lang="ar-IQ" sz="2000" b="1" dirty="0"/>
              <a:t>في الدم إلى تلف العضلات.</a:t>
            </a:r>
            <a:br>
              <a:rPr lang="ar-IQ" sz="2000" b="1" dirty="0"/>
            </a:br>
            <a:r>
              <a:rPr lang="ar-IQ" sz="2000" b="1" dirty="0" smtClean="0"/>
              <a:t>استبدال </a:t>
            </a:r>
            <a:r>
              <a:rPr lang="ar-IQ" sz="2000" b="1" dirty="0"/>
              <a:t>الأنسجة العضلية وتعطيل وظيفة العضلات</a:t>
            </a:r>
            <a:br>
              <a:rPr lang="ar-IQ" sz="2000" b="1" dirty="0"/>
            </a:br>
            <a:r>
              <a:rPr lang="ar-IQ" sz="2000" b="1" dirty="0"/>
              <a:t>ويعتقد أنه يرجع إلى مجموعة من العوامل بما في ذلك انهيار البروتين وضعف تخليق البروتين العضلي</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492896"/>
            <a:ext cx="813690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344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936104"/>
          </a:xfrm>
        </p:spPr>
        <p:style>
          <a:lnRef idx="1">
            <a:schemeClr val="accent3"/>
          </a:lnRef>
          <a:fillRef idx="2">
            <a:schemeClr val="accent3"/>
          </a:fillRef>
          <a:effectRef idx="1">
            <a:schemeClr val="accent3"/>
          </a:effectRef>
          <a:fontRef idx="minor">
            <a:schemeClr val="dk1"/>
          </a:fontRef>
        </p:style>
        <p:txBody>
          <a:bodyPr/>
          <a:lstStyle/>
          <a:p>
            <a:r>
              <a:rPr lang="ar-IQ" dirty="0" smtClean="0"/>
              <a:t>نظريات التعب</a:t>
            </a:r>
            <a:endParaRPr lang="ar-IQ" dirty="0"/>
          </a:p>
        </p:txBody>
      </p:sp>
      <p:sp>
        <p:nvSpPr>
          <p:cNvPr id="3" name="عنصر نائب للمحتوى 2"/>
          <p:cNvSpPr>
            <a:spLocks noGrp="1"/>
          </p:cNvSpPr>
          <p:nvPr>
            <p:ph idx="1"/>
          </p:nvPr>
        </p:nvSpPr>
        <p:spPr>
          <a:xfrm>
            <a:off x="457200" y="1268760"/>
            <a:ext cx="8507288" cy="5472608"/>
          </a:xfrm>
        </p:spPr>
        <p:txBody>
          <a:bodyPr>
            <a:normAutofit fontScale="70000" lnSpcReduction="20000"/>
          </a:bodyPr>
          <a:lstStyle/>
          <a:p>
            <a:r>
              <a:rPr lang="ar-IQ" b="1" dirty="0" smtClean="0"/>
              <a:t>نظرية </a:t>
            </a:r>
            <a:r>
              <a:rPr lang="ar-IQ" b="1" dirty="0" err="1" smtClean="0"/>
              <a:t>سايتوكين</a:t>
            </a:r>
            <a:r>
              <a:rPr lang="ar-IQ" b="1" dirty="0" smtClean="0"/>
              <a:t> </a:t>
            </a:r>
            <a:r>
              <a:rPr lang="ar-IQ" dirty="0" smtClean="0"/>
              <a:t>... </a:t>
            </a:r>
          </a:p>
          <a:p>
            <a:pPr marL="0" indent="0">
              <a:buNone/>
            </a:pPr>
            <a:r>
              <a:rPr lang="ar-IQ" dirty="0" smtClean="0"/>
              <a:t>- يؤدي </a:t>
            </a:r>
            <a:r>
              <a:rPr lang="ar-IQ" dirty="0"/>
              <a:t>التدريب بأحمال عالية وعدم كفاية التعافي إلى حدوث إصابات في العضلات والعظام.</a:t>
            </a:r>
          </a:p>
          <a:p>
            <a:pPr marL="0" indent="0">
              <a:buNone/>
            </a:pPr>
            <a:r>
              <a:rPr lang="ar-IQ" dirty="0" smtClean="0"/>
              <a:t>- يتم </a:t>
            </a:r>
            <a:r>
              <a:rPr lang="ar-IQ" dirty="0"/>
              <a:t>بعد ذلك إنتاج وإطلاق </a:t>
            </a:r>
            <a:r>
              <a:rPr lang="ar-IQ" dirty="0" err="1"/>
              <a:t>السيتوكينات</a:t>
            </a:r>
            <a:r>
              <a:rPr lang="ar-IQ" dirty="0"/>
              <a:t> </a:t>
            </a:r>
            <a:r>
              <a:rPr lang="ar-IQ" dirty="0" err="1"/>
              <a:t>والإنترلوكينات</a:t>
            </a:r>
            <a:r>
              <a:rPr lang="ar-IQ" dirty="0"/>
              <a:t> مثل:</a:t>
            </a:r>
          </a:p>
          <a:p>
            <a:pPr marL="0" indent="0">
              <a:buNone/>
            </a:pPr>
            <a:r>
              <a:rPr lang="ar-IQ" dirty="0" smtClean="0"/>
              <a:t>- إيل-1 </a:t>
            </a:r>
            <a:r>
              <a:rPr lang="ar-IQ" dirty="0"/>
              <a:t>بيتا، </a:t>
            </a:r>
            <a:r>
              <a:rPr lang="ar-IQ" dirty="0" smtClean="0"/>
              <a:t>  .... إيل-6 ألفا </a:t>
            </a:r>
            <a:endParaRPr lang="ar-IQ" dirty="0"/>
          </a:p>
          <a:p>
            <a:pPr marL="0" indent="0">
              <a:buNone/>
            </a:pPr>
            <a:r>
              <a:rPr lang="ar-IQ" dirty="0" smtClean="0"/>
              <a:t>- ارتفاع </a:t>
            </a:r>
            <a:r>
              <a:rPr lang="ar-IQ" dirty="0"/>
              <a:t>هذه العناصر = انخفاض في استهلاك الغذاء وزيادة </a:t>
            </a:r>
            <a:r>
              <a:rPr lang="ar-IQ" dirty="0" smtClean="0"/>
              <a:t>في </a:t>
            </a:r>
            <a:r>
              <a:rPr lang="ar-IQ" dirty="0"/>
              <a:t>عملية الهدم الخلوي</a:t>
            </a:r>
            <a:r>
              <a:rPr lang="ar-IQ" dirty="0" smtClean="0"/>
              <a:t>.</a:t>
            </a:r>
          </a:p>
          <a:p>
            <a:r>
              <a:rPr lang="ar-IQ" b="1" dirty="0" smtClean="0"/>
              <a:t>نظرية </a:t>
            </a:r>
            <a:r>
              <a:rPr lang="ar-IQ" b="1" dirty="0" err="1" smtClean="0"/>
              <a:t>كلايكوجين</a:t>
            </a:r>
            <a:r>
              <a:rPr lang="ar-IQ" b="1" dirty="0" smtClean="0"/>
              <a:t> </a:t>
            </a:r>
            <a:r>
              <a:rPr lang="ar-IQ" dirty="0" smtClean="0"/>
              <a:t>... </a:t>
            </a:r>
          </a:p>
          <a:p>
            <a:pPr marL="0" indent="0">
              <a:buNone/>
            </a:pPr>
            <a:r>
              <a:rPr lang="ar-IQ" dirty="0" smtClean="0"/>
              <a:t>- يؤدي </a:t>
            </a:r>
            <a:r>
              <a:rPr lang="ar-IQ" dirty="0"/>
              <a:t>انخفاض الجليكوجين في العضلات أيضًا إلى زيادة عمليات الأكسدة وانخفاض إجمالي تركيزات </a:t>
            </a:r>
            <a:r>
              <a:rPr lang="en-US" dirty="0"/>
              <a:t>BCAA، </a:t>
            </a:r>
            <a:r>
              <a:rPr lang="ar-IQ" dirty="0"/>
              <a:t>مما يؤدي إلى التعب المركزي.</a:t>
            </a:r>
          </a:p>
          <a:p>
            <a:pPr marL="0" indent="0">
              <a:buNone/>
            </a:pPr>
            <a:r>
              <a:rPr lang="ar-IQ" dirty="0" smtClean="0"/>
              <a:t>- يمكن </a:t>
            </a:r>
            <a:r>
              <a:rPr lang="ar-IQ" dirty="0"/>
              <a:t>استخدام قياس </a:t>
            </a:r>
            <a:r>
              <a:rPr lang="ar-IQ" dirty="0" err="1"/>
              <a:t>اللاكتات</a:t>
            </a:r>
            <a:r>
              <a:rPr lang="ar-IQ" dirty="0"/>
              <a:t> في الدم بعد التمرين كأداة لتحديد الرياضيين المعرضين لخطر الإفراط في التدريب</a:t>
            </a:r>
            <a:r>
              <a:rPr lang="ar-IQ" dirty="0" smtClean="0"/>
              <a:t>.</a:t>
            </a:r>
          </a:p>
          <a:p>
            <a:r>
              <a:rPr lang="ar-IQ" b="1" dirty="0" smtClean="0"/>
              <a:t>نظرية التعب المركزي</a:t>
            </a:r>
          </a:p>
          <a:p>
            <a:pPr marL="0" indent="0">
              <a:buNone/>
            </a:pPr>
            <a:r>
              <a:rPr lang="ar-IQ" dirty="0" smtClean="0"/>
              <a:t>- زيادة </a:t>
            </a:r>
            <a:r>
              <a:rPr lang="ar-IQ" dirty="0" err="1"/>
              <a:t>السيروتونين</a:t>
            </a:r>
            <a:r>
              <a:rPr lang="ar-IQ" dirty="0"/>
              <a:t> في الجهاز العصبي المركزي </a:t>
            </a:r>
            <a:r>
              <a:rPr lang="en-US" dirty="0"/>
              <a:t>OTS</a:t>
            </a:r>
          </a:p>
          <a:p>
            <a:pPr marL="0" indent="0">
              <a:buNone/>
            </a:pPr>
            <a:r>
              <a:rPr lang="ar-IQ" dirty="0" smtClean="0"/>
              <a:t>- يؤدي </a:t>
            </a:r>
            <a:r>
              <a:rPr lang="ar-IQ" dirty="0"/>
              <a:t>انخفاض </a:t>
            </a:r>
            <a:r>
              <a:rPr lang="en-US" dirty="0"/>
              <a:t>BCAAs </a:t>
            </a:r>
            <a:r>
              <a:rPr lang="ar-IQ" dirty="0"/>
              <a:t>في البلازما مع زيادة في </a:t>
            </a:r>
            <a:r>
              <a:rPr lang="ar-IQ" dirty="0" err="1"/>
              <a:t>تريبتوفان</a:t>
            </a:r>
            <a:r>
              <a:rPr lang="ar-IQ" dirty="0"/>
              <a:t> البلازما إلى زيادة في مستويات </a:t>
            </a:r>
            <a:r>
              <a:rPr lang="ar-IQ" dirty="0" err="1"/>
              <a:t>التربتوفان</a:t>
            </a:r>
            <a:r>
              <a:rPr lang="ar-IQ" dirty="0"/>
              <a:t> في الجهاز العصبي المركزي.</a:t>
            </a:r>
          </a:p>
          <a:p>
            <a:pPr marL="0" indent="0">
              <a:buNone/>
            </a:pPr>
            <a:r>
              <a:rPr lang="ar-IQ" dirty="0" err="1"/>
              <a:t>السيروتونين</a:t>
            </a:r>
            <a:r>
              <a:rPr lang="ar-IQ" dirty="0"/>
              <a:t> مشتق من </a:t>
            </a:r>
            <a:r>
              <a:rPr lang="ar-IQ" dirty="0" err="1"/>
              <a:t>التربتوفان</a:t>
            </a:r>
            <a:r>
              <a:rPr lang="ar-IQ" dirty="0"/>
              <a:t>.</a:t>
            </a:r>
          </a:p>
        </p:txBody>
      </p:sp>
      <p:grpSp>
        <p:nvGrpSpPr>
          <p:cNvPr id="5" name="Group 33">
            <a:extLst>
              <a:ext uri="{FF2B5EF4-FFF2-40B4-BE49-F238E27FC236}">
                <a16:creationId xmlns:a16="http://schemas.microsoft.com/office/drawing/2014/main" xmlns="" id="{81BC2D46-6A84-4ECA-A6B9-463A5CF637D9}"/>
              </a:ext>
            </a:extLst>
          </p:cNvPr>
          <p:cNvGrpSpPr/>
          <p:nvPr/>
        </p:nvGrpSpPr>
        <p:grpSpPr>
          <a:xfrm>
            <a:off x="107504" y="1484784"/>
            <a:ext cx="3384376" cy="4388612"/>
            <a:chOff x="913195" y="1629242"/>
            <a:chExt cx="2595911" cy="4663757"/>
          </a:xfrm>
          <a:effectLst>
            <a:outerShdw dist="12700" dir="4800000" algn="t" rotWithShape="0">
              <a:prstClr val="black">
                <a:alpha val="40000"/>
              </a:prstClr>
            </a:outerShdw>
          </a:effectLst>
        </p:grpSpPr>
        <p:sp>
          <p:nvSpPr>
            <p:cNvPr id="6" name="Freeform 34">
              <a:extLst>
                <a:ext uri="{FF2B5EF4-FFF2-40B4-BE49-F238E27FC236}">
                  <a16:creationId xmlns:a16="http://schemas.microsoft.com/office/drawing/2014/main" xmlns="" id="{8B590671-76B4-4756-B631-921264D0DF43}"/>
                </a:ext>
              </a:extLst>
            </p:cNvPr>
            <p:cNvSpPr/>
            <p:nvPr/>
          </p:nvSpPr>
          <p:spPr>
            <a:xfrm>
              <a:off x="913195" y="1629242"/>
              <a:ext cx="2595911" cy="4336160"/>
            </a:xfrm>
            <a:custGeom>
              <a:avLst/>
              <a:gdLst>
                <a:gd name="connsiteX0" fmla="*/ 1044054 w 2565779"/>
                <a:gd name="connsiteY0" fmla="*/ 1978926 h 4326341"/>
                <a:gd name="connsiteX1" fmla="*/ 723331 w 2565779"/>
                <a:gd name="connsiteY1" fmla="*/ 300933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723331 w 2565779"/>
                <a:gd name="connsiteY1" fmla="*/ 300933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723331 w 2565779"/>
                <a:gd name="connsiteY1" fmla="*/ 300933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723331 w 2565779"/>
                <a:gd name="connsiteY1" fmla="*/ 2992663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723331 w 2565779"/>
                <a:gd name="connsiteY1" fmla="*/ 2985520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723331 w 2565779"/>
                <a:gd name="connsiteY1" fmla="*/ 2985520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723331 w 2565779"/>
                <a:gd name="connsiteY1" fmla="*/ 2985520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98143 w 2565779"/>
                <a:gd name="connsiteY2" fmla="*/ 2224585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9994 w 2565779"/>
                <a:gd name="connsiteY1" fmla="*/ 2990282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44054 w 2565779"/>
                <a:gd name="connsiteY0" fmla="*/ 1947969 h 4326341"/>
                <a:gd name="connsiteX1" fmla="*/ 682851 w 2565779"/>
                <a:gd name="connsiteY1" fmla="*/ 2985519 h 4326341"/>
                <a:gd name="connsiteX2" fmla="*/ 471949 w 2565779"/>
                <a:gd name="connsiteY2" fmla="*/ 2231729 h 4326341"/>
                <a:gd name="connsiteX3" fmla="*/ 0 w 2565779"/>
                <a:gd name="connsiteY3" fmla="*/ 696036 h 4326341"/>
                <a:gd name="connsiteX4" fmla="*/ 1194179 w 2565779"/>
                <a:gd name="connsiteY4" fmla="*/ 0 h 4326341"/>
                <a:gd name="connsiteX5" fmla="*/ 2388358 w 2565779"/>
                <a:gd name="connsiteY5" fmla="*/ 941696 h 4326341"/>
                <a:gd name="connsiteX6" fmla="*/ 2320119 w 2565779"/>
                <a:gd name="connsiteY6" fmla="*/ 1255594 h 4326341"/>
                <a:gd name="connsiteX7" fmla="*/ 2565779 w 2565779"/>
                <a:gd name="connsiteY7" fmla="*/ 1624084 h 4326341"/>
                <a:gd name="connsiteX8" fmla="*/ 2374711 w 2565779"/>
                <a:gd name="connsiteY8" fmla="*/ 1746914 h 4326341"/>
                <a:gd name="connsiteX9" fmla="*/ 2422478 w 2565779"/>
                <a:gd name="connsiteY9" fmla="*/ 1890215 h 4326341"/>
                <a:gd name="connsiteX10" fmla="*/ 2326943 w 2565779"/>
                <a:gd name="connsiteY10" fmla="*/ 1944806 h 4326341"/>
                <a:gd name="connsiteX11" fmla="*/ 2381534 w 2565779"/>
                <a:gd name="connsiteY11" fmla="*/ 2053988 h 4326341"/>
                <a:gd name="connsiteX12" fmla="*/ 2272352 w 2565779"/>
                <a:gd name="connsiteY12" fmla="*/ 2135875 h 4326341"/>
                <a:gd name="connsiteX13" fmla="*/ 2265528 w 2565779"/>
                <a:gd name="connsiteY13" fmla="*/ 2402006 h 4326341"/>
                <a:gd name="connsiteX14" fmla="*/ 1603612 w 2565779"/>
                <a:gd name="connsiteY14" fmla="*/ 2422478 h 4326341"/>
                <a:gd name="connsiteX15" fmla="*/ 1453487 w 2565779"/>
                <a:gd name="connsiteY15" fmla="*/ 3289111 h 4326341"/>
                <a:gd name="connsiteX16" fmla="*/ 696036 w 2565779"/>
                <a:gd name="connsiteY16" fmla="*/ 3678072 h 4326341"/>
                <a:gd name="connsiteX17" fmla="*/ 682388 w 2565779"/>
                <a:gd name="connsiteY17" fmla="*/ 4326341 h 4326341"/>
                <a:gd name="connsiteX0" fmla="*/ 1029767 w 2551492"/>
                <a:gd name="connsiteY0" fmla="*/ 1947969 h 4326341"/>
                <a:gd name="connsiteX1" fmla="*/ 668564 w 2551492"/>
                <a:gd name="connsiteY1" fmla="*/ 2985519 h 4326341"/>
                <a:gd name="connsiteX2" fmla="*/ 457662 w 2551492"/>
                <a:gd name="connsiteY2" fmla="*/ 2231729 h 4326341"/>
                <a:gd name="connsiteX3" fmla="*/ 0 w 2551492"/>
                <a:gd name="connsiteY3" fmla="*/ 715086 h 4326341"/>
                <a:gd name="connsiteX4" fmla="*/ 1179892 w 2551492"/>
                <a:gd name="connsiteY4" fmla="*/ 0 h 4326341"/>
                <a:gd name="connsiteX5" fmla="*/ 2374071 w 2551492"/>
                <a:gd name="connsiteY5" fmla="*/ 941696 h 4326341"/>
                <a:gd name="connsiteX6" fmla="*/ 2305832 w 2551492"/>
                <a:gd name="connsiteY6" fmla="*/ 1255594 h 4326341"/>
                <a:gd name="connsiteX7" fmla="*/ 2551492 w 2551492"/>
                <a:gd name="connsiteY7" fmla="*/ 1624084 h 4326341"/>
                <a:gd name="connsiteX8" fmla="*/ 2360424 w 2551492"/>
                <a:gd name="connsiteY8" fmla="*/ 1746914 h 4326341"/>
                <a:gd name="connsiteX9" fmla="*/ 2408191 w 2551492"/>
                <a:gd name="connsiteY9" fmla="*/ 1890215 h 4326341"/>
                <a:gd name="connsiteX10" fmla="*/ 2312656 w 2551492"/>
                <a:gd name="connsiteY10" fmla="*/ 1944806 h 4326341"/>
                <a:gd name="connsiteX11" fmla="*/ 2367247 w 2551492"/>
                <a:gd name="connsiteY11" fmla="*/ 2053988 h 4326341"/>
                <a:gd name="connsiteX12" fmla="*/ 2258065 w 2551492"/>
                <a:gd name="connsiteY12" fmla="*/ 2135875 h 4326341"/>
                <a:gd name="connsiteX13" fmla="*/ 2251241 w 2551492"/>
                <a:gd name="connsiteY13" fmla="*/ 2402006 h 4326341"/>
                <a:gd name="connsiteX14" fmla="*/ 1589325 w 2551492"/>
                <a:gd name="connsiteY14" fmla="*/ 2422478 h 4326341"/>
                <a:gd name="connsiteX15" fmla="*/ 1439200 w 2551492"/>
                <a:gd name="connsiteY15" fmla="*/ 3289111 h 4326341"/>
                <a:gd name="connsiteX16" fmla="*/ 681749 w 2551492"/>
                <a:gd name="connsiteY16" fmla="*/ 3678072 h 4326341"/>
                <a:gd name="connsiteX17" fmla="*/ 668101 w 2551492"/>
                <a:gd name="connsiteY17" fmla="*/ 4326341 h 4326341"/>
                <a:gd name="connsiteX0" fmla="*/ 1066556 w 2588281"/>
                <a:gd name="connsiteY0" fmla="*/ 1947969 h 4326341"/>
                <a:gd name="connsiteX1" fmla="*/ 705353 w 2588281"/>
                <a:gd name="connsiteY1" fmla="*/ 2985519 h 4326341"/>
                <a:gd name="connsiteX2" fmla="*/ 494451 w 2588281"/>
                <a:gd name="connsiteY2" fmla="*/ 2231729 h 4326341"/>
                <a:gd name="connsiteX3" fmla="*/ 36789 w 2588281"/>
                <a:gd name="connsiteY3" fmla="*/ 715086 h 4326341"/>
                <a:gd name="connsiteX4" fmla="*/ 1216681 w 2588281"/>
                <a:gd name="connsiteY4" fmla="*/ 0 h 4326341"/>
                <a:gd name="connsiteX5" fmla="*/ 2410860 w 2588281"/>
                <a:gd name="connsiteY5" fmla="*/ 941696 h 4326341"/>
                <a:gd name="connsiteX6" fmla="*/ 2342621 w 2588281"/>
                <a:gd name="connsiteY6" fmla="*/ 1255594 h 4326341"/>
                <a:gd name="connsiteX7" fmla="*/ 2588281 w 2588281"/>
                <a:gd name="connsiteY7" fmla="*/ 1624084 h 4326341"/>
                <a:gd name="connsiteX8" fmla="*/ 2397213 w 2588281"/>
                <a:gd name="connsiteY8" fmla="*/ 1746914 h 4326341"/>
                <a:gd name="connsiteX9" fmla="*/ 2444980 w 2588281"/>
                <a:gd name="connsiteY9" fmla="*/ 1890215 h 4326341"/>
                <a:gd name="connsiteX10" fmla="*/ 2349445 w 2588281"/>
                <a:gd name="connsiteY10" fmla="*/ 1944806 h 4326341"/>
                <a:gd name="connsiteX11" fmla="*/ 2404036 w 2588281"/>
                <a:gd name="connsiteY11" fmla="*/ 2053988 h 4326341"/>
                <a:gd name="connsiteX12" fmla="*/ 2294854 w 2588281"/>
                <a:gd name="connsiteY12" fmla="*/ 2135875 h 4326341"/>
                <a:gd name="connsiteX13" fmla="*/ 2288030 w 2588281"/>
                <a:gd name="connsiteY13" fmla="*/ 2402006 h 4326341"/>
                <a:gd name="connsiteX14" fmla="*/ 1626114 w 2588281"/>
                <a:gd name="connsiteY14" fmla="*/ 2422478 h 4326341"/>
                <a:gd name="connsiteX15" fmla="*/ 1475989 w 2588281"/>
                <a:gd name="connsiteY15" fmla="*/ 3289111 h 4326341"/>
                <a:gd name="connsiteX16" fmla="*/ 718538 w 2588281"/>
                <a:gd name="connsiteY16" fmla="*/ 3678072 h 4326341"/>
                <a:gd name="connsiteX17" fmla="*/ 704890 w 2588281"/>
                <a:gd name="connsiteY17" fmla="*/ 4326341 h 4326341"/>
                <a:gd name="connsiteX0" fmla="*/ 1079398 w 2601123"/>
                <a:gd name="connsiteY0" fmla="*/ 1947969 h 4326341"/>
                <a:gd name="connsiteX1" fmla="*/ 718195 w 2601123"/>
                <a:gd name="connsiteY1" fmla="*/ 2985519 h 4326341"/>
                <a:gd name="connsiteX2" fmla="*/ 507293 w 2601123"/>
                <a:gd name="connsiteY2" fmla="*/ 2231729 h 4326341"/>
                <a:gd name="connsiteX3" fmla="*/ 49631 w 2601123"/>
                <a:gd name="connsiteY3" fmla="*/ 715086 h 4326341"/>
                <a:gd name="connsiteX4" fmla="*/ 1229523 w 2601123"/>
                <a:gd name="connsiteY4" fmla="*/ 0 h 4326341"/>
                <a:gd name="connsiteX5" fmla="*/ 2423702 w 2601123"/>
                <a:gd name="connsiteY5" fmla="*/ 941696 h 4326341"/>
                <a:gd name="connsiteX6" fmla="*/ 2355463 w 2601123"/>
                <a:gd name="connsiteY6" fmla="*/ 1255594 h 4326341"/>
                <a:gd name="connsiteX7" fmla="*/ 2601123 w 2601123"/>
                <a:gd name="connsiteY7" fmla="*/ 1624084 h 4326341"/>
                <a:gd name="connsiteX8" fmla="*/ 2410055 w 2601123"/>
                <a:gd name="connsiteY8" fmla="*/ 1746914 h 4326341"/>
                <a:gd name="connsiteX9" fmla="*/ 2457822 w 2601123"/>
                <a:gd name="connsiteY9" fmla="*/ 1890215 h 4326341"/>
                <a:gd name="connsiteX10" fmla="*/ 2362287 w 2601123"/>
                <a:gd name="connsiteY10" fmla="*/ 1944806 h 4326341"/>
                <a:gd name="connsiteX11" fmla="*/ 2416878 w 2601123"/>
                <a:gd name="connsiteY11" fmla="*/ 2053988 h 4326341"/>
                <a:gd name="connsiteX12" fmla="*/ 2307696 w 2601123"/>
                <a:gd name="connsiteY12" fmla="*/ 2135875 h 4326341"/>
                <a:gd name="connsiteX13" fmla="*/ 2300872 w 2601123"/>
                <a:gd name="connsiteY13" fmla="*/ 2402006 h 4326341"/>
                <a:gd name="connsiteX14" fmla="*/ 1638956 w 2601123"/>
                <a:gd name="connsiteY14" fmla="*/ 2422478 h 4326341"/>
                <a:gd name="connsiteX15" fmla="*/ 1488831 w 2601123"/>
                <a:gd name="connsiteY15" fmla="*/ 3289111 h 4326341"/>
                <a:gd name="connsiteX16" fmla="*/ 731380 w 2601123"/>
                <a:gd name="connsiteY16" fmla="*/ 3678072 h 4326341"/>
                <a:gd name="connsiteX17" fmla="*/ 717732 w 2601123"/>
                <a:gd name="connsiteY17" fmla="*/ 4326341 h 4326341"/>
                <a:gd name="connsiteX0" fmla="*/ 1078811 w 2600536"/>
                <a:gd name="connsiteY0" fmla="*/ 1947969 h 4326341"/>
                <a:gd name="connsiteX1" fmla="*/ 717608 w 2600536"/>
                <a:gd name="connsiteY1" fmla="*/ 2985519 h 4326341"/>
                <a:gd name="connsiteX2" fmla="*/ 516231 w 2600536"/>
                <a:gd name="connsiteY2" fmla="*/ 2217442 h 4326341"/>
                <a:gd name="connsiteX3" fmla="*/ 49044 w 2600536"/>
                <a:gd name="connsiteY3" fmla="*/ 715086 h 4326341"/>
                <a:gd name="connsiteX4" fmla="*/ 1228936 w 2600536"/>
                <a:gd name="connsiteY4" fmla="*/ 0 h 4326341"/>
                <a:gd name="connsiteX5" fmla="*/ 2423115 w 2600536"/>
                <a:gd name="connsiteY5" fmla="*/ 941696 h 4326341"/>
                <a:gd name="connsiteX6" fmla="*/ 2354876 w 2600536"/>
                <a:gd name="connsiteY6" fmla="*/ 1255594 h 4326341"/>
                <a:gd name="connsiteX7" fmla="*/ 2600536 w 2600536"/>
                <a:gd name="connsiteY7" fmla="*/ 1624084 h 4326341"/>
                <a:gd name="connsiteX8" fmla="*/ 2409468 w 2600536"/>
                <a:gd name="connsiteY8" fmla="*/ 1746914 h 4326341"/>
                <a:gd name="connsiteX9" fmla="*/ 2457235 w 2600536"/>
                <a:gd name="connsiteY9" fmla="*/ 1890215 h 4326341"/>
                <a:gd name="connsiteX10" fmla="*/ 2361700 w 2600536"/>
                <a:gd name="connsiteY10" fmla="*/ 1944806 h 4326341"/>
                <a:gd name="connsiteX11" fmla="*/ 2416291 w 2600536"/>
                <a:gd name="connsiteY11" fmla="*/ 2053988 h 4326341"/>
                <a:gd name="connsiteX12" fmla="*/ 2307109 w 2600536"/>
                <a:gd name="connsiteY12" fmla="*/ 2135875 h 4326341"/>
                <a:gd name="connsiteX13" fmla="*/ 2300285 w 2600536"/>
                <a:gd name="connsiteY13" fmla="*/ 2402006 h 4326341"/>
                <a:gd name="connsiteX14" fmla="*/ 1638369 w 2600536"/>
                <a:gd name="connsiteY14" fmla="*/ 2422478 h 4326341"/>
                <a:gd name="connsiteX15" fmla="*/ 1488244 w 2600536"/>
                <a:gd name="connsiteY15" fmla="*/ 3289111 h 4326341"/>
                <a:gd name="connsiteX16" fmla="*/ 730793 w 2600536"/>
                <a:gd name="connsiteY16" fmla="*/ 3678072 h 4326341"/>
                <a:gd name="connsiteX17" fmla="*/ 717145 w 2600536"/>
                <a:gd name="connsiteY17" fmla="*/ 4326341 h 4326341"/>
                <a:gd name="connsiteX0" fmla="*/ 1079547 w 2601272"/>
                <a:gd name="connsiteY0" fmla="*/ 1947969 h 4326341"/>
                <a:gd name="connsiteX1" fmla="*/ 718344 w 2601272"/>
                <a:gd name="connsiteY1" fmla="*/ 2985519 h 4326341"/>
                <a:gd name="connsiteX2" fmla="*/ 505060 w 2601272"/>
                <a:gd name="connsiteY2" fmla="*/ 2219823 h 4326341"/>
                <a:gd name="connsiteX3" fmla="*/ 49780 w 2601272"/>
                <a:gd name="connsiteY3" fmla="*/ 715086 h 4326341"/>
                <a:gd name="connsiteX4" fmla="*/ 1229672 w 2601272"/>
                <a:gd name="connsiteY4" fmla="*/ 0 h 4326341"/>
                <a:gd name="connsiteX5" fmla="*/ 2423851 w 2601272"/>
                <a:gd name="connsiteY5" fmla="*/ 941696 h 4326341"/>
                <a:gd name="connsiteX6" fmla="*/ 2355612 w 2601272"/>
                <a:gd name="connsiteY6" fmla="*/ 1255594 h 4326341"/>
                <a:gd name="connsiteX7" fmla="*/ 2601272 w 2601272"/>
                <a:gd name="connsiteY7" fmla="*/ 1624084 h 4326341"/>
                <a:gd name="connsiteX8" fmla="*/ 2410204 w 2601272"/>
                <a:gd name="connsiteY8" fmla="*/ 1746914 h 4326341"/>
                <a:gd name="connsiteX9" fmla="*/ 2457971 w 2601272"/>
                <a:gd name="connsiteY9" fmla="*/ 1890215 h 4326341"/>
                <a:gd name="connsiteX10" fmla="*/ 2362436 w 2601272"/>
                <a:gd name="connsiteY10" fmla="*/ 1944806 h 4326341"/>
                <a:gd name="connsiteX11" fmla="*/ 2417027 w 2601272"/>
                <a:gd name="connsiteY11" fmla="*/ 2053988 h 4326341"/>
                <a:gd name="connsiteX12" fmla="*/ 2307845 w 2601272"/>
                <a:gd name="connsiteY12" fmla="*/ 2135875 h 4326341"/>
                <a:gd name="connsiteX13" fmla="*/ 2301021 w 2601272"/>
                <a:gd name="connsiteY13" fmla="*/ 2402006 h 4326341"/>
                <a:gd name="connsiteX14" fmla="*/ 1639105 w 2601272"/>
                <a:gd name="connsiteY14" fmla="*/ 2422478 h 4326341"/>
                <a:gd name="connsiteX15" fmla="*/ 1488980 w 2601272"/>
                <a:gd name="connsiteY15" fmla="*/ 3289111 h 4326341"/>
                <a:gd name="connsiteX16" fmla="*/ 731529 w 2601272"/>
                <a:gd name="connsiteY16" fmla="*/ 3678072 h 4326341"/>
                <a:gd name="connsiteX17" fmla="*/ 717881 w 2601272"/>
                <a:gd name="connsiteY17" fmla="*/ 4326341 h 4326341"/>
                <a:gd name="connsiteX0" fmla="*/ 1076439 w 2598164"/>
                <a:gd name="connsiteY0" fmla="*/ 1947969 h 4326341"/>
                <a:gd name="connsiteX1" fmla="*/ 715236 w 2598164"/>
                <a:gd name="connsiteY1" fmla="*/ 2985519 h 4326341"/>
                <a:gd name="connsiteX2" fmla="*/ 501952 w 2598164"/>
                <a:gd name="connsiteY2" fmla="*/ 2219823 h 4326341"/>
                <a:gd name="connsiteX3" fmla="*/ 46672 w 2598164"/>
                <a:gd name="connsiteY3" fmla="*/ 715086 h 4326341"/>
                <a:gd name="connsiteX4" fmla="*/ 1226564 w 2598164"/>
                <a:gd name="connsiteY4" fmla="*/ 0 h 4326341"/>
                <a:gd name="connsiteX5" fmla="*/ 2420743 w 2598164"/>
                <a:gd name="connsiteY5" fmla="*/ 941696 h 4326341"/>
                <a:gd name="connsiteX6" fmla="*/ 2352504 w 2598164"/>
                <a:gd name="connsiteY6" fmla="*/ 1255594 h 4326341"/>
                <a:gd name="connsiteX7" fmla="*/ 2598164 w 2598164"/>
                <a:gd name="connsiteY7" fmla="*/ 1624084 h 4326341"/>
                <a:gd name="connsiteX8" fmla="*/ 2407096 w 2598164"/>
                <a:gd name="connsiteY8" fmla="*/ 1746914 h 4326341"/>
                <a:gd name="connsiteX9" fmla="*/ 2454863 w 2598164"/>
                <a:gd name="connsiteY9" fmla="*/ 1890215 h 4326341"/>
                <a:gd name="connsiteX10" fmla="*/ 2359328 w 2598164"/>
                <a:gd name="connsiteY10" fmla="*/ 1944806 h 4326341"/>
                <a:gd name="connsiteX11" fmla="*/ 2413919 w 2598164"/>
                <a:gd name="connsiteY11" fmla="*/ 2053988 h 4326341"/>
                <a:gd name="connsiteX12" fmla="*/ 2304737 w 2598164"/>
                <a:gd name="connsiteY12" fmla="*/ 2135875 h 4326341"/>
                <a:gd name="connsiteX13" fmla="*/ 2297913 w 2598164"/>
                <a:gd name="connsiteY13" fmla="*/ 2402006 h 4326341"/>
                <a:gd name="connsiteX14" fmla="*/ 1635997 w 2598164"/>
                <a:gd name="connsiteY14" fmla="*/ 2422478 h 4326341"/>
                <a:gd name="connsiteX15" fmla="*/ 1485872 w 2598164"/>
                <a:gd name="connsiteY15" fmla="*/ 3289111 h 4326341"/>
                <a:gd name="connsiteX16" fmla="*/ 728421 w 2598164"/>
                <a:gd name="connsiteY16" fmla="*/ 3678072 h 4326341"/>
                <a:gd name="connsiteX17" fmla="*/ 714773 w 2598164"/>
                <a:gd name="connsiteY17" fmla="*/ 4326341 h 4326341"/>
                <a:gd name="connsiteX0" fmla="*/ 1076439 w 2598164"/>
                <a:gd name="connsiteY0" fmla="*/ 1947969 h 4326341"/>
                <a:gd name="connsiteX1" fmla="*/ 715236 w 2598164"/>
                <a:gd name="connsiteY1" fmla="*/ 2985519 h 4326341"/>
                <a:gd name="connsiteX2" fmla="*/ 501952 w 2598164"/>
                <a:gd name="connsiteY2" fmla="*/ 2219823 h 4326341"/>
                <a:gd name="connsiteX3" fmla="*/ 46672 w 2598164"/>
                <a:gd name="connsiteY3" fmla="*/ 715086 h 4326341"/>
                <a:gd name="connsiteX4" fmla="*/ 1226564 w 2598164"/>
                <a:gd name="connsiteY4" fmla="*/ 0 h 4326341"/>
                <a:gd name="connsiteX5" fmla="*/ 2420743 w 2598164"/>
                <a:gd name="connsiteY5" fmla="*/ 941696 h 4326341"/>
                <a:gd name="connsiteX6" fmla="*/ 2352504 w 2598164"/>
                <a:gd name="connsiteY6" fmla="*/ 1255594 h 4326341"/>
                <a:gd name="connsiteX7" fmla="*/ 2598164 w 2598164"/>
                <a:gd name="connsiteY7" fmla="*/ 1624084 h 4326341"/>
                <a:gd name="connsiteX8" fmla="*/ 2407096 w 2598164"/>
                <a:gd name="connsiteY8" fmla="*/ 1746914 h 4326341"/>
                <a:gd name="connsiteX9" fmla="*/ 2454863 w 2598164"/>
                <a:gd name="connsiteY9" fmla="*/ 1890215 h 4326341"/>
                <a:gd name="connsiteX10" fmla="*/ 2359328 w 2598164"/>
                <a:gd name="connsiteY10" fmla="*/ 1944806 h 4326341"/>
                <a:gd name="connsiteX11" fmla="*/ 2413919 w 2598164"/>
                <a:gd name="connsiteY11" fmla="*/ 2053988 h 4326341"/>
                <a:gd name="connsiteX12" fmla="*/ 2304737 w 2598164"/>
                <a:gd name="connsiteY12" fmla="*/ 2135875 h 4326341"/>
                <a:gd name="connsiteX13" fmla="*/ 2297913 w 2598164"/>
                <a:gd name="connsiteY13" fmla="*/ 2402006 h 4326341"/>
                <a:gd name="connsiteX14" fmla="*/ 1635997 w 2598164"/>
                <a:gd name="connsiteY14" fmla="*/ 2422478 h 4326341"/>
                <a:gd name="connsiteX15" fmla="*/ 1485872 w 2598164"/>
                <a:gd name="connsiteY15" fmla="*/ 3289111 h 4326341"/>
                <a:gd name="connsiteX16" fmla="*/ 728421 w 2598164"/>
                <a:gd name="connsiteY16" fmla="*/ 3678072 h 4326341"/>
                <a:gd name="connsiteX17" fmla="*/ 714773 w 2598164"/>
                <a:gd name="connsiteY17" fmla="*/ 4326341 h 4326341"/>
                <a:gd name="connsiteX0" fmla="*/ 1081119 w 2602844"/>
                <a:gd name="connsiteY0" fmla="*/ 1947969 h 4326341"/>
                <a:gd name="connsiteX1" fmla="*/ 719916 w 2602844"/>
                <a:gd name="connsiteY1" fmla="*/ 2985519 h 4326341"/>
                <a:gd name="connsiteX2" fmla="*/ 506632 w 2602844"/>
                <a:gd name="connsiteY2" fmla="*/ 2219823 h 4326341"/>
                <a:gd name="connsiteX3" fmla="*/ 51352 w 2602844"/>
                <a:gd name="connsiteY3" fmla="*/ 715086 h 4326341"/>
                <a:gd name="connsiteX4" fmla="*/ 1231244 w 2602844"/>
                <a:gd name="connsiteY4" fmla="*/ 0 h 4326341"/>
                <a:gd name="connsiteX5" fmla="*/ 2425423 w 2602844"/>
                <a:gd name="connsiteY5" fmla="*/ 941696 h 4326341"/>
                <a:gd name="connsiteX6" fmla="*/ 2357184 w 2602844"/>
                <a:gd name="connsiteY6" fmla="*/ 1255594 h 4326341"/>
                <a:gd name="connsiteX7" fmla="*/ 2602844 w 2602844"/>
                <a:gd name="connsiteY7" fmla="*/ 1624084 h 4326341"/>
                <a:gd name="connsiteX8" fmla="*/ 2411776 w 2602844"/>
                <a:gd name="connsiteY8" fmla="*/ 1746914 h 4326341"/>
                <a:gd name="connsiteX9" fmla="*/ 2459543 w 2602844"/>
                <a:gd name="connsiteY9" fmla="*/ 1890215 h 4326341"/>
                <a:gd name="connsiteX10" fmla="*/ 2364008 w 2602844"/>
                <a:gd name="connsiteY10" fmla="*/ 1944806 h 4326341"/>
                <a:gd name="connsiteX11" fmla="*/ 2418599 w 2602844"/>
                <a:gd name="connsiteY11" fmla="*/ 2053988 h 4326341"/>
                <a:gd name="connsiteX12" fmla="*/ 2309417 w 2602844"/>
                <a:gd name="connsiteY12" fmla="*/ 2135875 h 4326341"/>
                <a:gd name="connsiteX13" fmla="*/ 2302593 w 2602844"/>
                <a:gd name="connsiteY13" fmla="*/ 2402006 h 4326341"/>
                <a:gd name="connsiteX14" fmla="*/ 1640677 w 2602844"/>
                <a:gd name="connsiteY14" fmla="*/ 2422478 h 4326341"/>
                <a:gd name="connsiteX15" fmla="*/ 1490552 w 2602844"/>
                <a:gd name="connsiteY15" fmla="*/ 3289111 h 4326341"/>
                <a:gd name="connsiteX16" fmla="*/ 733101 w 2602844"/>
                <a:gd name="connsiteY16" fmla="*/ 3678072 h 4326341"/>
                <a:gd name="connsiteX17" fmla="*/ 719453 w 2602844"/>
                <a:gd name="connsiteY17" fmla="*/ 4326341 h 4326341"/>
                <a:gd name="connsiteX0" fmla="*/ 1081119 w 2602844"/>
                <a:gd name="connsiteY0" fmla="*/ 1947969 h 4326341"/>
                <a:gd name="connsiteX1" fmla="*/ 719916 w 2602844"/>
                <a:gd name="connsiteY1" fmla="*/ 2985519 h 4326341"/>
                <a:gd name="connsiteX2" fmla="*/ 506632 w 2602844"/>
                <a:gd name="connsiteY2" fmla="*/ 2219823 h 4326341"/>
                <a:gd name="connsiteX3" fmla="*/ 51352 w 2602844"/>
                <a:gd name="connsiteY3" fmla="*/ 715086 h 4326341"/>
                <a:gd name="connsiteX4" fmla="*/ 1231244 w 2602844"/>
                <a:gd name="connsiteY4" fmla="*/ 0 h 4326341"/>
                <a:gd name="connsiteX5" fmla="*/ 2425423 w 2602844"/>
                <a:gd name="connsiteY5" fmla="*/ 941696 h 4326341"/>
                <a:gd name="connsiteX6" fmla="*/ 2357184 w 2602844"/>
                <a:gd name="connsiteY6" fmla="*/ 1255594 h 4326341"/>
                <a:gd name="connsiteX7" fmla="*/ 2602844 w 2602844"/>
                <a:gd name="connsiteY7" fmla="*/ 1624084 h 4326341"/>
                <a:gd name="connsiteX8" fmla="*/ 2411776 w 2602844"/>
                <a:gd name="connsiteY8" fmla="*/ 1746914 h 4326341"/>
                <a:gd name="connsiteX9" fmla="*/ 2459543 w 2602844"/>
                <a:gd name="connsiteY9" fmla="*/ 1890215 h 4326341"/>
                <a:gd name="connsiteX10" fmla="*/ 2364008 w 2602844"/>
                <a:gd name="connsiteY10" fmla="*/ 1944806 h 4326341"/>
                <a:gd name="connsiteX11" fmla="*/ 2418599 w 2602844"/>
                <a:gd name="connsiteY11" fmla="*/ 2053988 h 4326341"/>
                <a:gd name="connsiteX12" fmla="*/ 2309417 w 2602844"/>
                <a:gd name="connsiteY12" fmla="*/ 2135875 h 4326341"/>
                <a:gd name="connsiteX13" fmla="*/ 2302593 w 2602844"/>
                <a:gd name="connsiteY13" fmla="*/ 2402006 h 4326341"/>
                <a:gd name="connsiteX14" fmla="*/ 1640677 w 2602844"/>
                <a:gd name="connsiteY14" fmla="*/ 2422478 h 4326341"/>
                <a:gd name="connsiteX15" fmla="*/ 1490552 w 2602844"/>
                <a:gd name="connsiteY15" fmla="*/ 3289111 h 4326341"/>
                <a:gd name="connsiteX16" fmla="*/ 733101 w 2602844"/>
                <a:gd name="connsiteY16" fmla="*/ 3678072 h 4326341"/>
                <a:gd name="connsiteX17" fmla="*/ 719453 w 2602844"/>
                <a:gd name="connsiteY17" fmla="*/ 4326341 h 4326341"/>
                <a:gd name="connsiteX0" fmla="*/ 1081119 w 2602844"/>
                <a:gd name="connsiteY0" fmla="*/ 1957494 h 4335866"/>
                <a:gd name="connsiteX1" fmla="*/ 719916 w 2602844"/>
                <a:gd name="connsiteY1" fmla="*/ 2995044 h 4335866"/>
                <a:gd name="connsiteX2" fmla="*/ 506632 w 2602844"/>
                <a:gd name="connsiteY2" fmla="*/ 2229348 h 4335866"/>
                <a:gd name="connsiteX3" fmla="*/ 51352 w 2602844"/>
                <a:gd name="connsiteY3" fmla="*/ 724611 h 4335866"/>
                <a:gd name="connsiteX4" fmla="*/ 1231244 w 2602844"/>
                <a:gd name="connsiteY4" fmla="*/ 0 h 4335866"/>
                <a:gd name="connsiteX5" fmla="*/ 2425423 w 2602844"/>
                <a:gd name="connsiteY5" fmla="*/ 951221 h 4335866"/>
                <a:gd name="connsiteX6" fmla="*/ 2357184 w 2602844"/>
                <a:gd name="connsiteY6" fmla="*/ 1265119 h 4335866"/>
                <a:gd name="connsiteX7" fmla="*/ 2602844 w 2602844"/>
                <a:gd name="connsiteY7" fmla="*/ 1633609 h 4335866"/>
                <a:gd name="connsiteX8" fmla="*/ 2411776 w 2602844"/>
                <a:gd name="connsiteY8" fmla="*/ 1756439 h 4335866"/>
                <a:gd name="connsiteX9" fmla="*/ 2459543 w 2602844"/>
                <a:gd name="connsiteY9" fmla="*/ 1899740 h 4335866"/>
                <a:gd name="connsiteX10" fmla="*/ 2364008 w 2602844"/>
                <a:gd name="connsiteY10" fmla="*/ 1954331 h 4335866"/>
                <a:gd name="connsiteX11" fmla="*/ 2418599 w 2602844"/>
                <a:gd name="connsiteY11" fmla="*/ 2063513 h 4335866"/>
                <a:gd name="connsiteX12" fmla="*/ 2309417 w 2602844"/>
                <a:gd name="connsiteY12" fmla="*/ 2145400 h 4335866"/>
                <a:gd name="connsiteX13" fmla="*/ 2302593 w 2602844"/>
                <a:gd name="connsiteY13" fmla="*/ 2411531 h 4335866"/>
                <a:gd name="connsiteX14" fmla="*/ 1640677 w 2602844"/>
                <a:gd name="connsiteY14" fmla="*/ 2432003 h 4335866"/>
                <a:gd name="connsiteX15" fmla="*/ 1490552 w 2602844"/>
                <a:gd name="connsiteY15" fmla="*/ 3298636 h 4335866"/>
                <a:gd name="connsiteX16" fmla="*/ 733101 w 2602844"/>
                <a:gd name="connsiteY16" fmla="*/ 3687597 h 4335866"/>
                <a:gd name="connsiteX17" fmla="*/ 719453 w 2602844"/>
                <a:gd name="connsiteY17" fmla="*/ 4335866 h 4335866"/>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425423 w 2602844"/>
                <a:gd name="connsiteY5" fmla="*/ 951515 h 4336160"/>
                <a:gd name="connsiteX6" fmla="*/ 2357184 w 2602844"/>
                <a:gd name="connsiteY6" fmla="*/ 1265413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425423 w 2602844"/>
                <a:gd name="connsiteY5" fmla="*/ 951515 h 4336160"/>
                <a:gd name="connsiteX6" fmla="*/ 2357184 w 2602844"/>
                <a:gd name="connsiteY6" fmla="*/ 1265413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399229 w 2602844"/>
                <a:gd name="connsiteY5" fmla="*/ 965802 h 4336160"/>
                <a:gd name="connsiteX6" fmla="*/ 2357184 w 2602844"/>
                <a:gd name="connsiteY6" fmla="*/ 1265413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399229 w 2602844"/>
                <a:gd name="connsiteY5" fmla="*/ 965802 h 4336160"/>
                <a:gd name="connsiteX6" fmla="*/ 2357184 w 2602844"/>
                <a:gd name="connsiteY6" fmla="*/ 1265413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399229 w 2602844"/>
                <a:gd name="connsiteY5" fmla="*/ 965802 h 4336160"/>
                <a:gd name="connsiteX6" fmla="*/ 2357184 w 2602844"/>
                <a:gd name="connsiteY6" fmla="*/ 1265413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399229 w 2602844"/>
                <a:gd name="connsiteY5" fmla="*/ 965802 h 4336160"/>
                <a:gd name="connsiteX6" fmla="*/ 2357184 w 2602844"/>
                <a:gd name="connsiteY6" fmla="*/ 1265413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399229 w 2602844"/>
                <a:gd name="connsiteY5" fmla="*/ 965802 h 4336160"/>
                <a:gd name="connsiteX6" fmla="*/ 2357184 w 2602844"/>
                <a:gd name="connsiteY6" fmla="*/ 1265413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399229 w 2602844"/>
                <a:gd name="connsiteY5" fmla="*/ 965802 h 4336160"/>
                <a:gd name="connsiteX6" fmla="*/ 2373853 w 2602844"/>
                <a:gd name="connsiteY6" fmla="*/ 1260651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399229 w 2602844"/>
                <a:gd name="connsiteY5" fmla="*/ 965802 h 4336160"/>
                <a:gd name="connsiteX6" fmla="*/ 2373853 w 2602844"/>
                <a:gd name="connsiteY6" fmla="*/ 1260651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399229 w 2602844"/>
                <a:gd name="connsiteY5" fmla="*/ 965802 h 4336160"/>
                <a:gd name="connsiteX6" fmla="*/ 2373853 w 2602844"/>
                <a:gd name="connsiteY6" fmla="*/ 1260651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602844"/>
                <a:gd name="connsiteY0" fmla="*/ 1957788 h 4336160"/>
                <a:gd name="connsiteX1" fmla="*/ 719916 w 2602844"/>
                <a:gd name="connsiteY1" fmla="*/ 2995338 h 4336160"/>
                <a:gd name="connsiteX2" fmla="*/ 506632 w 2602844"/>
                <a:gd name="connsiteY2" fmla="*/ 2229642 h 4336160"/>
                <a:gd name="connsiteX3" fmla="*/ 51352 w 2602844"/>
                <a:gd name="connsiteY3" fmla="*/ 724905 h 4336160"/>
                <a:gd name="connsiteX4" fmla="*/ 1231244 w 2602844"/>
                <a:gd name="connsiteY4" fmla="*/ 294 h 4336160"/>
                <a:gd name="connsiteX5" fmla="*/ 2399229 w 2602844"/>
                <a:gd name="connsiteY5" fmla="*/ 965802 h 4336160"/>
                <a:gd name="connsiteX6" fmla="*/ 2373853 w 2602844"/>
                <a:gd name="connsiteY6" fmla="*/ 1260651 h 4336160"/>
                <a:gd name="connsiteX7" fmla="*/ 2602844 w 2602844"/>
                <a:gd name="connsiteY7" fmla="*/ 1633903 h 4336160"/>
                <a:gd name="connsiteX8" fmla="*/ 2411776 w 2602844"/>
                <a:gd name="connsiteY8" fmla="*/ 1756733 h 4336160"/>
                <a:gd name="connsiteX9" fmla="*/ 2459543 w 2602844"/>
                <a:gd name="connsiteY9" fmla="*/ 1900034 h 4336160"/>
                <a:gd name="connsiteX10" fmla="*/ 2364008 w 2602844"/>
                <a:gd name="connsiteY10" fmla="*/ 1954625 h 4336160"/>
                <a:gd name="connsiteX11" fmla="*/ 2418599 w 2602844"/>
                <a:gd name="connsiteY11" fmla="*/ 2063807 h 4336160"/>
                <a:gd name="connsiteX12" fmla="*/ 2309417 w 2602844"/>
                <a:gd name="connsiteY12" fmla="*/ 2145694 h 4336160"/>
                <a:gd name="connsiteX13" fmla="*/ 2302593 w 2602844"/>
                <a:gd name="connsiteY13" fmla="*/ 2411825 h 4336160"/>
                <a:gd name="connsiteX14" fmla="*/ 1640677 w 2602844"/>
                <a:gd name="connsiteY14" fmla="*/ 2432297 h 4336160"/>
                <a:gd name="connsiteX15" fmla="*/ 1490552 w 2602844"/>
                <a:gd name="connsiteY15" fmla="*/ 3298930 h 4336160"/>
                <a:gd name="connsiteX16" fmla="*/ 733101 w 2602844"/>
                <a:gd name="connsiteY16" fmla="*/ 3687891 h 4336160"/>
                <a:gd name="connsiteX17" fmla="*/ 719453 w 2602844"/>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1776 w 2595701"/>
                <a:gd name="connsiteY8" fmla="*/ 1756733 h 4336160"/>
                <a:gd name="connsiteX9" fmla="*/ 2459543 w 2595701"/>
                <a:gd name="connsiteY9" fmla="*/ 190003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26"/>
                <a:gd name="connsiteY0" fmla="*/ 1957788 h 4336160"/>
                <a:gd name="connsiteX1" fmla="*/ 719916 w 2595726"/>
                <a:gd name="connsiteY1" fmla="*/ 2995338 h 4336160"/>
                <a:gd name="connsiteX2" fmla="*/ 506632 w 2595726"/>
                <a:gd name="connsiteY2" fmla="*/ 2229642 h 4336160"/>
                <a:gd name="connsiteX3" fmla="*/ 51352 w 2595726"/>
                <a:gd name="connsiteY3" fmla="*/ 724905 h 4336160"/>
                <a:gd name="connsiteX4" fmla="*/ 1231244 w 2595726"/>
                <a:gd name="connsiteY4" fmla="*/ 294 h 4336160"/>
                <a:gd name="connsiteX5" fmla="*/ 2399229 w 2595726"/>
                <a:gd name="connsiteY5" fmla="*/ 965802 h 4336160"/>
                <a:gd name="connsiteX6" fmla="*/ 2373853 w 2595726"/>
                <a:gd name="connsiteY6" fmla="*/ 1260651 h 4336160"/>
                <a:gd name="connsiteX7" fmla="*/ 2595701 w 2595726"/>
                <a:gd name="connsiteY7" fmla="*/ 1621997 h 4336160"/>
                <a:gd name="connsiteX8" fmla="*/ 2411776 w 2595726"/>
                <a:gd name="connsiteY8" fmla="*/ 1756733 h 4336160"/>
                <a:gd name="connsiteX9" fmla="*/ 2459543 w 2595726"/>
                <a:gd name="connsiteY9" fmla="*/ 1900034 h 4336160"/>
                <a:gd name="connsiteX10" fmla="*/ 2364008 w 2595726"/>
                <a:gd name="connsiteY10" fmla="*/ 1954625 h 4336160"/>
                <a:gd name="connsiteX11" fmla="*/ 2418599 w 2595726"/>
                <a:gd name="connsiteY11" fmla="*/ 2063807 h 4336160"/>
                <a:gd name="connsiteX12" fmla="*/ 2309417 w 2595726"/>
                <a:gd name="connsiteY12" fmla="*/ 2145694 h 4336160"/>
                <a:gd name="connsiteX13" fmla="*/ 2302593 w 2595726"/>
                <a:gd name="connsiteY13" fmla="*/ 2411825 h 4336160"/>
                <a:gd name="connsiteX14" fmla="*/ 1640677 w 2595726"/>
                <a:gd name="connsiteY14" fmla="*/ 2432297 h 4336160"/>
                <a:gd name="connsiteX15" fmla="*/ 1490552 w 2595726"/>
                <a:gd name="connsiteY15" fmla="*/ 3298930 h 4336160"/>
                <a:gd name="connsiteX16" fmla="*/ 733101 w 2595726"/>
                <a:gd name="connsiteY16" fmla="*/ 3687891 h 4336160"/>
                <a:gd name="connsiteX17" fmla="*/ 719453 w 2595726"/>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1776 w 2595701"/>
                <a:gd name="connsiteY8" fmla="*/ 1756733 h 4336160"/>
                <a:gd name="connsiteX9" fmla="*/ 2459543 w 2595701"/>
                <a:gd name="connsiteY9" fmla="*/ 190003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1776 w 2595701"/>
                <a:gd name="connsiteY8" fmla="*/ 1756733 h 4336160"/>
                <a:gd name="connsiteX9" fmla="*/ 2459543 w 2595701"/>
                <a:gd name="connsiteY9" fmla="*/ 190003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23682 w 2595701"/>
                <a:gd name="connsiteY8" fmla="*/ 1730539 h 4336160"/>
                <a:gd name="connsiteX9" fmla="*/ 2459543 w 2595701"/>
                <a:gd name="connsiteY9" fmla="*/ 190003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23682 w 2595701"/>
                <a:gd name="connsiteY8" fmla="*/ 1730539 h 4336160"/>
                <a:gd name="connsiteX9" fmla="*/ 2459543 w 2595701"/>
                <a:gd name="connsiteY9" fmla="*/ 190003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23682 w 2595701"/>
                <a:gd name="connsiteY8" fmla="*/ 1730539 h 4336160"/>
                <a:gd name="connsiteX9" fmla="*/ 2459543 w 2595701"/>
                <a:gd name="connsiteY9" fmla="*/ 190003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59543 w 2595701"/>
                <a:gd name="connsiteY9" fmla="*/ 190003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59543 w 2595701"/>
                <a:gd name="connsiteY9" fmla="*/ 190003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45256 w 2595701"/>
                <a:gd name="connsiteY9" fmla="*/ 188098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45256 w 2595701"/>
                <a:gd name="connsiteY9" fmla="*/ 188098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45256 w 2595701"/>
                <a:gd name="connsiteY9" fmla="*/ 188098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45256 w 2595701"/>
                <a:gd name="connsiteY9" fmla="*/ 1880984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54781 w 2595701"/>
                <a:gd name="connsiteY9" fmla="*/ 1876222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45256 w 2595701"/>
                <a:gd name="connsiteY9" fmla="*/ 1876222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18599 w 2595701"/>
                <a:gd name="connsiteY11" fmla="*/ 206380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11456 w 2595701"/>
                <a:gd name="connsiteY11" fmla="*/ 2051901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11456 w 2595701"/>
                <a:gd name="connsiteY11" fmla="*/ 2051901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11456 w 2595701"/>
                <a:gd name="connsiteY11" fmla="*/ 2051901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11456 w 2595701"/>
                <a:gd name="connsiteY11" fmla="*/ 2051901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11456 w 2595701"/>
                <a:gd name="connsiteY11" fmla="*/ 2051901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11456 w 2595701"/>
                <a:gd name="connsiteY11" fmla="*/ 2051901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309417 w 2595701"/>
                <a:gd name="connsiteY12" fmla="*/ 2145694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02593 w 2595701"/>
                <a:gd name="connsiteY13" fmla="*/ 2411825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07355 w 2595701"/>
                <a:gd name="connsiteY13" fmla="*/ 2359437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07355 w 2595701"/>
                <a:gd name="connsiteY13" fmla="*/ 2359437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07355 w 2595701"/>
                <a:gd name="connsiteY13" fmla="*/ 2359437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07355 w 2595701"/>
                <a:gd name="connsiteY13" fmla="*/ 2359437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50217 w 2595701"/>
                <a:gd name="connsiteY13" fmla="*/ 2309430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50217 w 2595701"/>
                <a:gd name="connsiteY13" fmla="*/ 2309430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38311 w 2595701"/>
                <a:gd name="connsiteY13" fmla="*/ 2321336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38311 w 2595701"/>
                <a:gd name="connsiteY13" fmla="*/ 2321336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38311 w 2595701"/>
                <a:gd name="connsiteY13" fmla="*/ 2321336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31407 h 4336160"/>
                <a:gd name="connsiteX13" fmla="*/ 2338311 w 2595701"/>
                <a:gd name="connsiteY13" fmla="*/ 2321336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38311 w 2595701"/>
                <a:gd name="connsiteY13" fmla="*/ 2321336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40677 w 2595701"/>
                <a:gd name="connsiteY14" fmla="*/ 2432297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88302 w 2595701"/>
                <a:gd name="connsiteY14" fmla="*/ 2379909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88302 w 2595701"/>
                <a:gd name="connsiteY14" fmla="*/ 2379909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90552 w 2595701"/>
                <a:gd name="connsiteY15" fmla="*/ 329893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85790 w 2595701"/>
                <a:gd name="connsiteY15" fmla="*/ 3287024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85790 w 2595701"/>
                <a:gd name="connsiteY15" fmla="*/ 3287024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85790 w 2595701"/>
                <a:gd name="connsiteY15" fmla="*/ 3287024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85790 w 2595701"/>
                <a:gd name="connsiteY15" fmla="*/ 3287024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85790 w 2595701"/>
                <a:gd name="connsiteY15" fmla="*/ 3287024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485790 w 2595701"/>
                <a:gd name="connsiteY15" fmla="*/ 3287024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542940 w 2595701"/>
                <a:gd name="connsiteY15" fmla="*/ 320368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542940 w 2595701"/>
                <a:gd name="connsiteY15" fmla="*/ 320368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542940 w 2595701"/>
                <a:gd name="connsiteY15" fmla="*/ 320368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542940 w 2595701"/>
                <a:gd name="connsiteY15" fmla="*/ 320368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542940 w 2595701"/>
                <a:gd name="connsiteY15" fmla="*/ 3203680 h 4336160"/>
                <a:gd name="connsiteX16" fmla="*/ 733101 w 2595701"/>
                <a:gd name="connsiteY16" fmla="*/ 3687891 h 4336160"/>
                <a:gd name="connsiteX17" fmla="*/ 719453 w 2595701"/>
                <a:gd name="connsiteY17"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658199 w 2595701"/>
                <a:gd name="connsiteY15" fmla="*/ 2901723 h 4336160"/>
                <a:gd name="connsiteX16" fmla="*/ 1542940 w 2595701"/>
                <a:gd name="connsiteY16" fmla="*/ 3203680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658199 w 2595701"/>
                <a:gd name="connsiteY15" fmla="*/ 29017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95446 w 2595701"/>
                <a:gd name="connsiteY14" fmla="*/ 2389434 h 4336160"/>
                <a:gd name="connsiteX15" fmla="*/ 1658199 w 2595701"/>
                <a:gd name="connsiteY15" fmla="*/ 29017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66871 w 2595701"/>
                <a:gd name="connsiteY14" fmla="*/ 2401340 h 4336160"/>
                <a:gd name="connsiteX15" fmla="*/ 1658199 w 2595701"/>
                <a:gd name="connsiteY15" fmla="*/ 29017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58199 w 2595701"/>
                <a:gd name="connsiteY15" fmla="*/ 29017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58199 w 2595701"/>
                <a:gd name="connsiteY15" fmla="*/ 29017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58199 w 2595701"/>
                <a:gd name="connsiteY15" fmla="*/ 29017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62962 w 2595701"/>
                <a:gd name="connsiteY15" fmla="*/ 2751704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58199 w 2595701"/>
                <a:gd name="connsiteY15" fmla="*/ 28636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58199 w 2595701"/>
                <a:gd name="connsiteY15" fmla="*/ 28636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58199 w 2595701"/>
                <a:gd name="connsiteY15" fmla="*/ 28636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58199 w 2595701"/>
                <a:gd name="connsiteY15" fmla="*/ 28636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402446 w 2595701"/>
                <a:gd name="connsiteY16" fmla="*/ 3358461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33101 w 2595701"/>
                <a:gd name="connsiteY17" fmla="*/ 368789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7389 w 2595701"/>
                <a:gd name="connsiteY17" fmla="*/ 3695034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7389 w 2595701"/>
                <a:gd name="connsiteY17" fmla="*/ 3695034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7389 w 2595701"/>
                <a:gd name="connsiteY17" fmla="*/ 3695034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0245 w 2595701"/>
                <a:gd name="connsiteY17" fmla="*/ 369027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0245 w 2595701"/>
                <a:gd name="connsiteY17" fmla="*/ 369027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0245 w 2595701"/>
                <a:gd name="connsiteY17" fmla="*/ 369027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0245 w 2595701"/>
                <a:gd name="connsiteY17" fmla="*/ 369027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0245 w 2595701"/>
                <a:gd name="connsiteY17" fmla="*/ 369027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0245 w 2595701"/>
                <a:gd name="connsiteY17" fmla="*/ 369027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0245 w 2595701"/>
                <a:gd name="connsiteY17" fmla="*/ 3690271 h 4336160"/>
                <a:gd name="connsiteX18" fmla="*/ 719453 w 2595701"/>
                <a:gd name="connsiteY18" fmla="*/ 4336160 h 4336160"/>
                <a:gd name="connsiteX0" fmla="*/ 1081119 w 2595701"/>
                <a:gd name="connsiteY0" fmla="*/ 1957788 h 4336160"/>
                <a:gd name="connsiteX1" fmla="*/ 719916 w 2595701"/>
                <a:gd name="connsiteY1" fmla="*/ 2995338 h 4336160"/>
                <a:gd name="connsiteX2" fmla="*/ 506632 w 2595701"/>
                <a:gd name="connsiteY2" fmla="*/ 2229642 h 4336160"/>
                <a:gd name="connsiteX3" fmla="*/ 51352 w 2595701"/>
                <a:gd name="connsiteY3" fmla="*/ 724905 h 4336160"/>
                <a:gd name="connsiteX4" fmla="*/ 1231244 w 2595701"/>
                <a:gd name="connsiteY4" fmla="*/ 294 h 4336160"/>
                <a:gd name="connsiteX5" fmla="*/ 2399229 w 2595701"/>
                <a:gd name="connsiteY5" fmla="*/ 965802 h 4336160"/>
                <a:gd name="connsiteX6" fmla="*/ 2373853 w 2595701"/>
                <a:gd name="connsiteY6" fmla="*/ 1260651 h 4336160"/>
                <a:gd name="connsiteX7" fmla="*/ 2595701 w 2595701"/>
                <a:gd name="connsiteY7" fmla="*/ 1621997 h 4336160"/>
                <a:gd name="connsiteX8" fmla="*/ 2414157 w 2595701"/>
                <a:gd name="connsiteY8" fmla="*/ 1744827 h 4336160"/>
                <a:gd name="connsiteX9" fmla="*/ 2438112 w 2595701"/>
                <a:gd name="connsiteY9" fmla="*/ 1876222 h 4336160"/>
                <a:gd name="connsiteX10" fmla="*/ 2364008 w 2595701"/>
                <a:gd name="connsiteY10" fmla="*/ 1954625 h 4336160"/>
                <a:gd name="connsiteX11" fmla="*/ 2406694 w 2595701"/>
                <a:gd name="connsiteY11" fmla="*/ 2044757 h 4336160"/>
                <a:gd name="connsiteX12" fmla="*/ 2295129 w 2595701"/>
                <a:gd name="connsiteY12" fmla="*/ 2145695 h 4336160"/>
                <a:gd name="connsiteX13" fmla="*/ 2328786 w 2595701"/>
                <a:gd name="connsiteY13" fmla="*/ 2330861 h 4336160"/>
                <a:gd name="connsiteX14" fmla="*/ 1676396 w 2595701"/>
                <a:gd name="connsiteY14" fmla="*/ 2398959 h 4336160"/>
                <a:gd name="connsiteX15" fmla="*/ 1648674 w 2595701"/>
                <a:gd name="connsiteY15" fmla="*/ 2863623 h 4336160"/>
                <a:gd name="connsiteX16" fmla="*/ 1381015 w 2595701"/>
                <a:gd name="connsiteY16" fmla="*/ 3356080 h 4336160"/>
                <a:gd name="connsiteX17" fmla="*/ 740245 w 2595701"/>
                <a:gd name="connsiteY17" fmla="*/ 3690271 h 4336160"/>
                <a:gd name="connsiteX18" fmla="*/ 719453 w 2595701"/>
                <a:gd name="connsiteY18" fmla="*/ 4336160 h 4336160"/>
                <a:gd name="connsiteX0" fmla="*/ 1081119 w 2595911"/>
                <a:gd name="connsiteY0" fmla="*/ 1957788 h 4336160"/>
                <a:gd name="connsiteX1" fmla="*/ 719916 w 2595911"/>
                <a:gd name="connsiteY1" fmla="*/ 2995338 h 4336160"/>
                <a:gd name="connsiteX2" fmla="*/ 506632 w 2595911"/>
                <a:gd name="connsiteY2" fmla="*/ 2229642 h 4336160"/>
                <a:gd name="connsiteX3" fmla="*/ 51352 w 2595911"/>
                <a:gd name="connsiteY3" fmla="*/ 724905 h 4336160"/>
                <a:gd name="connsiteX4" fmla="*/ 1231244 w 2595911"/>
                <a:gd name="connsiteY4" fmla="*/ 294 h 4336160"/>
                <a:gd name="connsiteX5" fmla="*/ 2399229 w 2595911"/>
                <a:gd name="connsiteY5" fmla="*/ 965802 h 4336160"/>
                <a:gd name="connsiteX6" fmla="*/ 2373853 w 2595911"/>
                <a:gd name="connsiteY6" fmla="*/ 1260651 h 4336160"/>
                <a:gd name="connsiteX7" fmla="*/ 2595701 w 2595911"/>
                <a:gd name="connsiteY7" fmla="*/ 1621997 h 4336160"/>
                <a:gd name="connsiteX8" fmla="*/ 2414157 w 2595911"/>
                <a:gd name="connsiteY8" fmla="*/ 1744827 h 4336160"/>
                <a:gd name="connsiteX9" fmla="*/ 2438112 w 2595911"/>
                <a:gd name="connsiteY9" fmla="*/ 1876222 h 4336160"/>
                <a:gd name="connsiteX10" fmla="*/ 2364008 w 2595911"/>
                <a:gd name="connsiteY10" fmla="*/ 1954625 h 4336160"/>
                <a:gd name="connsiteX11" fmla="*/ 2406694 w 2595911"/>
                <a:gd name="connsiteY11" fmla="*/ 2044757 h 4336160"/>
                <a:gd name="connsiteX12" fmla="*/ 2295129 w 2595911"/>
                <a:gd name="connsiteY12" fmla="*/ 2145695 h 4336160"/>
                <a:gd name="connsiteX13" fmla="*/ 2328786 w 2595911"/>
                <a:gd name="connsiteY13" fmla="*/ 2330861 h 4336160"/>
                <a:gd name="connsiteX14" fmla="*/ 1676396 w 2595911"/>
                <a:gd name="connsiteY14" fmla="*/ 2398959 h 4336160"/>
                <a:gd name="connsiteX15" fmla="*/ 1648674 w 2595911"/>
                <a:gd name="connsiteY15" fmla="*/ 2863623 h 4336160"/>
                <a:gd name="connsiteX16" fmla="*/ 1381015 w 2595911"/>
                <a:gd name="connsiteY16" fmla="*/ 3356080 h 4336160"/>
                <a:gd name="connsiteX17" fmla="*/ 740245 w 2595911"/>
                <a:gd name="connsiteY17" fmla="*/ 3690271 h 4336160"/>
                <a:gd name="connsiteX18" fmla="*/ 719453 w 2595911"/>
                <a:gd name="connsiteY18" fmla="*/ 4336160 h 4336160"/>
                <a:gd name="connsiteX0" fmla="*/ 1211415 w 2595911"/>
                <a:gd name="connsiteY0" fmla="*/ 1946931 h 4336160"/>
                <a:gd name="connsiteX1" fmla="*/ 719916 w 2595911"/>
                <a:gd name="connsiteY1" fmla="*/ 2995338 h 4336160"/>
                <a:gd name="connsiteX2" fmla="*/ 506632 w 2595911"/>
                <a:gd name="connsiteY2" fmla="*/ 2229642 h 4336160"/>
                <a:gd name="connsiteX3" fmla="*/ 51352 w 2595911"/>
                <a:gd name="connsiteY3" fmla="*/ 724905 h 4336160"/>
                <a:gd name="connsiteX4" fmla="*/ 1231244 w 2595911"/>
                <a:gd name="connsiteY4" fmla="*/ 294 h 4336160"/>
                <a:gd name="connsiteX5" fmla="*/ 2399229 w 2595911"/>
                <a:gd name="connsiteY5" fmla="*/ 965802 h 4336160"/>
                <a:gd name="connsiteX6" fmla="*/ 2373853 w 2595911"/>
                <a:gd name="connsiteY6" fmla="*/ 1260651 h 4336160"/>
                <a:gd name="connsiteX7" fmla="*/ 2595701 w 2595911"/>
                <a:gd name="connsiteY7" fmla="*/ 1621997 h 4336160"/>
                <a:gd name="connsiteX8" fmla="*/ 2414157 w 2595911"/>
                <a:gd name="connsiteY8" fmla="*/ 1744827 h 4336160"/>
                <a:gd name="connsiteX9" fmla="*/ 2438112 w 2595911"/>
                <a:gd name="connsiteY9" fmla="*/ 1876222 h 4336160"/>
                <a:gd name="connsiteX10" fmla="*/ 2364008 w 2595911"/>
                <a:gd name="connsiteY10" fmla="*/ 1954625 h 4336160"/>
                <a:gd name="connsiteX11" fmla="*/ 2406694 w 2595911"/>
                <a:gd name="connsiteY11" fmla="*/ 2044757 h 4336160"/>
                <a:gd name="connsiteX12" fmla="*/ 2295129 w 2595911"/>
                <a:gd name="connsiteY12" fmla="*/ 2145695 h 4336160"/>
                <a:gd name="connsiteX13" fmla="*/ 2328786 w 2595911"/>
                <a:gd name="connsiteY13" fmla="*/ 2330861 h 4336160"/>
                <a:gd name="connsiteX14" fmla="*/ 1676396 w 2595911"/>
                <a:gd name="connsiteY14" fmla="*/ 2398959 h 4336160"/>
                <a:gd name="connsiteX15" fmla="*/ 1648674 w 2595911"/>
                <a:gd name="connsiteY15" fmla="*/ 2863623 h 4336160"/>
                <a:gd name="connsiteX16" fmla="*/ 1381015 w 2595911"/>
                <a:gd name="connsiteY16" fmla="*/ 3356080 h 4336160"/>
                <a:gd name="connsiteX17" fmla="*/ 740245 w 2595911"/>
                <a:gd name="connsiteY17" fmla="*/ 3690271 h 4336160"/>
                <a:gd name="connsiteX18" fmla="*/ 719453 w 2595911"/>
                <a:gd name="connsiteY18" fmla="*/ 4336160 h 4336160"/>
                <a:gd name="connsiteX0" fmla="*/ 1211415 w 2595911"/>
                <a:gd name="connsiteY0" fmla="*/ 1946931 h 4336160"/>
                <a:gd name="connsiteX1" fmla="*/ 719916 w 2595911"/>
                <a:gd name="connsiteY1" fmla="*/ 2995338 h 4336160"/>
                <a:gd name="connsiteX2" fmla="*/ 506632 w 2595911"/>
                <a:gd name="connsiteY2" fmla="*/ 2229642 h 4336160"/>
                <a:gd name="connsiteX3" fmla="*/ 51352 w 2595911"/>
                <a:gd name="connsiteY3" fmla="*/ 724905 h 4336160"/>
                <a:gd name="connsiteX4" fmla="*/ 1231244 w 2595911"/>
                <a:gd name="connsiteY4" fmla="*/ 294 h 4336160"/>
                <a:gd name="connsiteX5" fmla="*/ 2399229 w 2595911"/>
                <a:gd name="connsiteY5" fmla="*/ 965802 h 4336160"/>
                <a:gd name="connsiteX6" fmla="*/ 2373853 w 2595911"/>
                <a:gd name="connsiteY6" fmla="*/ 1260651 h 4336160"/>
                <a:gd name="connsiteX7" fmla="*/ 2595701 w 2595911"/>
                <a:gd name="connsiteY7" fmla="*/ 1621997 h 4336160"/>
                <a:gd name="connsiteX8" fmla="*/ 2414157 w 2595911"/>
                <a:gd name="connsiteY8" fmla="*/ 1744827 h 4336160"/>
                <a:gd name="connsiteX9" fmla="*/ 2438112 w 2595911"/>
                <a:gd name="connsiteY9" fmla="*/ 1876222 h 4336160"/>
                <a:gd name="connsiteX10" fmla="*/ 2364008 w 2595911"/>
                <a:gd name="connsiteY10" fmla="*/ 1954625 h 4336160"/>
                <a:gd name="connsiteX11" fmla="*/ 2406694 w 2595911"/>
                <a:gd name="connsiteY11" fmla="*/ 2044757 h 4336160"/>
                <a:gd name="connsiteX12" fmla="*/ 2295129 w 2595911"/>
                <a:gd name="connsiteY12" fmla="*/ 2145695 h 4336160"/>
                <a:gd name="connsiteX13" fmla="*/ 2328786 w 2595911"/>
                <a:gd name="connsiteY13" fmla="*/ 2330861 h 4336160"/>
                <a:gd name="connsiteX14" fmla="*/ 1676396 w 2595911"/>
                <a:gd name="connsiteY14" fmla="*/ 2398959 h 4336160"/>
                <a:gd name="connsiteX15" fmla="*/ 1648674 w 2595911"/>
                <a:gd name="connsiteY15" fmla="*/ 2863623 h 4336160"/>
                <a:gd name="connsiteX16" fmla="*/ 1381015 w 2595911"/>
                <a:gd name="connsiteY16" fmla="*/ 3356080 h 4336160"/>
                <a:gd name="connsiteX17" fmla="*/ 740245 w 2595911"/>
                <a:gd name="connsiteY17" fmla="*/ 3690271 h 4336160"/>
                <a:gd name="connsiteX18" fmla="*/ 719453 w 2595911"/>
                <a:gd name="connsiteY18" fmla="*/ 4336160 h 4336160"/>
                <a:gd name="connsiteX0" fmla="*/ 1211415 w 2595911"/>
                <a:gd name="connsiteY0" fmla="*/ 1946931 h 4336160"/>
                <a:gd name="connsiteX1" fmla="*/ 719916 w 2595911"/>
                <a:gd name="connsiteY1" fmla="*/ 2995338 h 4336160"/>
                <a:gd name="connsiteX2" fmla="*/ 506632 w 2595911"/>
                <a:gd name="connsiteY2" fmla="*/ 2229642 h 4336160"/>
                <a:gd name="connsiteX3" fmla="*/ 51352 w 2595911"/>
                <a:gd name="connsiteY3" fmla="*/ 724905 h 4336160"/>
                <a:gd name="connsiteX4" fmla="*/ 1231244 w 2595911"/>
                <a:gd name="connsiteY4" fmla="*/ 294 h 4336160"/>
                <a:gd name="connsiteX5" fmla="*/ 2399229 w 2595911"/>
                <a:gd name="connsiteY5" fmla="*/ 965802 h 4336160"/>
                <a:gd name="connsiteX6" fmla="*/ 2373853 w 2595911"/>
                <a:gd name="connsiteY6" fmla="*/ 1260651 h 4336160"/>
                <a:gd name="connsiteX7" fmla="*/ 2595701 w 2595911"/>
                <a:gd name="connsiteY7" fmla="*/ 1621997 h 4336160"/>
                <a:gd name="connsiteX8" fmla="*/ 2414157 w 2595911"/>
                <a:gd name="connsiteY8" fmla="*/ 1744827 h 4336160"/>
                <a:gd name="connsiteX9" fmla="*/ 2438112 w 2595911"/>
                <a:gd name="connsiteY9" fmla="*/ 1876222 h 4336160"/>
                <a:gd name="connsiteX10" fmla="*/ 2364008 w 2595911"/>
                <a:gd name="connsiteY10" fmla="*/ 1954625 h 4336160"/>
                <a:gd name="connsiteX11" fmla="*/ 2406694 w 2595911"/>
                <a:gd name="connsiteY11" fmla="*/ 2044757 h 4336160"/>
                <a:gd name="connsiteX12" fmla="*/ 2295129 w 2595911"/>
                <a:gd name="connsiteY12" fmla="*/ 2145695 h 4336160"/>
                <a:gd name="connsiteX13" fmla="*/ 2328786 w 2595911"/>
                <a:gd name="connsiteY13" fmla="*/ 2330861 h 4336160"/>
                <a:gd name="connsiteX14" fmla="*/ 1676396 w 2595911"/>
                <a:gd name="connsiteY14" fmla="*/ 2398959 h 4336160"/>
                <a:gd name="connsiteX15" fmla="*/ 1648674 w 2595911"/>
                <a:gd name="connsiteY15" fmla="*/ 2863623 h 4336160"/>
                <a:gd name="connsiteX16" fmla="*/ 1381015 w 2595911"/>
                <a:gd name="connsiteY16" fmla="*/ 3356080 h 4336160"/>
                <a:gd name="connsiteX17" fmla="*/ 740245 w 2595911"/>
                <a:gd name="connsiteY17" fmla="*/ 3690271 h 4336160"/>
                <a:gd name="connsiteX18" fmla="*/ 719453 w 2595911"/>
                <a:gd name="connsiteY18" fmla="*/ 4336160 h 4336160"/>
                <a:gd name="connsiteX0" fmla="*/ 1211415 w 2595911"/>
                <a:gd name="connsiteY0" fmla="*/ 1946931 h 4336160"/>
                <a:gd name="connsiteX1" fmla="*/ 719916 w 2595911"/>
                <a:gd name="connsiteY1" fmla="*/ 2995338 h 4336160"/>
                <a:gd name="connsiteX2" fmla="*/ 506632 w 2595911"/>
                <a:gd name="connsiteY2" fmla="*/ 2229642 h 4336160"/>
                <a:gd name="connsiteX3" fmla="*/ 51352 w 2595911"/>
                <a:gd name="connsiteY3" fmla="*/ 724905 h 4336160"/>
                <a:gd name="connsiteX4" fmla="*/ 1231244 w 2595911"/>
                <a:gd name="connsiteY4" fmla="*/ 294 h 4336160"/>
                <a:gd name="connsiteX5" fmla="*/ 2399229 w 2595911"/>
                <a:gd name="connsiteY5" fmla="*/ 965802 h 4336160"/>
                <a:gd name="connsiteX6" fmla="*/ 2373853 w 2595911"/>
                <a:gd name="connsiteY6" fmla="*/ 1260651 h 4336160"/>
                <a:gd name="connsiteX7" fmla="*/ 2595701 w 2595911"/>
                <a:gd name="connsiteY7" fmla="*/ 1621997 h 4336160"/>
                <a:gd name="connsiteX8" fmla="*/ 2414157 w 2595911"/>
                <a:gd name="connsiteY8" fmla="*/ 1744827 h 4336160"/>
                <a:gd name="connsiteX9" fmla="*/ 2438112 w 2595911"/>
                <a:gd name="connsiteY9" fmla="*/ 1876222 h 4336160"/>
                <a:gd name="connsiteX10" fmla="*/ 2364008 w 2595911"/>
                <a:gd name="connsiteY10" fmla="*/ 1954625 h 4336160"/>
                <a:gd name="connsiteX11" fmla="*/ 2406694 w 2595911"/>
                <a:gd name="connsiteY11" fmla="*/ 2044757 h 4336160"/>
                <a:gd name="connsiteX12" fmla="*/ 2295129 w 2595911"/>
                <a:gd name="connsiteY12" fmla="*/ 2145695 h 4336160"/>
                <a:gd name="connsiteX13" fmla="*/ 2328786 w 2595911"/>
                <a:gd name="connsiteY13" fmla="*/ 2330861 h 4336160"/>
                <a:gd name="connsiteX14" fmla="*/ 1676396 w 2595911"/>
                <a:gd name="connsiteY14" fmla="*/ 2398959 h 4336160"/>
                <a:gd name="connsiteX15" fmla="*/ 1648674 w 2595911"/>
                <a:gd name="connsiteY15" fmla="*/ 2863623 h 4336160"/>
                <a:gd name="connsiteX16" fmla="*/ 1381015 w 2595911"/>
                <a:gd name="connsiteY16" fmla="*/ 3356080 h 4336160"/>
                <a:gd name="connsiteX17" fmla="*/ 740245 w 2595911"/>
                <a:gd name="connsiteY17" fmla="*/ 3690271 h 4336160"/>
                <a:gd name="connsiteX18" fmla="*/ 719453 w 2595911"/>
                <a:gd name="connsiteY18" fmla="*/ 4336160 h 43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5911" h="4336160">
                  <a:moveTo>
                    <a:pt x="1211415" y="1946931"/>
                  </a:moveTo>
                  <a:cubicBezTo>
                    <a:pt x="1232046" y="2734779"/>
                    <a:pt x="1279245" y="3003787"/>
                    <a:pt x="719916" y="2995338"/>
                  </a:cubicBezTo>
                  <a:cubicBezTo>
                    <a:pt x="275760" y="2972675"/>
                    <a:pt x="581695" y="2549962"/>
                    <a:pt x="506632" y="2229642"/>
                  </a:cubicBezTo>
                  <a:cubicBezTo>
                    <a:pt x="451710" y="2015401"/>
                    <a:pt x="-181858" y="1517789"/>
                    <a:pt x="51352" y="724905"/>
                  </a:cubicBezTo>
                  <a:cubicBezTo>
                    <a:pt x="220811" y="200793"/>
                    <a:pt x="737934" y="-8994"/>
                    <a:pt x="1231244" y="294"/>
                  </a:cubicBezTo>
                  <a:cubicBezTo>
                    <a:pt x="1855523" y="-13626"/>
                    <a:pt x="2351673" y="553159"/>
                    <a:pt x="2399229" y="965802"/>
                  </a:cubicBezTo>
                  <a:cubicBezTo>
                    <a:pt x="2397760" y="1068516"/>
                    <a:pt x="2297381" y="1125062"/>
                    <a:pt x="2373853" y="1260651"/>
                  </a:cubicBezTo>
                  <a:cubicBezTo>
                    <a:pt x="2447802" y="1381100"/>
                    <a:pt x="2602394" y="1529340"/>
                    <a:pt x="2595701" y="1621997"/>
                  </a:cubicBezTo>
                  <a:cubicBezTo>
                    <a:pt x="2589162" y="1685959"/>
                    <a:pt x="2423077" y="1671340"/>
                    <a:pt x="2414157" y="1744827"/>
                  </a:cubicBezTo>
                  <a:cubicBezTo>
                    <a:pt x="2409442" y="1810850"/>
                    <a:pt x="2447589" y="1831630"/>
                    <a:pt x="2438112" y="1876222"/>
                  </a:cubicBezTo>
                  <a:cubicBezTo>
                    <a:pt x="2425316" y="1912675"/>
                    <a:pt x="2372041" y="1903884"/>
                    <a:pt x="2364008" y="1954625"/>
                  </a:cubicBezTo>
                  <a:cubicBezTo>
                    <a:pt x="2360774" y="1995781"/>
                    <a:pt x="2417071" y="1998838"/>
                    <a:pt x="2406694" y="2044757"/>
                  </a:cubicBezTo>
                  <a:cubicBezTo>
                    <a:pt x="2394112" y="2080784"/>
                    <a:pt x="2298186" y="2093000"/>
                    <a:pt x="2295129" y="2145695"/>
                  </a:cubicBezTo>
                  <a:cubicBezTo>
                    <a:pt x="2292060" y="2195511"/>
                    <a:pt x="2377098" y="2254852"/>
                    <a:pt x="2328786" y="2330861"/>
                  </a:cubicBezTo>
                  <a:cubicBezTo>
                    <a:pt x="2147042" y="2555173"/>
                    <a:pt x="1824805" y="2274659"/>
                    <a:pt x="1676396" y="2398959"/>
                  </a:cubicBezTo>
                  <a:cubicBezTo>
                    <a:pt x="1561854" y="2516327"/>
                    <a:pt x="1674092" y="2673146"/>
                    <a:pt x="1648674" y="2863623"/>
                  </a:cubicBezTo>
                  <a:cubicBezTo>
                    <a:pt x="1616112" y="3082675"/>
                    <a:pt x="1570519" y="3254422"/>
                    <a:pt x="1381015" y="3356080"/>
                  </a:cubicBezTo>
                  <a:cubicBezTo>
                    <a:pt x="1212669" y="3440490"/>
                    <a:pt x="994316" y="3341542"/>
                    <a:pt x="740245" y="3690271"/>
                  </a:cubicBezTo>
                  <a:cubicBezTo>
                    <a:pt x="619015" y="3887313"/>
                    <a:pt x="785914" y="4051014"/>
                    <a:pt x="719453" y="4336160"/>
                  </a:cubicBezTo>
                </a:path>
              </a:pathLst>
            </a:custGeom>
            <a:noFill/>
            <a:ln w="50800" cap="flat" cmpd="sng" algn="ctr">
              <a:solidFill>
                <a:srgbClr val="F8BA16"/>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black"/>
                </a:solidFill>
                <a:effectLst/>
                <a:uLnTx/>
                <a:uFillTx/>
                <a:latin typeface="Arial"/>
                <a:ea typeface="Arial Unicode MS"/>
                <a:cs typeface="+mn-cs"/>
              </a:endParaRPr>
            </a:p>
          </p:txBody>
        </p:sp>
        <p:sp>
          <p:nvSpPr>
            <p:cNvPr id="7" name="Round Same Side Corner Rectangle 2">
              <a:extLst>
                <a:ext uri="{FF2B5EF4-FFF2-40B4-BE49-F238E27FC236}">
                  <a16:creationId xmlns:a16="http://schemas.microsoft.com/office/drawing/2014/main" xmlns="" id="{0AE986D7-829B-4F10-8D8D-B9B62A80C518}"/>
                </a:ext>
              </a:extLst>
            </p:cNvPr>
            <p:cNvSpPr/>
            <p:nvPr/>
          </p:nvSpPr>
          <p:spPr>
            <a:xfrm>
              <a:off x="1496128" y="6012446"/>
              <a:ext cx="248319" cy="280553"/>
            </a:xfrm>
            <a:custGeom>
              <a:avLst/>
              <a:gdLst/>
              <a:ahLst/>
              <a:cxnLst/>
              <a:rect l="l" t="t" r="r" b="b"/>
              <a:pathLst>
                <a:path w="248319" h="280553">
                  <a:moveTo>
                    <a:pt x="83314" y="0"/>
                  </a:moveTo>
                  <a:lnTo>
                    <a:pt x="165005" y="0"/>
                  </a:lnTo>
                  <a:cubicBezTo>
                    <a:pt x="211018" y="0"/>
                    <a:pt x="248319" y="37301"/>
                    <a:pt x="248319" y="83314"/>
                  </a:cubicBezTo>
                  <a:lnTo>
                    <a:pt x="248319" y="194595"/>
                  </a:lnTo>
                  <a:lnTo>
                    <a:pt x="197978" y="194595"/>
                  </a:lnTo>
                  <a:lnTo>
                    <a:pt x="197978" y="258002"/>
                  </a:lnTo>
                  <a:cubicBezTo>
                    <a:pt x="197978" y="270457"/>
                    <a:pt x="187882" y="280553"/>
                    <a:pt x="175427" y="280553"/>
                  </a:cubicBezTo>
                  <a:lnTo>
                    <a:pt x="174810" y="280553"/>
                  </a:lnTo>
                  <a:cubicBezTo>
                    <a:pt x="162355" y="280553"/>
                    <a:pt x="152259" y="270457"/>
                    <a:pt x="152259" y="258002"/>
                  </a:cubicBezTo>
                  <a:lnTo>
                    <a:pt x="152259" y="194595"/>
                  </a:lnTo>
                  <a:lnTo>
                    <a:pt x="91297" y="194595"/>
                  </a:lnTo>
                  <a:lnTo>
                    <a:pt x="91297" y="258002"/>
                  </a:lnTo>
                  <a:cubicBezTo>
                    <a:pt x="91297" y="270457"/>
                    <a:pt x="81201" y="280553"/>
                    <a:pt x="68746" y="280553"/>
                  </a:cubicBezTo>
                  <a:lnTo>
                    <a:pt x="68129" y="280553"/>
                  </a:lnTo>
                  <a:cubicBezTo>
                    <a:pt x="55674" y="280553"/>
                    <a:pt x="45578" y="270457"/>
                    <a:pt x="45578" y="258002"/>
                  </a:cubicBezTo>
                  <a:lnTo>
                    <a:pt x="45578" y="194595"/>
                  </a:lnTo>
                  <a:lnTo>
                    <a:pt x="0" y="194595"/>
                  </a:lnTo>
                  <a:lnTo>
                    <a:pt x="0" y="83314"/>
                  </a:lnTo>
                  <a:cubicBezTo>
                    <a:pt x="0" y="37301"/>
                    <a:pt x="37301" y="0"/>
                    <a:pt x="83314" y="0"/>
                  </a:cubicBezTo>
                  <a:close/>
                </a:path>
              </a:pathLst>
            </a:custGeom>
            <a:solidFill>
              <a:srgbClr val="F8BA1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grpSp>
    </p:spTree>
    <p:extLst>
      <p:ext uri="{BB962C8B-B14F-4D97-AF65-F5344CB8AC3E}">
        <p14:creationId xmlns:p14="http://schemas.microsoft.com/office/powerpoint/2010/main" val="3630258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IQ" dirty="0"/>
              <a:t>فرضية الجهاز العصبي اللاإرادي</a:t>
            </a:r>
          </a:p>
        </p:txBody>
      </p:sp>
      <p:sp>
        <p:nvSpPr>
          <p:cNvPr id="3" name="عنصر نائب للمحتوى 2"/>
          <p:cNvSpPr>
            <a:spLocks noGrp="1"/>
          </p:cNvSpPr>
          <p:nvPr>
            <p:ph idx="1"/>
          </p:nvPr>
        </p:nvSpPr>
        <p:spPr>
          <a:xfrm>
            <a:off x="107504" y="1600200"/>
            <a:ext cx="8856984" cy="4525963"/>
          </a:xfrm>
        </p:spPr>
        <p:txBody>
          <a:bodyPr>
            <a:normAutofit lnSpcReduction="10000"/>
          </a:bodyPr>
          <a:lstStyle/>
          <a:p>
            <a:pPr marL="0" indent="0">
              <a:buNone/>
            </a:pPr>
            <a:endParaRPr lang="ar-IQ" dirty="0" smtClean="0"/>
          </a:p>
          <a:p>
            <a:r>
              <a:rPr lang="ar-IQ" b="1" dirty="0" smtClean="0"/>
              <a:t>خلل </a:t>
            </a:r>
            <a:r>
              <a:rPr lang="ar-IQ" b="1" dirty="0"/>
              <a:t>في توازن الجهاز العصبي اللاإرادي، وانخفاض في تنشيط الجهاز </a:t>
            </a:r>
            <a:r>
              <a:rPr lang="ar-IQ" b="1" dirty="0" err="1"/>
              <a:t>السمبثاوي</a:t>
            </a:r>
            <a:r>
              <a:rPr lang="ar-IQ" b="1" dirty="0"/>
              <a:t> وهيمنة الجهاز السمبتاوي.</a:t>
            </a:r>
          </a:p>
          <a:p>
            <a:r>
              <a:rPr lang="ar-IQ" b="1" dirty="0"/>
              <a:t>مثل: انخفاض الأداء، والتعب، وانخفاض إفراز </a:t>
            </a:r>
            <a:r>
              <a:rPr lang="ar-IQ" b="1" dirty="0" err="1"/>
              <a:t>الكاتيكولامينات</a:t>
            </a:r>
            <a:r>
              <a:rPr lang="ar-IQ" b="1" dirty="0"/>
              <a:t> ليلاً عن طريق البول.</a:t>
            </a:r>
          </a:p>
          <a:p>
            <a:r>
              <a:rPr lang="ar-IQ" b="1" dirty="0"/>
              <a:t>يتناقص إفراز </a:t>
            </a:r>
            <a:r>
              <a:rPr lang="ar-IQ" b="1" dirty="0" err="1"/>
              <a:t>الكاتيكولامينات</a:t>
            </a:r>
            <a:r>
              <a:rPr lang="ar-IQ" b="1" dirty="0"/>
              <a:t> مع زيادة ممارسة الرياضة والتعب</a:t>
            </a:r>
          </a:p>
          <a:p>
            <a:r>
              <a:rPr lang="ar-IQ" b="1" dirty="0"/>
              <a:t>ولذلك، فإن انخفاض حساسية الأعضاء </a:t>
            </a:r>
            <a:r>
              <a:rPr lang="ar-IQ" b="1" dirty="0" err="1"/>
              <a:t>للكاتيكولامينات</a:t>
            </a:r>
            <a:r>
              <a:rPr lang="ar-IQ" b="1" dirty="0"/>
              <a:t> يمكن أن يكون علامة على انخفاض التنشيط الودي.</a:t>
            </a:r>
          </a:p>
        </p:txBody>
      </p:sp>
    </p:spTree>
    <p:extLst>
      <p:ext uri="{BB962C8B-B14F-4D97-AF65-F5344CB8AC3E}">
        <p14:creationId xmlns:p14="http://schemas.microsoft.com/office/powerpoint/2010/main" val="2633506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IQ" dirty="0"/>
              <a:t>فرضية الجلوتامين</a:t>
            </a:r>
          </a:p>
        </p:txBody>
      </p:sp>
      <p:sp>
        <p:nvSpPr>
          <p:cNvPr id="3" name="عنصر نائب للمحتوى 2"/>
          <p:cNvSpPr>
            <a:spLocks noGrp="1"/>
          </p:cNvSpPr>
          <p:nvPr>
            <p:ph idx="1"/>
          </p:nvPr>
        </p:nvSpPr>
        <p:spPr/>
        <p:txBody>
          <a:bodyPr/>
          <a:lstStyle/>
          <a:p>
            <a:r>
              <a:rPr lang="ar-IQ" b="1" dirty="0"/>
              <a:t>الجلوتامين كحمض أميني أساسي لوظيفة الخلايا المناعية</a:t>
            </a:r>
            <a:r>
              <a:rPr lang="ar-IQ" b="1" dirty="0" smtClean="0"/>
              <a:t>.</a:t>
            </a:r>
          </a:p>
          <a:p>
            <a:pPr marL="0" indent="0">
              <a:buNone/>
            </a:pPr>
            <a:endParaRPr lang="ar-IQ" b="1" dirty="0"/>
          </a:p>
          <a:p>
            <a:r>
              <a:rPr lang="ar-IQ" b="1" dirty="0"/>
              <a:t>يمكن أن يؤدي تقليل الجلوتامين بعد التدريب البدني إلى زيادة حدوث التهابات الجهاز التنفسي والتهابات الجهاز التنفسي العلوي لدى الرياضيين الذين يعانون من الإفراط في التدريب</a:t>
            </a:r>
            <a:r>
              <a:rPr lang="ar-IQ" b="1" dirty="0" smtClean="0"/>
              <a:t>.</a:t>
            </a:r>
          </a:p>
          <a:p>
            <a:pPr marL="0" indent="0">
              <a:buNone/>
            </a:pPr>
            <a:endParaRPr lang="ar-IQ" b="1" dirty="0"/>
          </a:p>
          <a:p>
            <a:r>
              <a:rPr lang="ar-IQ" b="1" dirty="0"/>
              <a:t>الجلوتامين هو عنصر حيوي في تكوين الجلوكوز.</a:t>
            </a:r>
          </a:p>
        </p:txBody>
      </p:sp>
    </p:spTree>
    <p:extLst>
      <p:ext uri="{BB962C8B-B14F-4D97-AF65-F5344CB8AC3E}">
        <p14:creationId xmlns:p14="http://schemas.microsoft.com/office/powerpoint/2010/main" val="2295455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IQ" dirty="0"/>
              <a:t>فرضية الإجهاد التأكسدي</a:t>
            </a:r>
          </a:p>
        </p:txBody>
      </p:sp>
      <p:sp>
        <p:nvSpPr>
          <p:cNvPr id="3" name="عنصر نائب للمحتوى 2"/>
          <p:cNvSpPr>
            <a:spLocks noGrp="1"/>
          </p:cNvSpPr>
          <p:nvPr>
            <p:ph idx="1"/>
          </p:nvPr>
        </p:nvSpPr>
        <p:spPr/>
        <p:txBody>
          <a:bodyPr/>
          <a:lstStyle/>
          <a:p>
            <a:r>
              <a:rPr lang="ar-IQ" b="1" dirty="0"/>
              <a:t>يمكن أن يؤدي التمرين المكثف إلى إنتاج أنواع الأكسجين التفاعلية وبالتالي زيادة الإجهاد التأكسدي</a:t>
            </a:r>
            <a:r>
              <a:rPr lang="ar-IQ" b="1" dirty="0" smtClean="0"/>
              <a:t>.</a:t>
            </a:r>
          </a:p>
          <a:p>
            <a:pPr marL="0" indent="0">
              <a:buNone/>
            </a:pPr>
            <a:endParaRPr lang="ar-IQ" b="1" dirty="0"/>
          </a:p>
          <a:p>
            <a:r>
              <a:rPr lang="ar-IQ" b="1" dirty="0"/>
              <a:t>تسلل الخلايا المتعادلة </a:t>
            </a:r>
            <a:r>
              <a:rPr lang="ar-IQ" b="1" dirty="0" err="1"/>
              <a:t>والبلعمية</a:t>
            </a:r>
            <a:r>
              <a:rPr lang="ar-IQ" b="1" dirty="0"/>
              <a:t> إلى العضلات بسبب أنواع الأكسجين التفاعلية.</a:t>
            </a:r>
            <a:endParaRPr lang="en-US" b="1" dirty="0"/>
          </a:p>
          <a:p>
            <a:r>
              <a:rPr lang="ar-IQ" b="1" dirty="0"/>
              <a:t>إنتاج الجذور الحرة مثل الأكسيد الفائق بواسطة العدلات والبلاعم.</a:t>
            </a:r>
          </a:p>
        </p:txBody>
      </p:sp>
    </p:spTree>
    <p:extLst>
      <p:ext uri="{BB962C8B-B14F-4D97-AF65-F5344CB8AC3E}">
        <p14:creationId xmlns:p14="http://schemas.microsoft.com/office/powerpoint/2010/main" val="248231935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660</Words>
  <Application>Microsoft Office PowerPoint</Application>
  <PresentationFormat>عرض على الشاشة (3:4)‏</PresentationFormat>
  <Paragraphs>90</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سمة Office</vt:lpstr>
      <vt:lpstr> الأستدلال بالمؤشرات الوظيفية عن  الأفراط التدريب  أ.د حامد صالح مهدي  محاضرة ضمن خطة الندوات والمؤتمرات 2025 جامعة بغداد كلية التربية البدنية وعلوم الرياضة  </vt:lpstr>
      <vt:lpstr>Overtraining فرط التدريب</vt:lpstr>
      <vt:lpstr>    - يعد التمرين المكثف حافزًا قويًا لإحداث تكيفات مفيدة في العضلات الهيكلية وأن زيادة الحمل الطبيعي خلال فترة في الألعاب الرياضية التنافسية دون منح جسمك وقتًا كافيًا للتعافي والراحة في فترة التمارين. - وأن الاستمرار في زيادة الحمل التدريبي دون الراحة والتعافي الكافي، يدخل الرياضي في حالة طويلة الأمد من عدم القدرة على التكيف مع تغييرات سلبية في مشرات الأداء والآليات التنظيمية البيولوجية والكيميائية العصبية والهرمونية.  - مما تحدث حالة متلازمة الإفراط في التدريب ((OTS</vt:lpstr>
      <vt:lpstr>الإفراط في التدريب بعد فترة طويلة من الضغط الإضافي  يؤدي إلى انخفاض الأداء. وقد يحدث ذلك لدى 20% -60% من نخبة الرياضيين في مرحلة ما من حياتهم الرياضية. تشير التقديرات إلى تعرض الرياضيين لخطرالإصابة ومن بينهم عدائين النخبة (60%) مقارنةً بالعدائين ذوي المستوى الأدنى.</vt:lpstr>
      <vt:lpstr>التدريب المفرط يمكن أن يضعف وظيفة الميتوكوندريا ويقلل إنتاج  ATP كما تؤدي إلى زيادة تركيز الكالسيوم الخلويCa  بسبب تسرب الكالسيوم. تؤدي الميتوكوندريا المختلة وظيفياً إلى تنشيط NOX2، وهو إنزيم ينتج أنواع الأكسجين التفاعلية ((ROS تشير الزيادة في مستوى CK في الدم إلى تلف العضلات. استبدال الأنسجة العضلية وتعطيل وظيفة العضلات ويعتقد أنه يرجع إلى مجموعة من العوامل بما في ذلك انهيار البروتين وضعف تخليق البروتين العضلي</vt:lpstr>
      <vt:lpstr>نظريات التعب</vt:lpstr>
      <vt:lpstr>فرضية الجهاز العصبي اللاإرادي</vt:lpstr>
      <vt:lpstr>فرضية الجلوتامين</vt:lpstr>
      <vt:lpstr>فرضية الإجهاد التأكسدي</vt:lpstr>
      <vt:lpstr> أسباب الإفراط في التدريب Reasons for overtraining </vt:lpstr>
      <vt:lpstr>المؤشرات</vt:lpstr>
      <vt:lpstr>مؤشرات من حيث الكيميائية الحيوية  والسلامة النفسية</vt:lpstr>
      <vt:lpstr>عرض تقديمي في PowerPoint</vt:lpstr>
      <vt:lpstr>التوازن الطاقي</vt:lpstr>
      <vt:lpstr>أهمية تناول الفيتامينات والمعادن أثناء التدريب</vt:lpstr>
      <vt:lpstr>عرض تقديمي في PowerPoint</vt:lpstr>
      <vt:lpstr> الدراسة تأثير النظام الغذائي النباتي على المؤشرات الحيوية للإجهاد التأكسدي لدى لاعبي كرة القدم الذكور مقارنة بغير الرياضيين.</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HAMED</dc:creator>
  <cp:lastModifiedBy>HAMED</cp:lastModifiedBy>
  <cp:revision>32</cp:revision>
  <cp:lastPrinted>2025-02-09T07:45:36Z</cp:lastPrinted>
  <dcterms:created xsi:type="dcterms:W3CDTF">2025-02-04T03:44:09Z</dcterms:created>
  <dcterms:modified xsi:type="dcterms:W3CDTF">2025-02-09T07:48:54Z</dcterms:modified>
</cp:coreProperties>
</file>