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18/03/1447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عنصر نائب للمحتوى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83356" cy="5157192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1913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IQ" b="1" dirty="0" err="1" smtClean="0">
                <a:solidFill>
                  <a:srgbClr val="0070C0"/>
                </a:solidFill>
              </a:rPr>
              <a:t>أستخدام</a:t>
            </a:r>
            <a:r>
              <a:rPr lang="ar-IQ" b="1" dirty="0" smtClean="0">
                <a:solidFill>
                  <a:srgbClr val="0070C0"/>
                </a:solidFill>
              </a:rPr>
              <a:t> </a:t>
            </a:r>
            <a:r>
              <a:rPr lang="ar-IQ" b="1" dirty="0" err="1" smtClean="0">
                <a:solidFill>
                  <a:srgbClr val="0070C0"/>
                </a:solidFill>
              </a:rPr>
              <a:t>أختبار</a:t>
            </a:r>
            <a:r>
              <a:rPr lang="ar-IQ" b="1" dirty="0" smtClean="0">
                <a:solidFill>
                  <a:srgbClr val="0070C0"/>
                </a:solidFill>
              </a:rPr>
              <a:t> القدرة ( القفز العمودي ) بطريقة الإطالة والتقصير العضلي</a:t>
            </a:r>
            <a:endParaRPr lang="ar-IQ" b="1" dirty="0">
              <a:solidFill>
                <a:srgbClr val="0070C0"/>
              </a:solidFill>
            </a:endParaRPr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60" t="9465" r="13393" b="16651"/>
          <a:stretch/>
        </p:blipFill>
        <p:spPr>
          <a:xfrm>
            <a:off x="8244408" y="404664"/>
            <a:ext cx="480955" cy="4176464"/>
          </a:xfrm>
          <a:prstGeom prst="rect">
            <a:avLst/>
          </a:prstGeom>
        </p:spPr>
      </p:pic>
      <p:sp>
        <p:nvSpPr>
          <p:cNvPr id="12" name="مربع نص 11"/>
          <p:cNvSpPr txBox="1"/>
          <p:nvPr/>
        </p:nvSpPr>
        <p:spPr>
          <a:xfrm>
            <a:off x="6372200" y="6021288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IQ" dirty="0"/>
          </a:p>
        </p:txBody>
      </p:sp>
      <p:sp>
        <p:nvSpPr>
          <p:cNvPr id="13" name="مستطيل 12"/>
          <p:cNvSpPr/>
          <p:nvPr/>
        </p:nvSpPr>
        <p:spPr>
          <a:xfrm>
            <a:off x="1259632" y="5085184"/>
            <a:ext cx="712879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IQ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أ.د</a:t>
            </a:r>
            <a:r>
              <a:rPr lang="ar-IQ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حامد صالح مهدي</a:t>
            </a:r>
          </a:p>
          <a:p>
            <a:pPr algn="ctr"/>
            <a:r>
              <a:rPr lang="ar-IQ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جامعة بغداد - </a:t>
            </a:r>
            <a:r>
              <a:rPr lang="ar-IQ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كلية التربية البدنية وعلوم الرياضة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2025</a:t>
            </a:r>
            <a:endParaRPr lang="ar-SA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9867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ar-IQ" dirty="0" smtClean="0"/>
              <a:t>هناك الكثير من تدريبات </a:t>
            </a:r>
            <a:r>
              <a:rPr lang="ar-IQ" dirty="0" err="1" smtClean="0"/>
              <a:t>البلايومتري</a:t>
            </a:r>
            <a:r>
              <a:rPr lang="ar-IQ" dirty="0" smtClean="0"/>
              <a:t> يستخدمها المدربون لتطوير القفز لدى لأعبيهم من خلال تقوية العضلات وبعدة أنواع من التمرينات  </a:t>
            </a:r>
            <a:endParaRPr lang="ar-IQ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44824"/>
            <a:ext cx="8352928" cy="487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096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941" y="7573"/>
            <a:ext cx="4060059" cy="4608512"/>
          </a:xfr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060848"/>
            <a:ext cx="4968552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434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88641"/>
            <a:ext cx="9036496" cy="1296144"/>
          </a:xfrm>
        </p:spPr>
        <p:txBody>
          <a:bodyPr/>
          <a:lstStyle/>
          <a:p>
            <a:r>
              <a:rPr lang="ar-IQ" dirty="0" smtClean="0"/>
              <a:t>تنفذ هذه التمرينات بعدة ترددات </a:t>
            </a:r>
            <a:r>
              <a:rPr lang="ar-IQ" dirty="0" err="1" smtClean="0"/>
              <a:t>أيقاعية</a:t>
            </a:r>
            <a:r>
              <a:rPr lang="ar-IQ" dirty="0" smtClean="0"/>
              <a:t> تستهدف تطوير اليف العضلي من حيث </a:t>
            </a:r>
            <a:r>
              <a:rPr lang="ar-IQ" dirty="0" err="1" smtClean="0"/>
              <a:t>الوظيفه</a:t>
            </a:r>
            <a:r>
              <a:rPr lang="ar-IQ" dirty="0" smtClean="0"/>
              <a:t> </a:t>
            </a:r>
            <a:r>
              <a:rPr lang="ar-IQ" dirty="0" err="1" smtClean="0"/>
              <a:t>التقلصية</a:t>
            </a:r>
            <a:r>
              <a:rPr lang="ar-IQ" dirty="0" smtClean="0"/>
              <a:t> للعضلة </a:t>
            </a:r>
            <a:r>
              <a:rPr lang="ar-IQ" dirty="0" err="1" smtClean="0"/>
              <a:t>بالأطالة</a:t>
            </a:r>
            <a:r>
              <a:rPr lang="ar-IQ" dirty="0" smtClean="0"/>
              <a:t> والتقصير  </a:t>
            </a:r>
            <a:endParaRPr lang="ar-IQ" dirty="0"/>
          </a:p>
        </p:txBody>
      </p:sp>
      <p:pic>
        <p:nvPicPr>
          <p:cNvPr id="5" name="عنصر نائب للمحتوى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0741" r="-32"/>
          <a:stretch/>
        </p:blipFill>
        <p:spPr>
          <a:xfrm>
            <a:off x="-1" y="1412776"/>
            <a:ext cx="9143999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658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6" b="20044"/>
          <a:stretch/>
        </p:blipFill>
        <p:spPr>
          <a:xfrm>
            <a:off x="395537" y="116632"/>
            <a:ext cx="8690244" cy="6741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95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60648"/>
            <a:ext cx="4484866" cy="4525963"/>
          </a:xfr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6832"/>
            <a:ext cx="4355976" cy="487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30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 err="1" smtClean="0">
                <a:solidFill>
                  <a:schemeClr val="tx2"/>
                </a:solidFill>
              </a:rPr>
              <a:t>أختبار</a:t>
            </a:r>
            <a:r>
              <a:rPr lang="ar-IQ" b="1" dirty="0" smtClean="0">
                <a:solidFill>
                  <a:schemeClr val="tx2"/>
                </a:solidFill>
              </a:rPr>
              <a:t> </a:t>
            </a:r>
            <a:r>
              <a:rPr lang="ar-IQ" b="1" dirty="0" err="1" smtClean="0">
                <a:solidFill>
                  <a:schemeClr val="tx2"/>
                </a:solidFill>
              </a:rPr>
              <a:t>سارجنت</a:t>
            </a:r>
            <a:r>
              <a:rPr lang="ar-IQ" b="1" dirty="0" smtClean="0">
                <a:solidFill>
                  <a:schemeClr val="tx2"/>
                </a:solidFill>
              </a:rPr>
              <a:t> للقدرة</a:t>
            </a:r>
            <a:endParaRPr lang="ar-IQ" b="1" dirty="0">
              <a:solidFill>
                <a:schemeClr val="tx2"/>
              </a:solidFill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8064896" cy="5184575"/>
          </a:xfrm>
        </p:spPr>
      </p:pic>
    </p:spTree>
    <p:extLst>
      <p:ext uri="{BB962C8B-B14F-4D97-AF65-F5344CB8AC3E}">
        <p14:creationId xmlns:p14="http://schemas.microsoft.com/office/powerpoint/2010/main" val="614788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Autofit/>
          </a:bodyPr>
          <a:lstStyle/>
          <a:p>
            <a:r>
              <a:rPr lang="ar-IQ" sz="2800" b="1" dirty="0" smtClean="0">
                <a:solidFill>
                  <a:schemeClr val="tx2"/>
                </a:solidFill>
              </a:rPr>
              <a:t>لكي نتحقق من تأثير التدريبات القفز نستخدم </a:t>
            </a:r>
            <a:r>
              <a:rPr lang="ar-IQ" sz="2800" b="1" dirty="0" err="1" smtClean="0">
                <a:solidFill>
                  <a:schemeClr val="tx2"/>
                </a:solidFill>
              </a:rPr>
              <a:t>أختبار</a:t>
            </a:r>
            <a:r>
              <a:rPr lang="ar-IQ" sz="2800" b="1" dirty="0" smtClean="0">
                <a:solidFill>
                  <a:schemeClr val="tx2"/>
                </a:solidFill>
              </a:rPr>
              <a:t> القدرة لكي نفهم التطورات </a:t>
            </a:r>
            <a:r>
              <a:rPr lang="ar-IQ" sz="2800" b="1" dirty="0" err="1" smtClean="0">
                <a:solidFill>
                  <a:schemeClr val="tx2"/>
                </a:solidFill>
              </a:rPr>
              <a:t>الحاصله</a:t>
            </a:r>
            <a:r>
              <a:rPr lang="ar-IQ" sz="2800" b="1" dirty="0" smtClean="0">
                <a:solidFill>
                  <a:schemeClr val="tx2"/>
                </a:solidFill>
              </a:rPr>
              <a:t> نتيجة التدريب .... وهل هذه التدريبات </a:t>
            </a:r>
            <a:r>
              <a:rPr lang="ar-IQ" sz="2800" b="1" dirty="0" err="1" smtClean="0">
                <a:solidFill>
                  <a:schemeClr val="tx2"/>
                </a:solidFill>
              </a:rPr>
              <a:t>أستهدفت</a:t>
            </a:r>
            <a:r>
              <a:rPr lang="ar-IQ" sz="2800" b="1" dirty="0" smtClean="0">
                <a:solidFill>
                  <a:schemeClr val="tx2"/>
                </a:solidFill>
              </a:rPr>
              <a:t> الحالة الوظيفية للعضلة في تحسين تردد التقلصات بين الإطالة والتقصير أي بمعنى تدريبية عمل العضلة بين </a:t>
            </a:r>
            <a:r>
              <a:rPr lang="ar-IQ" sz="2800" b="1" dirty="0" err="1" smtClean="0">
                <a:solidFill>
                  <a:schemeClr val="tx2"/>
                </a:solidFill>
              </a:rPr>
              <a:t>الأنقباض</a:t>
            </a:r>
            <a:r>
              <a:rPr lang="ar-IQ" sz="2800" b="1" dirty="0" smtClean="0">
                <a:solidFill>
                  <a:schemeClr val="tx2"/>
                </a:solidFill>
              </a:rPr>
              <a:t> المركزي ولامركزي</a:t>
            </a:r>
          </a:p>
          <a:p>
            <a:r>
              <a:rPr lang="ar-IQ" sz="2800" b="1" dirty="0" smtClean="0">
                <a:solidFill>
                  <a:schemeClr val="tx2"/>
                </a:solidFill>
              </a:rPr>
              <a:t>كما يجب النظر الى الأداء الفني في عمل العضلة بين </a:t>
            </a:r>
            <a:r>
              <a:rPr lang="ar-IQ" sz="2800" b="1" dirty="0" err="1" smtClean="0">
                <a:solidFill>
                  <a:schemeClr val="tx2"/>
                </a:solidFill>
              </a:rPr>
              <a:t>الأنقباض</a:t>
            </a:r>
            <a:r>
              <a:rPr lang="ar-IQ" sz="2800" b="1" dirty="0" smtClean="0">
                <a:solidFill>
                  <a:schemeClr val="tx2"/>
                </a:solidFill>
              </a:rPr>
              <a:t> المركزي و لامركزي والذي قد يحدث</a:t>
            </a:r>
          </a:p>
          <a:p>
            <a:r>
              <a:rPr lang="ar-IQ" sz="2800" b="1" dirty="0" err="1" smtClean="0">
                <a:solidFill>
                  <a:schemeClr val="tx2"/>
                </a:solidFill>
              </a:rPr>
              <a:t>أطالة</a:t>
            </a:r>
            <a:r>
              <a:rPr lang="ar-IQ" sz="2800" b="1" dirty="0" smtClean="0">
                <a:solidFill>
                  <a:schemeClr val="tx2"/>
                </a:solidFill>
              </a:rPr>
              <a:t>  .... تقصير .... </a:t>
            </a:r>
            <a:r>
              <a:rPr lang="ar-IQ" sz="2800" b="1" dirty="0" err="1" smtClean="0">
                <a:solidFill>
                  <a:schemeClr val="tx2"/>
                </a:solidFill>
              </a:rPr>
              <a:t>أطالة</a:t>
            </a:r>
            <a:endParaRPr lang="ar-IQ" sz="2800" b="1" dirty="0" smtClean="0">
              <a:solidFill>
                <a:schemeClr val="tx2"/>
              </a:solidFill>
            </a:endParaRPr>
          </a:p>
          <a:p>
            <a:r>
              <a:rPr lang="ar-IQ" sz="2800" b="1" dirty="0" smtClean="0">
                <a:solidFill>
                  <a:schemeClr val="tx2"/>
                </a:solidFill>
              </a:rPr>
              <a:t>تقصير .... أطاله .... تقصير </a:t>
            </a:r>
          </a:p>
          <a:p>
            <a:r>
              <a:rPr lang="ar-IQ" sz="2800" b="1" dirty="0" smtClean="0">
                <a:solidFill>
                  <a:schemeClr val="tx2"/>
                </a:solidFill>
              </a:rPr>
              <a:t>كمثال ما يحدث </a:t>
            </a:r>
            <a:r>
              <a:rPr lang="ar-IQ" sz="2800" b="1" dirty="0" err="1" smtClean="0">
                <a:solidFill>
                  <a:schemeClr val="tx2"/>
                </a:solidFill>
              </a:rPr>
              <a:t>لللاعب</a:t>
            </a:r>
            <a:r>
              <a:rPr lang="ar-IQ" sz="2800" b="1" dirty="0" smtClean="0">
                <a:solidFill>
                  <a:schemeClr val="tx2"/>
                </a:solidFill>
              </a:rPr>
              <a:t> كرة </a:t>
            </a:r>
            <a:r>
              <a:rPr lang="ar-IQ" sz="2800" b="1" dirty="0" err="1" smtClean="0">
                <a:solidFill>
                  <a:schemeClr val="tx2"/>
                </a:solidFill>
              </a:rPr>
              <a:t>الطائره</a:t>
            </a:r>
            <a:r>
              <a:rPr lang="ar-IQ" sz="2800" b="1" dirty="0" smtClean="0">
                <a:solidFill>
                  <a:schemeClr val="tx2"/>
                </a:solidFill>
              </a:rPr>
              <a:t> في الأرسال الكابس والبلوك والكبس بأنواعه</a:t>
            </a:r>
          </a:p>
          <a:p>
            <a:r>
              <a:rPr lang="ar-IQ" sz="2800" b="1" dirty="0" smtClean="0">
                <a:solidFill>
                  <a:schemeClr val="tx2"/>
                </a:solidFill>
              </a:rPr>
              <a:t>لاعب </a:t>
            </a:r>
            <a:r>
              <a:rPr lang="ar-IQ" sz="2800" b="1" dirty="0" err="1" smtClean="0">
                <a:solidFill>
                  <a:schemeClr val="tx2"/>
                </a:solidFill>
              </a:rPr>
              <a:t>السله</a:t>
            </a:r>
            <a:r>
              <a:rPr lang="ar-IQ" sz="2800" b="1" dirty="0" smtClean="0">
                <a:solidFill>
                  <a:schemeClr val="tx2"/>
                </a:solidFill>
              </a:rPr>
              <a:t> في حالات التهديف </a:t>
            </a:r>
          </a:p>
          <a:p>
            <a:r>
              <a:rPr lang="ar-IQ" sz="2800" b="1" dirty="0" smtClean="0">
                <a:solidFill>
                  <a:schemeClr val="tx2"/>
                </a:solidFill>
              </a:rPr>
              <a:t>لاعب كرة اليد  .... لاعب القدم وأغلب الرياضات</a:t>
            </a:r>
          </a:p>
          <a:p>
            <a:endParaRPr lang="ar-IQ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552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ar-IQ" b="1" dirty="0" err="1" smtClean="0"/>
              <a:t>أستخدام</a:t>
            </a:r>
            <a:r>
              <a:rPr lang="ar-IQ" b="1" dirty="0" smtClean="0"/>
              <a:t> </a:t>
            </a:r>
            <a:r>
              <a:rPr lang="ar-IQ" b="1" dirty="0" err="1" smtClean="0"/>
              <a:t>أختبار</a:t>
            </a:r>
            <a:r>
              <a:rPr lang="ar-IQ" b="1" dirty="0" smtClean="0"/>
              <a:t> القدرة بطريقة الإطالة والتقصير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ar-IQ" b="1" dirty="0" smtClean="0">
                <a:solidFill>
                  <a:schemeClr val="accent6">
                    <a:lumMod val="75000"/>
                  </a:schemeClr>
                </a:solidFill>
              </a:rPr>
              <a:t>بهذه الطريقة يكون قد تحققنا عن التطور الحاصل في ترددات التقلص العضلي </a:t>
            </a:r>
          </a:p>
          <a:p>
            <a:pPr algn="ctr"/>
            <a:endParaRPr lang="ar-IQ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068080"/>
            <a:ext cx="6552728" cy="35718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60" t="9465" r="13393" b="16651"/>
          <a:stretch/>
        </p:blipFill>
        <p:spPr>
          <a:xfrm>
            <a:off x="6644297" y="2420887"/>
            <a:ext cx="480955" cy="350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533482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172</Words>
  <Application>Microsoft Office PowerPoint</Application>
  <PresentationFormat>عرض على الشاشة (3:4)‏</PresentationFormat>
  <Paragraphs>16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سمة Office</vt:lpstr>
      <vt:lpstr>أستخدام أختبار القدرة ( القفز العمودي ) بطريقة الإطالة والتقصير العضلي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أختبار سارجنت للقدرة</vt:lpstr>
      <vt:lpstr>عرض تقديمي في PowerPoint</vt:lpstr>
      <vt:lpstr>أستخدام أختبار القدرة بطريقة الإطالة والتقصير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أستخدام أختبار القدرة ( القفز العمودي ) بطريقة الإطالة والتقصير العضلي</dc:title>
  <dc:creator>HAMED</dc:creator>
  <cp:lastModifiedBy>HAMED</cp:lastModifiedBy>
  <cp:revision>10</cp:revision>
  <dcterms:created xsi:type="dcterms:W3CDTF">2025-09-09T21:48:52Z</dcterms:created>
  <dcterms:modified xsi:type="dcterms:W3CDTF">2025-09-09T23:35:12Z</dcterms:modified>
</cp:coreProperties>
</file>