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70" r:id="rId9"/>
    <p:sldId id="262" r:id="rId10"/>
    <p:sldId id="271" r:id="rId11"/>
    <p:sldId id="263" r:id="rId12"/>
    <p:sldId id="264" r:id="rId13"/>
    <p:sldId id="267" r:id="rId14"/>
    <p:sldId id="268" r:id="rId15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0A29CB7-2311-469B-96CE-921F32658B60}" type="datetimeFigureOut">
              <a:rPr lang="ar-EG" smtClean="0"/>
              <a:t>02/11/1446</a:t>
            </a:fld>
            <a:endParaRPr lang="ar-E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ar-EG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CEA0F5A-13BA-491B-8ED1-FB0ECF6569A0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9CB7-2311-469B-96CE-921F32658B60}" type="datetimeFigureOut">
              <a:rPr lang="ar-EG" smtClean="0"/>
              <a:t>02/11/1446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0F5A-13BA-491B-8ED1-FB0ECF6569A0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9CB7-2311-469B-96CE-921F32658B60}" type="datetimeFigureOut">
              <a:rPr lang="ar-EG" smtClean="0"/>
              <a:t>02/11/1446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0F5A-13BA-491B-8ED1-FB0ECF6569A0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0A29CB7-2311-469B-96CE-921F32658B60}" type="datetimeFigureOut">
              <a:rPr lang="ar-EG" smtClean="0"/>
              <a:t>02/11/1446</a:t>
            </a:fld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CEA0F5A-13BA-491B-8ED1-FB0ECF6569A0}" type="slidenum">
              <a:rPr lang="ar-EG" smtClean="0"/>
              <a:t>‹#›</a:t>
            </a:fld>
            <a:endParaRPr lang="ar-E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0A29CB7-2311-469B-96CE-921F32658B60}" type="datetimeFigureOut">
              <a:rPr lang="ar-EG" smtClean="0"/>
              <a:t>02/11/1446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ar-EG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CEA0F5A-13BA-491B-8ED1-FB0ECF6569A0}" type="slidenum">
              <a:rPr lang="ar-EG" smtClean="0"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9CB7-2311-469B-96CE-921F32658B60}" type="datetimeFigureOut">
              <a:rPr lang="ar-EG" smtClean="0"/>
              <a:t>02/11/1446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0F5A-13BA-491B-8ED1-FB0ECF6569A0}" type="slidenum">
              <a:rPr lang="ar-EG" smtClean="0"/>
              <a:t>‹#›</a:t>
            </a:fld>
            <a:endParaRPr lang="ar-E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9CB7-2311-469B-96CE-921F32658B60}" type="datetimeFigureOut">
              <a:rPr lang="ar-EG" smtClean="0"/>
              <a:t>02/11/1446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0F5A-13BA-491B-8ED1-FB0ECF6569A0}" type="slidenum">
              <a:rPr lang="ar-EG" smtClean="0"/>
              <a:t>‹#›</a:t>
            </a:fld>
            <a:endParaRPr lang="ar-E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0A29CB7-2311-469B-96CE-921F32658B60}" type="datetimeFigureOut">
              <a:rPr lang="ar-EG" smtClean="0"/>
              <a:t>02/11/1446</a:t>
            </a:fld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EA0F5A-13BA-491B-8ED1-FB0ECF6569A0}" type="slidenum">
              <a:rPr lang="ar-EG" smtClean="0"/>
              <a:t>‹#›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29CB7-2311-469B-96CE-921F32658B60}" type="datetimeFigureOut">
              <a:rPr lang="ar-EG" smtClean="0"/>
              <a:t>02/11/1446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A0F5A-13BA-491B-8ED1-FB0ECF6569A0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0A29CB7-2311-469B-96CE-921F32658B60}" type="datetimeFigureOut">
              <a:rPr lang="ar-EG" smtClean="0"/>
              <a:t>02/11/1446</a:t>
            </a:fld>
            <a:endParaRPr lang="ar-EG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CEA0F5A-13BA-491B-8ED1-FB0ECF6569A0}" type="slidenum">
              <a:rPr lang="ar-EG" smtClean="0"/>
              <a:t>‹#›</a:t>
            </a:fld>
            <a:endParaRPr lang="ar-EG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0A29CB7-2311-469B-96CE-921F32658B60}" type="datetimeFigureOut">
              <a:rPr lang="ar-EG" smtClean="0"/>
              <a:t>02/11/1446</a:t>
            </a:fld>
            <a:endParaRPr lang="ar-E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EA0F5A-13BA-491B-8ED1-FB0ECF6569A0}" type="slidenum">
              <a:rPr lang="ar-EG" smtClean="0"/>
              <a:t>‹#›</a:t>
            </a:fld>
            <a:endParaRPr lang="ar-EG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0A29CB7-2311-469B-96CE-921F32658B60}" type="datetimeFigureOut">
              <a:rPr lang="ar-EG" smtClean="0"/>
              <a:t>02/11/1446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EG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CEA0F5A-13BA-491B-8ED1-FB0ECF6569A0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ar-IQ" b="1" dirty="0" smtClean="0">
                <a:latin typeface="Courier New"/>
                <a:ea typeface="Calibri"/>
                <a:cs typeface="DecoType Naskh Extensions"/>
              </a:rPr>
              <a:t>ورشة عمل بعنوان</a:t>
            </a:r>
            <a:br>
              <a:rPr lang="ar-IQ" b="1" dirty="0" smtClean="0">
                <a:latin typeface="Courier New"/>
                <a:ea typeface="Calibri"/>
                <a:cs typeface="DecoType Naskh Extensions"/>
              </a:rPr>
            </a:br>
            <a:r>
              <a:rPr lang="ar-IQ" sz="8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itchFamily="18" charset="0"/>
                <a:ea typeface="Calibri"/>
                <a:cs typeface="DecoType Naskh Extensions"/>
              </a:rPr>
              <a:t>التشوهات القوامية</a:t>
            </a:r>
            <a:br>
              <a:rPr lang="ar-IQ" sz="8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itchFamily="18" charset="0"/>
                <a:ea typeface="Calibri"/>
                <a:cs typeface="DecoType Naskh Extensions"/>
              </a:rPr>
            </a:br>
            <a:r>
              <a:rPr lang="en-US" dirty="0" smtClean="0"/>
              <a:t>Postural Deformities</a:t>
            </a:r>
            <a:r>
              <a:rPr lang="ar-IQ" b="1" dirty="0" smtClean="0">
                <a:solidFill>
                  <a:srgbClr val="C00000"/>
                </a:solidFill>
                <a:latin typeface="Constantia" pitchFamily="18" charset="0"/>
                <a:ea typeface="Calibri"/>
                <a:cs typeface="DecoType Naskh Extensions"/>
              </a:rPr>
              <a:t/>
            </a:r>
            <a:br>
              <a:rPr lang="ar-IQ" b="1" dirty="0" smtClean="0">
                <a:solidFill>
                  <a:srgbClr val="C00000"/>
                </a:solidFill>
                <a:latin typeface="Constantia" pitchFamily="18" charset="0"/>
                <a:ea typeface="Calibri"/>
                <a:cs typeface="DecoType Naskh Extensions"/>
              </a:rPr>
            </a:br>
            <a:r>
              <a:rPr lang="ar-IQ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/>
                <a:ea typeface="Calibri"/>
                <a:cs typeface="DecoType Naskh Extensions"/>
              </a:rPr>
              <a:t>د. أحمد سعد ذياب</a:t>
            </a:r>
            <a:br>
              <a:rPr lang="ar-IQ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/>
                <a:ea typeface="Calibri"/>
                <a:cs typeface="DecoType Naskh Extensions"/>
              </a:rPr>
            </a:br>
            <a:r>
              <a:rPr lang="ar-IQ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/>
                <a:ea typeface="Calibri"/>
                <a:cs typeface="DecoType Naskh Extensions"/>
              </a:rPr>
              <a:t> جامعة بغداد/ كلية  التربية البدنية  وعلوم الرياضة</a:t>
            </a:r>
            <a:br>
              <a:rPr lang="ar-IQ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/>
                <a:ea typeface="Calibri"/>
                <a:cs typeface="DecoType Naskh Extensions"/>
              </a:rPr>
            </a:b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457720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712968" cy="6264696"/>
          </a:xfrm>
        </p:spPr>
        <p:txBody>
          <a:bodyPr/>
          <a:lstStyle/>
          <a:p>
            <a:endParaRPr lang="ar-EG" dirty="0"/>
          </a:p>
        </p:txBody>
      </p:sp>
      <p:pic>
        <p:nvPicPr>
          <p:cNvPr id="3074" name="Picture 2" descr="C:\Users\FUJITSU\Desktop\download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60648"/>
            <a:ext cx="4392488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FUJITSU\Desktop\download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4248471" cy="6309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1972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0"/>
            <a:r>
              <a:rPr lang="ar-IQ" b="1" dirty="0" smtClean="0"/>
              <a:t/>
            </a:r>
            <a:br>
              <a:rPr lang="ar-IQ" b="1" dirty="0" smtClean="0"/>
            </a:br>
            <a:r>
              <a:rPr lang="ar-IQ" b="1" dirty="0" smtClean="0"/>
              <a:t>خامساً: </a:t>
            </a:r>
            <a:r>
              <a:rPr lang="ar-EG" b="1" dirty="0" smtClean="0"/>
              <a:t>أثر التشوهات القوامية في الأداء الحركي والصحي</a:t>
            </a:r>
            <a:br>
              <a:rPr lang="ar-EG" b="1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984248"/>
            <a:ext cx="7467600" cy="4873752"/>
          </a:xfrm>
        </p:spPr>
        <p:txBody>
          <a:bodyPr/>
          <a:lstStyle/>
          <a:p>
            <a:r>
              <a:rPr lang="ar-EG" dirty="0" smtClean="0"/>
              <a:t>تحد من الكفاءة الحركية.</a:t>
            </a:r>
          </a:p>
          <a:p>
            <a:r>
              <a:rPr lang="ar-EG" dirty="0" smtClean="0"/>
              <a:t>تؤثر على التنفس والدورة الدموية.</a:t>
            </a:r>
          </a:p>
          <a:p>
            <a:r>
              <a:rPr lang="ar-EG" dirty="0" smtClean="0"/>
              <a:t>تزيد من احتمالية الإصابات.</a:t>
            </a:r>
          </a:p>
          <a:p>
            <a:r>
              <a:rPr lang="ar-EG" dirty="0" smtClean="0"/>
              <a:t>تؤثر على الثقة بالنفس والمظهر الخارجي.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07109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0"/>
            <a:r>
              <a:rPr lang="ar-IQ" b="1" dirty="0" smtClean="0"/>
              <a:t>سادساً</a:t>
            </a:r>
            <a:r>
              <a:rPr lang="ar-EG" b="1" dirty="0" smtClean="0"/>
              <a:t>: الوقاية من التشوهات القوامية</a:t>
            </a:r>
            <a:br>
              <a:rPr lang="ar-EG" b="1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dirty="0" smtClean="0"/>
              <a:t>التثقيف الصحي منذ الصغر.</a:t>
            </a:r>
          </a:p>
          <a:p>
            <a:r>
              <a:rPr lang="ar-EG" dirty="0" smtClean="0"/>
              <a:t>متابعة وضعية الجلوس والوقوف أثناء الدراسة.</a:t>
            </a:r>
          </a:p>
          <a:p>
            <a:r>
              <a:rPr lang="ar-EG" dirty="0" smtClean="0"/>
              <a:t>تنظيم حمل الحقيبة المدرسية.</a:t>
            </a:r>
          </a:p>
          <a:p>
            <a:r>
              <a:rPr lang="ar-EG" dirty="0" smtClean="0"/>
              <a:t>ممارسة الأنشطة الرياضية بانتظام.</a:t>
            </a:r>
          </a:p>
          <a:p>
            <a:r>
              <a:rPr lang="ar-EG" dirty="0" smtClean="0"/>
              <a:t>المتابعة الدورية لحالات النمو غير الطبيعية.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211717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ar-IQ" sz="4000" b="1" dirty="0" smtClean="0"/>
              <a:t>سابعاً: </a:t>
            </a:r>
            <a:r>
              <a:rPr lang="ar-EG" sz="4000" b="1" dirty="0" smtClean="0"/>
              <a:t>دور </a:t>
            </a:r>
            <a:r>
              <a:rPr lang="ar-IQ" sz="4000" b="1" dirty="0" smtClean="0"/>
              <a:t>مدرس</a:t>
            </a:r>
            <a:r>
              <a:rPr lang="ar-EG" sz="4000" b="1" dirty="0" smtClean="0"/>
              <a:t> التربية </a:t>
            </a:r>
            <a:r>
              <a:rPr lang="ar-IQ" sz="4000" b="1" dirty="0" smtClean="0"/>
              <a:t>البدنية وعلوم </a:t>
            </a:r>
            <a:r>
              <a:rPr lang="ar-EG" sz="4000" b="1" dirty="0" smtClean="0"/>
              <a:t>الرياضية</a:t>
            </a:r>
            <a:br>
              <a:rPr lang="ar-EG" sz="4000" b="1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EG" b="1" dirty="0" smtClean="0"/>
              <a:t>الوقاية:</a:t>
            </a:r>
            <a:endParaRPr lang="ar-EG" dirty="0" smtClean="0"/>
          </a:p>
          <a:p>
            <a:pPr lvl="1"/>
            <a:r>
              <a:rPr lang="ar-EG" dirty="0" smtClean="0"/>
              <a:t>تعليم القوام الصحيح.</a:t>
            </a:r>
          </a:p>
          <a:p>
            <a:pPr lvl="1"/>
            <a:r>
              <a:rPr lang="ar-EG" dirty="0" smtClean="0"/>
              <a:t>التمارين المخصصة لتقوية العضلات.</a:t>
            </a:r>
          </a:p>
          <a:p>
            <a:pPr lvl="1"/>
            <a:r>
              <a:rPr lang="ar-EG" dirty="0" smtClean="0"/>
              <a:t>تصحيح وضعيات الجلوس والوقوف.</a:t>
            </a:r>
          </a:p>
          <a:p>
            <a:r>
              <a:rPr lang="ar-EG" b="1" dirty="0" smtClean="0"/>
              <a:t>الاكتشاف المبكر:</a:t>
            </a:r>
            <a:endParaRPr lang="ar-EG" dirty="0" smtClean="0"/>
          </a:p>
          <a:p>
            <a:pPr lvl="1"/>
            <a:r>
              <a:rPr lang="ar-EG" dirty="0" smtClean="0"/>
              <a:t>الملاحظة الدقيقة خلال الحصص.</a:t>
            </a:r>
          </a:p>
          <a:p>
            <a:pPr lvl="1"/>
            <a:r>
              <a:rPr lang="ar-EG" dirty="0" smtClean="0"/>
              <a:t>استخدام الفحوصات البصرية والاختبارات البدنية.</a:t>
            </a:r>
          </a:p>
          <a:p>
            <a:r>
              <a:rPr lang="ar-EG" b="1" dirty="0" smtClean="0"/>
              <a:t>الإحالة والمتابعة:</a:t>
            </a:r>
            <a:endParaRPr lang="ar-EG" dirty="0" smtClean="0"/>
          </a:p>
          <a:p>
            <a:pPr lvl="1"/>
            <a:r>
              <a:rPr lang="ar-EG" dirty="0" smtClean="0"/>
              <a:t>التعاون مع الأخصائيين في العلاج الطبيعي.</a:t>
            </a:r>
          </a:p>
          <a:p>
            <a:pPr lvl="1"/>
            <a:r>
              <a:rPr lang="ar-EG" dirty="0" smtClean="0"/>
              <a:t>متابعة تطور الحالة لدى الطلبة المصابين.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099358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0"/>
            <a:r>
              <a:rPr lang="ar-IQ" b="1" dirty="0" smtClean="0"/>
              <a:t>ثامناً: </a:t>
            </a:r>
            <a:r>
              <a:rPr lang="ar-EG" b="1" dirty="0" smtClean="0"/>
              <a:t>طرق العلاج</a:t>
            </a:r>
            <a:br>
              <a:rPr lang="ar-EG" b="1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b="1" dirty="0" smtClean="0"/>
              <a:t>التمارين العلاجية:</a:t>
            </a:r>
            <a:r>
              <a:rPr lang="ar-EG" dirty="0" smtClean="0"/>
              <a:t> لتنشيط وتقوية العضلات الضعيفة.</a:t>
            </a:r>
          </a:p>
          <a:p>
            <a:r>
              <a:rPr lang="ar-EG" b="1" dirty="0" smtClean="0"/>
              <a:t>الأجهزة المساعدة:</a:t>
            </a:r>
            <a:r>
              <a:rPr lang="ar-EG" dirty="0" smtClean="0"/>
              <a:t> مثل الأحذية الطبية والدعامات.</a:t>
            </a:r>
          </a:p>
          <a:p>
            <a:r>
              <a:rPr lang="ar-EG" b="1" dirty="0" smtClean="0"/>
              <a:t>الجراحة (في الحالات الشديدة).</a:t>
            </a:r>
            <a:endParaRPr lang="ar-EG" dirty="0" smtClean="0"/>
          </a:p>
          <a:p>
            <a:r>
              <a:rPr lang="ar-EG" b="1" dirty="0" smtClean="0"/>
              <a:t>العلاج الطبيعي والتقويم الحركي.</a:t>
            </a:r>
            <a:endParaRPr lang="ar-EG" dirty="0" smtClean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84402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التشوهات القوامية</a:t>
            </a:r>
            <a:r>
              <a:rPr lang="en-US" dirty="0" smtClean="0"/>
              <a:t> </a:t>
            </a:r>
            <a:r>
              <a:rPr lang="ar-EG" dirty="0" smtClean="0"/>
              <a:t>الأسباب، الأنواع، وطرق الوقاية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b="1" dirty="0" smtClean="0"/>
              <a:t>أولاً: مقدمة عن القوام</a:t>
            </a:r>
          </a:p>
          <a:p>
            <a:r>
              <a:rPr lang="ar-EG" dirty="0" smtClean="0"/>
              <a:t>القوام هو الوضع الذي يتخذه الجسم عند الوقوف أو الجلوس أو الحركة، ويُعتبر السليم منه دليلاً على صحة العضلات والمفاصل والعظام.</a:t>
            </a:r>
          </a:p>
          <a:p>
            <a:r>
              <a:rPr lang="ar-EG" dirty="0" smtClean="0"/>
              <a:t>القوام الجيد يسهم في الكفاءة الحركية، الوقاية من الإصابات، وتحسين الأداء الرياضي.</a:t>
            </a:r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754187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0"/>
            <a:r>
              <a:rPr lang="ar-EG" b="1" dirty="0" smtClean="0"/>
              <a:t>ثانيًا: تعريف التشوهات القوامية</a:t>
            </a:r>
            <a:br>
              <a:rPr lang="ar-EG" b="1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b="1" dirty="0" smtClean="0"/>
              <a:t>التشوهات القوامية</a:t>
            </a:r>
            <a:r>
              <a:rPr lang="ar-EG" dirty="0" smtClean="0"/>
              <a:t> هي انحرافات أو تغيرات غير طبيعية في شكل أو وظيفة الجهاز الحركي، وغالبًا ما تؤثر على العمود الفقري، الأطراف السفلية، أو العلوية.</a:t>
            </a:r>
          </a:p>
          <a:p>
            <a:r>
              <a:rPr lang="ar-EG" dirty="0" smtClean="0"/>
              <a:t>تحدث بسبب اختلال التوازن العضلي أو العادات الخاطئة أو الأمراض أو العوامل الوراثية.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496749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EG" b="1" dirty="0" smtClean="0"/>
              <a:t>ثالثاً: أسباب التشوهات القوامية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b="1" dirty="0" smtClean="0"/>
              <a:t>عوامل وراثية</a:t>
            </a:r>
            <a:endParaRPr lang="ar-EG" dirty="0" smtClean="0"/>
          </a:p>
          <a:p>
            <a:r>
              <a:rPr lang="ar-EG" b="1" dirty="0" smtClean="0"/>
              <a:t>العادات الحركية الخاطئة</a:t>
            </a:r>
            <a:r>
              <a:rPr lang="ar-EG" dirty="0" smtClean="0"/>
              <a:t> (كالجلوس الخاطئ أو حمل الحقائب الثقيلة)</a:t>
            </a:r>
          </a:p>
          <a:p>
            <a:r>
              <a:rPr lang="ar-EG" b="1" dirty="0" smtClean="0"/>
              <a:t>الضعف العضلي</a:t>
            </a:r>
            <a:endParaRPr lang="ar-EG" dirty="0" smtClean="0"/>
          </a:p>
          <a:p>
            <a:r>
              <a:rPr lang="ar-EG" b="1" dirty="0" smtClean="0"/>
              <a:t>قلة النشاط البدني</a:t>
            </a:r>
            <a:endParaRPr lang="ar-EG" dirty="0" smtClean="0"/>
          </a:p>
          <a:p>
            <a:r>
              <a:rPr lang="ar-EG" b="1" dirty="0" smtClean="0"/>
              <a:t>أمراض العظام والمفاصل</a:t>
            </a:r>
            <a:endParaRPr lang="ar-EG" dirty="0" smtClean="0"/>
          </a:p>
          <a:p>
            <a:r>
              <a:rPr lang="ar-EG" b="1" dirty="0" smtClean="0"/>
              <a:t>سوء التغذية</a:t>
            </a:r>
            <a:endParaRPr lang="ar-EG" dirty="0" smtClean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93095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thruBlk="1"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0"/>
            <a:r>
              <a:rPr lang="ar-IQ" dirty="0" smtClean="0"/>
              <a:t>رابعاً:</a:t>
            </a:r>
            <a:r>
              <a:rPr lang="ar-EG" dirty="0" smtClean="0"/>
              <a:t>أنواع التشوهات القوامية الشائعة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b="1" dirty="0" smtClean="0"/>
              <a:t>1. تشوهات العمود الفقري</a:t>
            </a:r>
          </a:p>
          <a:p>
            <a:r>
              <a:rPr lang="ar-EG" b="1" dirty="0" smtClean="0"/>
              <a:t>الحداب </a:t>
            </a:r>
            <a:r>
              <a:rPr lang="en-US" b="1" dirty="0" smtClean="0"/>
              <a:t>Kyphosis</a:t>
            </a:r>
            <a:r>
              <a:rPr lang="ar-EG" dirty="0" smtClean="0"/>
              <a:t>تقوس </a:t>
            </a:r>
            <a:r>
              <a:rPr lang="ar-EG" dirty="0" smtClean="0"/>
              <a:t>زائد للخلف في الظهر العلوي.</a:t>
            </a:r>
          </a:p>
          <a:p>
            <a:r>
              <a:rPr lang="ar-EG" b="1" dirty="0" smtClean="0"/>
              <a:t>القعس </a:t>
            </a:r>
            <a:r>
              <a:rPr lang="en-US" b="1" dirty="0" err="1" smtClean="0"/>
              <a:t>Lordosis</a:t>
            </a:r>
            <a:r>
              <a:rPr lang="en-US" dirty="0" smtClean="0"/>
              <a:t> </a:t>
            </a:r>
            <a:r>
              <a:rPr lang="ar-EG" dirty="0" smtClean="0"/>
              <a:t>تقوس </a:t>
            </a:r>
            <a:r>
              <a:rPr lang="ar-EG" dirty="0" smtClean="0"/>
              <a:t>زائد للأمام في أسفل الظهر.</a:t>
            </a:r>
          </a:p>
          <a:p>
            <a:r>
              <a:rPr lang="ar-EG" b="1" dirty="0" smtClean="0"/>
              <a:t>الجنف </a:t>
            </a:r>
            <a:r>
              <a:rPr lang="en-US" b="1" dirty="0" smtClean="0"/>
              <a:t>Scoliosis</a:t>
            </a:r>
            <a:r>
              <a:rPr lang="en-US" dirty="0" smtClean="0"/>
              <a:t> </a:t>
            </a:r>
            <a:r>
              <a:rPr lang="ar-EG" dirty="0" smtClean="0"/>
              <a:t>انحناء جانبي للعمود الفقري.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57034824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endParaRPr lang="ar-EG" dirty="0"/>
          </a:p>
        </p:txBody>
      </p:sp>
      <p:pic>
        <p:nvPicPr>
          <p:cNvPr id="1026" name="Picture 2" descr="C:\Users\FUJITSU\Desktop\E39E4C31-0BE0-400A-B67B-D0120404361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712968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2694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0"/>
            <a:r>
              <a:rPr lang="ar-EG" b="1" dirty="0" smtClean="0"/>
              <a:t>2. تشوهات القدم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b="1" dirty="0" smtClean="0"/>
              <a:t>القدم المسطحة </a:t>
            </a:r>
            <a:r>
              <a:rPr lang="en-US" b="1" dirty="0" smtClean="0"/>
              <a:t>Flat Foot</a:t>
            </a:r>
            <a:endParaRPr lang="en-US" dirty="0" smtClean="0"/>
          </a:p>
          <a:p>
            <a:r>
              <a:rPr lang="ar-EG" b="1" dirty="0" smtClean="0"/>
              <a:t>القدم المقوسة</a:t>
            </a:r>
            <a:r>
              <a:rPr lang="ar-IQ" b="1" dirty="0" smtClean="0"/>
              <a:t> </a:t>
            </a:r>
            <a:r>
              <a:rPr lang="en-US" b="1" dirty="0" smtClean="0"/>
              <a:t>High Arch</a:t>
            </a:r>
            <a:endParaRPr lang="en-US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833698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FUJITSU\Desktop\download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05125" y="3332162"/>
            <a:ext cx="25717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FUJITSU\Desktop\download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3869457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815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0"/>
            <a:r>
              <a:rPr lang="ar-IQ" b="1" dirty="0" smtClean="0"/>
              <a:t>3</a:t>
            </a:r>
            <a:r>
              <a:rPr lang="ar-EG" b="1" dirty="0" smtClean="0"/>
              <a:t>. تشوهات الركبة</a:t>
            </a:r>
            <a:br>
              <a:rPr lang="ar-EG" b="1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EG" b="1" dirty="0" smtClean="0"/>
              <a:t>ركبة الروحاء </a:t>
            </a:r>
            <a:r>
              <a:rPr lang="en-US" b="1" dirty="0" smtClean="0"/>
              <a:t>Knees Knock</a:t>
            </a:r>
            <a:r>
              <a:rPr lang="en-US" dirty="0" smtClean="0"/>
              <a:t> </a:t>
            </a:r>
            <a:r>
              <a:rPr lang="ar-EG" dirty="0" smtClean="0"/>
              <a:t>تلامس الركبتين وبُعد القدمين.</a:t>
            </a:r>
          </a:p>
          <a:p>
            <a:r>
              <a:rPr lang="ar-EG" b="1" dirty="0" smtClean="0"/>
              <a:t>ركبة الفحجاء </a:t>
            </a:r>
            <a:r>
              <a:rPr lang="en-US" b="1" dirty="0" smtClean="0"/>
              <a:t>Bow Legs</a:t>
            </a:r>
            <a:r>
              <a:rPr lang="en-US" dirty="0" smtClean="0"/>
              <a:t> </a:t>
            </a:r>
            <a:r>
              <a:rPr lang="ar-EG" dirty="0" smtClean="0"/>
              <a:t>تباعد الركبتين وتقارب القدمين.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1316861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88</TotalTime>
  <Words>342</Words>
  <Application>Microsoft Office PowerPoint</Application>
  <PresentationFormat>On-screen Show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ورشة عمل بعنوان التشوهات القوامية Postural Deformities د. أحمد سعد ذياب  جامعة بغداد/ كلية  التربية البدنية  وعلوم الرياضة </vt:lpstr>
      <vt:lpstr>التشوهات القوامية الأسباب، الأنواع، وطرق الوقاية</vt:lpstr>
      <vt:lpstr>ثانيًا: تعريف التشوهات القوامية </vt:lpstr>
      <vt:lpstr>ثالثاً: أسباب التشوهات القوامية</vt:lpstr>
      <vt:lpstr>رابعاً:أنواع التشوهات القوامية الشائعة</vt:lpstr>
      <vt:lpstr>PowerPoint Presentation</vt:lpstr>
      <vt:lpstr>2. تشوهات القدم</vt:lpstr>
      <vt:lpstr>PowerPoint Presentation</vt:lpstr>
      <vt:lpstr>3. تشوهات الركبة </vt:lpstr>
      <vt:lpstr>PowerPoint Presentation</vt:lpstr>
      <vt:lpstr> خامساً: أثر التشوهات القوامية في الأداء الحركي والصحي </vt:lpstr>
      <vt:lpstr>سادساً: الوقاية من التشوهات القوامية </vt:lpstr>
      <vt:lpstr>سابعاً: دور مدرس التربية البدنية وعلوم الرياضية </vt:lpstr>
      <vt:lpstr>ثامناً: طرق العلاج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FUJITSU</dc:creator>
  <cp:lastModifiedBy>FUJITSU</cp:lastModifiedBy>
  <cp:revision>11</cp:revision>
  <dcterms:created xsi:type="dcterms:W3CDTF">2025-04-28T18:53:48Z</dcterms:created>
  <dcterms:modified xsi:type="dcterms:W3CDTF">2025-04-29T17:35:21Z</dcterms:modified>
</cp:coreProperties>
</file>