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ar-IQ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75" d="100"/>
          <a:sy n="75" d="100"/>
        </p:scale>
        <p:origin x="-1224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IQ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5DFCB-611D-47E4-AAA7-3A62E2284ECC}" type="datetimeFigureOut">
              <a:rPr lang="ar-IQ" smtClean="0"/>
              <a:t>24/10/1446</a:t>
            </a:fld>
            <a:endParaRPr lang="ar-IQ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F70BCB-03BE-4522-89F8-88719461972A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41672861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IQ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5DFCB-611D-47E4-AAA7-3A62E2284ECC}" type="datetimeFigureOut">
              <a:rPr lang="ar-IQ" smtClean="0"/>
              <a:t>24/10/1446</a:t>
            </a:fld>
            <a:endParaRPr lang="ar-IQ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F70BCB-03BE-4522-89F8-88719461972A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31439138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IQ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5DFCB-611D-47E4-AAA7-3A62E2284ECC}" type="datetimeFigureOut">
              <a:rPr lang="ar-IQ" smtClean="0"/>
              <a:t>24/10/1446</a:t>
            </a:fld>
            <a:endParaRPr lang="ar-IQ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F70BCB-03BE-4522-89F8-88719461972A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20051531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IQ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5DFCB-611D-47E4-AAA7-3A62E2284ECC}" type="datetimeFigureOut">
              <a:rPr lang="ar-IQ" smtClean="0"/>
              <a:t>24/10/1446</a:t>
            </a:fld>
            <a:endParaRPr lang="ar-IQ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F70BCB-03BE-4522-89F8-88719461972A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11216640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5DFCB-611D-47E4-AAA7-3A62E2284ECC}" type="datetimeFigureOut">
              <a:rPr lang="ar-IQ" smtClean="0"/>
              <a:t>24/10/1446</a:t>
            </a:fld>
            <a:endParaRPr lang="ar-IQ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F70BCB-03BE-4522-89F8-88719461972A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36490701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IQ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IQ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5DFCB-611D-47E4-AAA7-3A62E2284ECC}" type="datetimeFigureOut">
              <a:rPr lang="ar-IQ" smtClean="0"/>
              <a:t>24/10/1446</a:t>
            </a:fld>
            <a:endParaRPr lang="ar-IQ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F70BCB-03BE-4522-89F8-88719461972A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19799093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IQ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IQ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5DFCB-611D-47E4-AAA7-3A62E2284ECC}" type="datetimeFigureOut">
              <a:rPr lang="ar-IQ" smtClean="0"/>
              <a:t>24/10/1446</a:t>
            </a:fld>
            <a:endParaRPr lang="ar-IQ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F70BCB-03BE-4522-89F8-88719461972A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17453624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5DFCB-611D-47E4-AAA7-3A62E2284ECC}" type="datetimeFigureOut">
              <a:rPr lang="ar-IQ" smtClean="0"/>
              <a:t>24/10/1446</a:t>
            </a:fld>
            <a:endParaRPr lang="ar-IQ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F70BCB-03BE-4522-89F8-88719461972A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5923282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5DFCB-611D-47E4-AAA7-3A62E2284ECC}" type="datetimeFigureOut">
              <a:rPr lang="ar-IQ" smtClean="0"/>
              <a:t>24/10/1446</a:t>
            </a:fld>
            <a:endParaRPr lang="ar-IQ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F70BCB-03BE-4522-89F8-88719461972A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33968370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IQ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5DFCB-611D-47E4-AAA7-3A62E2284ECC}" type="datetimeFigureOut">
              <a:rPr lang="ar-IQ" smtClean="0"/>
              <a:t>24/10/1446</a:t>
            </a:fld>
            <a:endParaRPr lang="ar-IQ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F70BCB-03BE-4522-89F8-88719461972A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18280352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IQ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5DFCB-611D-47E4-AAA7-3A62E2284ECC}" type="datetimeFigureOut">
              <a:rPr lang="ar-IQ" smtClean="0"/>
              <a:t>24/10/1446</a:t>
            </a:fld>
            <a:endParaRPr lang="ar-IQ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F70BCB-03BE-4522-89F8-88719461972A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41664781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IQ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85DFCB-611D-47E4-AAA7-3A62E2284ECC}" type="datetimeFigureOut">
              <a:rPr lang="ar-IQ" smtClean="0"/>
              <a:t>24/10/1446</a:t>
            </a:fld>
            <a:endParaRPr lang="ar-IQ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IQ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F70BCB-03BE-4522-89F8-88719461972A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34573488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IQ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404665"/>
            <a:ext cx="7772400" cy="1368151"/>
          </a:xfrm>
        </p:spPr>
        <p:txBody>
          <a:bodyPr>
            <a:normAutofit/>
          </a:bodyPr>
          <a:lstStyle/>
          <a:p>
            <a:r>
              <a:rPr lang="ar-IQ" sz="4800" b="1" dirty="0" smtClean="0">
                <a:latin typeface="Simplified Arabic" pitchFamily="18" charset="-78"/>
                <a:cs typeface="Simplified Arabic" pitchFamily="18" charset="-78"/>
              </a:rPr>
              <a:t>بسم الله الرحمن الرحيم </a:t>
            </a:r>
            <a:endParaRPr lang="ar-IQ" sz="4800" b="1" dirty="0">
              <a:latin typeface="Simplified Arabic" pitchFamily="18" charset="-78"/>
              <a:cs typeface="Simplified Arabic" pitchFamily="18" charset="-78"/>
            </a:endParaRPr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403648" y="1916832"/>
            <a:ext cx="6400800" cy="3696816"/>
          </a:xfrm>
        </p:spPr>
        <p:txBody>
          <a:bodyPr/>
          <a:lstStyle/>
          <a:p>
            <a:r>
              <a:rPr lang="ar-IQ" sz="4800" b="1" i="1" dirty="0" smtClean="0">
                <a:latin typeface="Simplified Arabic" pitchFamily="18" charset="-78"/>
                <a:cs typeface="Simplified Arabic" pitchFamily="18" charset="-78"/>
              </a:rPr>
              <a:t>((  وفوق كل ذي علم عليم  )) </a:t>
            </a:r>
          </a:p>
          <a:p>
            <a:pPr algn="l"/>
            <a:r>
              <a:rPr lang="ar-IQ" sz="4800" b="1" i="1" dirty="0" smtClean="0">
                <a:latin typeface="Simplified Arabic" pitchFamily="18" charset="-78"/>
                <a:cs typeface="Simplified Arabic" pitchFamily="18" charset="-78"/>
              </a:rPr>
              <a:t>صدق الله العظيم</a:t>
            </a:r>
          </a:p>
          <a:p>
            <a:pPr algn="l"/>
            <a:r>
              <a:rPr lang="ar-IQ" b="1" i="1" dirty="0" smtClean="0"/>
              <a:t> </a:t>
            </a:r>
          </a:p>
          <a:p>
            <a:pPr algn="l"/>
            <a:r>
              <a:rPr lang="ar-IQ" sz="4800" b="1" i="1" dirty="0" smtClean="0"/>
              <a:t>الآية (76) / سورة يوسف  </a:t>
            </a:r>
            <a:endParaRPr lang="ar-IQ" sz="4800" b="1" i="1" dirty="0"/>
          </a:p>
        </p:txBody>
      </p:sp>
    </p:spTree>
    <p:extLst>
      <p:ext uri="{BB962C8B-B14F-4D97-AF65-F5344CB8AC3E}">
        <p14:creationId xmlns:p14="http://schemas.microsoft.com/office/powerpoint/2010/main" val="9102202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IQ" dirty="0" smtClean="0">
                <a:latin typeface="Simplified Arabic" pitchFamily="18" charset="-78"/>
                <a:cs typeface="Simplified Arabic" pitchFamily="18" charset="-78"/>
              </a:rPr>
              <a:t>حلقة نقاشية </a:t>
            </a:r>
            <a:endParaRPr lang="ar-IQ" dirty="0">
              <a:latin typeface="Simplified Arabic" pitchFamily="18" charset="-78"/>
              <a:cs typeface="Simplified Arabic" pitchFamily="18" charset="-78"/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 algn="ctr"/>
            <a:r>
              <a:rPr lang="ar-IQ" sz="4000" b="1" dirty="0" smtClean="0">
                <a:solidFill>
                  <a:prstClr val="black"/>
                </a:solidFill>
              </a:rPr>
              <a:t>الحجوم التدريبية الخاصة لرياضي المستويات العليا </a:t>
            </a:r>
            <a:endParaRPr lang="ar-IQ" sz="4000" b="1" dirty="0">
              <a:solidFill>
                <a:prstClr val="black"/>
              </a:solidFill>
            </a:endParaRPr>
          </a:p>
          <a:p>
            <a:pPr lvl="0" algn="ctr"/>
            <a:r>
              <a:rPr lang="ar-IQ" b="1" dirty="0" smtClean="0">
                <a:solidFill>
                  <a:prstClr val="black"/>
                </a:solidFill>
              </a:rPr>
              <a:t>الاربعاء 23 </a:t>
            </a:r>
            <a:r>
              <a:rPr lang="ar-IQ" b="1" dirty="0">
                <a:solidFill>
                  <a:prstClr val="black"/>
                </a:solidFill>
              </a:rPr>
              <a:t>/ 4 / 2025</a:t>
            </a:r>
          </a:p>
          <a:p>
            <a:pPr lvl="0" algn="ctr"/>
            <a:r>
              <a:rPr lang="ar-IQ" b="1" dirty="0">
                <a:solidFill>
                  <a:prstClr val="black"/>
                </a:solidFill>
              </a:rPr>
              <a:t>ضمن نشاطات التعليم المستمر في كلية التربية البدنية وعلوم الرياضة – جامعة بغداد / فرع العلوم النظرية </a:t>
            </a:r>
          </a:p>
          <a:p>
            <a:pPr lvl="0" algn="ctr"/>
            <a:r>
              <a:rPr lang="ar-IQ" b="1" i="1" dirty="0">
                <a:solidFill>
                  <a:prstClr val="black"/>
                </a:solidFill>
              </a:rPr>
              <a:t>من قبل </a:t>
            </a:r>
          </a:p>
          <a:p>
            <a:pPr lvl="0" algn="ctr"/>
            <a:r>
              <a:rPr lang="ar-IQ" b="1" i="1" dirty="0">
                <a:solidFill>
                  <a:prstClr val="black"/>
                </a:solidFill>
              </a:rPr>
              <a:t>الاستاذ الدكتور عمار دروش رشيد النداوي </a:t>
            </a:r>
          </a:p>
          <a:p>
            <a:pPr lvl="0" algn="ctr"/>
            <a:r>
              <a:rPr lang="ar-IQ" b="1" i="1" dirty="0">
                <a:solidFill>
                  <a:prstClr val="black"/>
                </a:solidFill>
              </a:rPr>
              <a:t>علم التدريب – كرة اليد / فرع العلوم النظرية </a:t>
            </a:r>
          </a:p>
          <a:p>
            <a:endParaRPr lang="ar-IQ" sz="4000" dirty="0">
              <a:latin typeface="Simplified Arabic" pitchFamily="18" charset="-78"/>
              <a:cs typeface="Simplified Arabic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9996713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IQ" dirty="0" smtClean="0"/>
              <a:t>  التدريبات الخاصة لرياضي المستويات العليا </a:t>
            </a:r>
            <a:endParaRPr lang="ar-IQ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ar-IQ" dirty="0" smtClean="0"/>
              <a:t>تطوير الامكانيات الفردية </a:t>
            </a:r>
          </a:p>
          <a:p>
            <a:r>
              <a:rPr lang="ar-IQ" dirty="0" smtClean="0"/>
              <a:t>تطوير الحالة التدريبية الخاصة ( درجة التدريب – الفورمة الرياضية – القمة ) </a:t>
            </a:r>
          </a:p>
          <a:p>
            <a:r>
              <a:rPr lang="ar-IQ" dirty="0" smtClean="0"/>
              <a:t>تطوير واتقان وتثبيت ( القدرات البدنية والحركية والمهارات والخطط وزيادة معلومات القدرات العقلية ) </a:t>
            </a:r>
          </a:p>
          <a:p>
            <a:r>
              <a:rPr lang="ar-IQ" dirty="0" smtClean="0"/>
              <a:t>توفير وتأمين طريقة معيشة رياضية ( غذاء خاص – نوم – ترك التدخين ...الخ – تنظيم للحياة اليومية  </a:t>
            </a:r>
          </a:p>
          <a:p>
            <a:r>
              <a:rPr lang="ar-IQ" dirty="0" smtClean="0"/>
              <a:t>الزيادة في اداء تمارين النوعية المفاجئة ( تمارين تحاكي المنافسة ) </a:t>
            </a:r>
            <a:endParaRPr lang="ar-IQ" dirty="0"/>
          </a:p>
        </p:txBody>
      </p:sp>
    </p:spTree>
    <p:extLst>
      <p:ext uri="{BB962C8B-B14F-4D97-AF65-F5344CB8AC3E}">
        <p14:creationId xmlns:p14="http://schemas.microsoft.com/office/powerpoint/2010/main" val="8613336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ar-IQ" dirty="0" smtClean="0"/>
              <a:t>مقدمة // ردود افعال رياضي المستويات العليا تجاه التدريبات الخاصة والمنافسة... رسائل واضحة    </a:t>
            </a:r>
            <a:endParaRPr lang="ar-IQ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ar-IQ" dirty="0" smtClean="0"/>
              <a:t>لاعب جمناستك : شعرت بعدم مقدرتي على عمل اي شيء وانا ارغب بالراحة فقط ؟؟ السبب جدول مزدحم بالبطولات </a:t>
            </a:r>
          </a:p>
          <a:p>
            <a:r>
              <a:rPr lang="ar-IQ" dirty="0" smtClean="0"/>
              <a:t>لاعب تنس : نجاحي الحالي نتيجة اللعب القليل من التنس واعادة تكوين طاقة اكثر واخذ راحة اجبارية نتيجة الاصابة </a:t>
            </a:r>
          </a:p>
          <a:p>
            <a:r>
              <a:rPr lang="ar-IQ" dirty="0" smtClean="0"/>
              <a:t>متسابق دراجات هوائية : بعد فوزه ... انا افضل في هذه السنة بسبب قلة تدريبي مقارنة مع السنوات السابقة ، كنت متعب بالفعل قبل السباق </a:t>
            </a:r>
          </a:p>
          <a:p>
            <a:r>
              <a:rPr lang="ar-IQ" dirty="0" smtClean="0"/>
              <a:t>لاعب كرة قدم محترف : انا اسأل نفسي لماذا لا يتعلم الاخرون منا اذ ليس من الضروري ان تتدرب بكثرة لتكون الافضل </a:t>
            </a:r>
            <a:endParaRPr lang="ar-IQ" dirty="0"/>
          </a:p>
        </p:txBody>
      </p:sp>
    </p:spTree>
    <p:extLst>
      <p:ext uri="{BB962C8B-B14F-4D97-AF65-F5344CB8AC3E}">
        <p14:creationId xmlns:p14="http://schemas.microsoft.com/office/powerpoint/2010/main" val="4126372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ar-IQ" dirty="0" smtClean="0"/>
              <a:t>وتستمر ردود افعال رياضي المستويات العليا تجاه التدريبات الخاصة ....  رسائل واضحة </a:t>
            </a:r>
            <a:endParaRPr lang="ar-IQ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ar-IQ" dirty="0" smtClean="0"/>
              <a:t>لاعب تنس اخر محترف بعد خسارته في البطولة : يجب ان أأخذ قسط من الراحة والا فأنني لا استطيع المحافظة على استمراريتي باللعب </a:t>
            </a:r>
          </a:p>
          <a:p>
            <a:r>
              <a:rPr lang="ar-IQ" dirty="0" smtClean="0"/>
              <a:t>نقول : </a:t>
            </a:r>
          </a:p>
          <a:p>
            <a:r>
              <a:rPr lang="ar-IQ" dirty="0" smtClean="0"/>
              <a:t>يجب التمييز بين اعراض التدريب الزائد ( تدريب قصوي لفترة قصيرة ) وهو ظهور التعويض الزائد بعد دورة من التدريب الزائد واعراض التدريب المفرط ( تدريب زائد لفترة طويلة ) ( الاحتراق الداخلي ) وهو استمرار الاداء بشكل منخفض بعد تدريب شديد   </a:t>
            </a:r>
          </a:p>
          <a:p>
            <a:endParaRPr lang="ar-IQ" dirty="0"/>
          </a:p>
        </p:txBody>
      </p:sp>
    </p:spTree>
    <p:extLst>
      <p:ext uri="{BB962C8B-B14F-4D97-AF65-F5344CB8AC3E}">
        <p14:creationId xmlns:p14="http://schemas.microsoft.com/office/powerpoint/2010/main" val="2842794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IQ" dirty="0" smtClean="0"/>
              <a:t>الحجوم التدريبية الخاصة </a:t>
            </a:r>
            <a:endParaRPr lang="ar-IQ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IQ" dirty="0" smtClean="0"/>
              <a:t>مجموعة سباحين : مضاعفة حجم التدريب لمدة (10 ) ايام ... لم ينخفض الاداء  التدريب الزائد لفترة قصير غير مؤذي</a:t>
            </a:r>
          </a:p>
          <a:p>
            <a:r>
              <a:rPr lang="ar-IQ" dirty="0" smtClean="0"/>
              <a:t>دراسات اشارت على ان الخفض الشديد للحجم ( 85% - 90% ) من حجم التدريب الكلي مع وحدات تدريبية منخفضة اعطت افضل النتائج </a:t>
            </a:r>
          </a:p>
          <a:p>
            <a:r>
              <a:rPr lang="ar-IQ" dirty="0" smtClean="0"/>
              <a:t>تحديد حجم التدريب الكلي واستراحة يوم واحد من التدريب في الاسبوع لفسح المجال لاعادة بناء مصادر الطاقة ساهم في تحسن مستوى الاداء والانجاز </a:t>
            </a:r>
            <a:endParaRPr lang="ar-IQ" dirty="0"/>
          </a:p>
        </p:txBody>
      </p:sp>
    </p:spTree>
    <p:extLst>
      <p:ext uri="{BB962C8B-B14F-4D97-AF65-F5344CB8AC3E}">
        <p14:creationId xmlns:p14="http://schemas.microsoft.com/office/powerpoint/2010/main" val="22205159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IQ" dirty="0" smtClean="0"/>
              <a:t>الزيادة المفرطة للحجم التدريبي ينتج عنه :  </a:t>
            </a:r>
            <a:endParaRPr lang="ar-IQ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IQ" dirty="0" smtClean="0"/>
              <a:t>اجهاد - اصابات – تمرين عديم الجدوى – بذل مجهودات غير مناسبة </a:t>
            </a:r>
          </a:p>
          <a:p>
            <a:r>
              <a:rPr lang="ar-IQ" dirty="0" smtClean="0"/>
              <a:t>اهمال الفروق الفردية في ظل حسابات الحجم المطلق والنسبي </a:t>
            </a:r>
          </a:p>
          <a:p>
            <a:r>
              <a:rPr lang="ar-IQ" dirty="0" smtClean="0"/>
              <a:t>التركيز على الشدة : متطلبات تنمية السرعة والقوة الانفجارية  </a:t>
            </a:r>
          </a:p>
          <a:p>
            <a:r>
              <a:rPr lang="ar-IQ" dirty="0" smtClean="0"/>
              <a:t>التركيز على الحجم : متطلبات تنمية المطاولة  </a:t>
            </a:r>
          </a:p>
        </p:txBody>
      </p:sp>
    </p:spTree>
    <p:extLst>
      <p:ext uri="{BB962C8B-B14F-4D97-AF65-F5344CB8AC3E}">
        <p14:creationId xmlns:p14="http://schemas.microsoft.com/office/powerpoint/2010/main" val="23362278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ar-IQ" dirty="0" smtClean="0"/>
              <a:t>عند قدرة الرياضي على تحقيق مستويات عالية من الانجاز ... الحجم التدريبي الكلي يصبح مهما : </a:t>
            </a:r>
            <a:endParaRPr lang="ar-IQ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ar-IQ" dirty="0" smtClean="0"/>
              <a:t>الزيادة المستمرة </a:t>
            </a:r>
            <a:r>
              <a:rPr lang="ar-IQ" dirty="0" smtClean="0"/>
              <a:t>في الحجم التدريبي تكون واحدة من الاولويات المهمة جدا للتدريب المعاصر </a:t>
            </a:r>
          </a:p>
          <a:p>
            <a:r>
              <a:rPr lang="ar-IQ" dirty="0" smtClean="0"/>
              <a:t>حجوم تدريبية عالية لها مبرر فسيولوجي </a:t>
            </a:r>
          </a:p>
          <a:p>
            <a:r>
              <a:rPr lang="ar-IQ" dirty="0" smtClean="0"/>
              <a:t>التكييف الفسيولوجي </a:t>
            </a:r>
            <a:r>
              <a:rPr lang="ar-IQ" dirty="0" err="1" smtClean="0"/>
              <a:t>لاجهزة</a:t>
            </a:r>
            <a:r>
              <a:rPr lang="ar-IQ" dirty="0" smtClean="0"/>
              <a:t> الجسم واعضاءه لا يتحقق بدون الحجم </a:t>
            </a:r>
          </a:p>
          <a:p>
            <a:r>
              <a:rPr lang="ar-IQ" dirty="0" smtClean="0"/>
              <a:t>لغرض تحقيق رياضي المستويات العليا انجازا مميزا يجب عليهم تنفيذ على الاقل (8 – 12 ) وحدة تدريبية </a:t>
            </a:r>
            <a:r>
              <a:rPr lang="ar-IQ" dirty="0" smtClean="0"/>
              <a:t>بالأسبوع </a:t>
            </a:r>
            <a:endParaRPr lang="ar-IQ" dirty="0" smtClean="0"/>
          </a:p>
          <a:p>
            <a:r>
              <a:rPr lang="ar-IQ" dirty="0" smtClean="0"/>
              <a:t>رياضي تسلسله (20 ) في قائمة الرياضيين العالميين عليه تنفيذ اكثر من ( 1000) ساعة تدريب بالسنة . </a:t>
            </a:r>
            <a:endParaRPr lang="ar-IQ" dirty="0"/>
          </a:p>
        </p:txBody>
      </p:sp>
    </p:spTree>
    <p:extLst>
      <p:ext uri="{BB962C8B-B14F-4D97-AF65-F5344CB8AC3E}">
        <p14:creationId xmlns:p14="http://schemas.microsoft.com/office/powerpoint/2010/main" val="289856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ar-IQ" dirty="0" smtClean="0"/>
              <a:t>احصائيات للحجوم التدريبية لرياضي المستويات العليا </a:t>
            </a:r>
            <a:endParaRPr lang="ar-IQ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ar-IQ" dirty="0" smtClean="0"/>
              <a:t>( 800 ) ساعة تدريب سنويا ( الرياضيون المتنافسين في البطولات العالمية </a:t>
            </a:r>
          </a:p>
          <a:p>
            <a:r>
              <a:rPr lang="ar-IQ" dirty="0" smtClean="0"/>
              <a:t>( 600 ) ساعة تدريب في السنة (الرياضيون المتنافسون في بطولة وطنية </a:t>
            </a:r>
          </a:p>
          <a:p>
            <a:r>
              <a:rPr lang="ar-IQ" dirty="0" smtClean="0"/>
              <a:t>على المدربين اختيار الرياضيين الذين يستطيعون تنفيذ احجام تدريبية  عالية </a:t>
            </a:r>
          </a:p>
          <a:p>
            <a:r>
              <a:rPr lang="ar-IQ" dirty="0" smtClean="0"/>
              <a:t>ماتفيف اقترح ان تكون نسبة الزيادة في مجموع الحجم السنوي بين ( 20% - 40% ) من مجموع الحجم للسنة السابقة . </a:t>
            </a:r>
            <a:endParaRPr lang="ar-IQ" dirty="0"/>
          </a:p>
        </p:txBody>
      </p:sp>
    </p:spTree>
    <p:extLst>
      <p:ext uri="{BB962C8B-B14F-4D97-AF65-F5344CB8AC3E}">
        <p14:creationId xmlns:p14="http://schemas.microsoft.com/office/powerpoint/2010/main" val="3143825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244</TotalTime>
  <Words>579</Words>
  <Application>Microsoft Office PowerPoint</Application>
  <PresentationFormat>عرض على الشاشة (3:4)‏</PresentationFormat>
  <Paragraphs>47</Paragraphs>
  <Slides>9</Slides>
  <Notes>0</Notes>
  <HiddenSlides>0</HiddenSlides>
  <MMClips>0</MMClip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9</vt:i4>
      </vt:variant>
    </vt:vector>
  </HeadingPairs>
  <TitlesOfParts>
    <vt:vector size="10" baseType="lpstr">
      <vt:lpstr>نسق Office</vt:lpstr>
      <vt:lpstr>بسم الله الرحمن الرحيم </vt:lpstr>
      <vt:lpstr>حلقة نقاشية </vt:lpstr>
      <vt:lpstr>  التدريبات الخاصة لرياضي المستويات العليا </vt:lpstr>
      <vt:lpstr>مقدمة // ردود افعال رياضي المستويات العليا تجاه التدريبات الخاصة والمنافسة... رسائل واضحة    </vt:lpstr>
      <vt:lpstr>وتستمر ردود افعال رياضي المستويات العليا تجاه التدريبات الخاصة ....  رسائل واضحة </vt:lpstr>
      <vt:lpstr>الحجوم التدريبية الخاصة </vt:lpstr>
      <vt:lpstr>الزيادة المفرطة للحجم التدريبي ينتج عنه :  </vt:lpstr>
      <vt:lpstr>عند قدرة الرياضي على تحقيق مستويات عالية من الانجاز ... الحجم التدريبي الكلي يصبح مهما : </vt:lpstr>
      <vt:lpstr>احصائيات للحجوم التدريبية لرياضي المستويات العليا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بسم الله الرحمن الرحيم</dc:title>
  <dc:creator>AJ</dc:creator>
  <cp:lastModifiedBy>AJ</cp:lastModifiedBy>
  <cp:revision>14</cp:revision>
  <dcterms:created xsi:type="dcterms:W3CDTF">2025-04-21T20:23:38Z</dcterms:created>
  <dcterms:modified xsi:type="dcterms:W3CDTF">2025-04-22T07:26:00Z</dcterms:modified>
</cp:coreProperties>
</file>