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75" d="100"/>
          <a:sy n="75" d="100"/>
        </p:scale>
        <p:origin x="-123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0B3F7-8F69-46E8-8F08-4A6EFC59626B}" type="datetimeFigureOut">
              <a:rPr lang="ar-IQ" smtClean="0"/>
              <a:t>25/10/1446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6B134-78A7-4C14-9809-AAF4C6427EB2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07733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0B3F7-8F69-46E8-8F08-4A6EFC59626B}" type="datetimeFigureOut">
              <a:rPr lang="ar-IQ" smtClean="0"/>
              <a:t>25/10/1446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6B134-78A7-4C14-9809-AAF4C6427EB2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4461655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0B3F7-8F69-46E8-8F08-4A6EFC59626B}" type="datetimeFigureOut">
              <a:rPr lang="ar-IQ" smtClean="0"/>
              <a:t>25/10/1446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6B134-78A7-4C14-9809-AAF4C6427EB2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998140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0B3F7-8F69-46E8-8F08-4A6EFC59626B}" type="datetimeFigureOut">
              <a:rPr lang="ar-IQ" smtClean="0"/>
              <a:t>25/10/1446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6B134-78A7-4C14-9809-AAF4C6427EB2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827742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0B3F7-8F69-46E8-8F08-4A6EFC59626B}" type="datetimeFigureOut">
              <a:rPr lang="ar-IQ" smtClean="0"/>
              <a:t>25/10/1446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6B134-78A7-4C14-9809-AAF4C6427EB2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578446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0B3F7-8F69-46E8-8F08-4A6EFC59626B}" type="datetimeFigureOut">
              <a:rPr lang="ar-IQ" smtClean="0"/>
              <a:t>25/10/1446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6B134-78A7-4C14-9809-AAF4C6427EB2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470971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0B3F7-8F69-46E8-8F08-4A6EFC59626B}" type="datetimeFigureOut">
              <a:rPr lang="ar-IQ" smtClean="0"/>
              <a:t>25/10/1446</a:t>
            </a:fld>
            <a:endParaRPr lang="ar-IQ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6B134-78A7-4C14-9809-AAF4C6427EB2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686294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0B3F7-8F69-46E8-8F08-4A6EFC59626B}" type="datetimeFigureOut">
              <a:rPr lang="ar-IQ" smtClean="0"/>
              <a:t>25/10/1446</a:t>
            </a:fld>
            <a:endParaRPr lang="ar-IQ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6B134-78A7-4C14-9809-AAF4C6427EB2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377538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0B3F7-8F69-46E8-8F08-4A6EFC59626B}" type="datetimeFigureOut">
              <a:rPr lang="ar-IQ" smtClean="0"/>
              <a:t>25/10/1446</a:t>
            </a:fld>
            <a:endParaRPr lang="ar-IQ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6B134-78A7-4C14-9809-AAF4C6427EB2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023369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0B3F7-8F69-46E8-8F08-4A6EFC59626B}" type="datetimeFigureOut">
              <a:rPr lang="ar-IQ" smtClean="0"/>
              <a:t>25/10/1446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6B134-78A7-4C14-9809-AAF4C6427EB2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827353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IQ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0B3F7-8F69-46E8-8F08-4A6EFC59626B}" type="datetimeFigureOut">
              <a:rPr lang="ar-IQ" smtClean="0"/>
              <a:t>25/10/1446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6B134-78A7-4C14-9809-AAF4C6427EB2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466804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30B3F7-8F69-46E8-8F08-4A6EFC59626B}" type="datetimeFigureOut">
              <a:rPr lang="ar-IQ" smtClean="0"/>
              <a:t>25/10/1446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6B134-78A7-4C14-9809-AAF4C6427EB2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63849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IQ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1296143"/>
          </a:xfrm>
        </p:spPr>
        <p:txBody>
          <a:bodyPr/>
          <a:lstStyle/>
          <a:p>
            <a:r>
              <a:rPr lang="ar-IQ" b="1" i="1" dirty="0" smtClean="0">
                <a:latin typeface="Simplified Arabic" pitchFamily="18" charset="-78"/>
                <a:cs typeface="Simplified Arabic" pitchFamily="18" charset="-78"/>
              </a:rPr>
              <a:t>بسم الله الرحمن الرحيم </a:t>
            </a:r>
            <a:r>
              <a:rPr lang="en-US" b="1" i="1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endParaRPr lang="ar-IQ" b="1" i="1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475656" y="1772816"/>
            <a:ext cx="6400800" cy="3888432"/>
          </a:xfrm>
        </p:spPr>
        <p:txBody>
          <a:bodyPr>
            <a:normAutofit/>
          </a:bodyPr>
          <a:lstStyle/>
          <a:p>
            <a:r>
              <a:rPr lang="ar-IQ" sz="4400" b="1" i="1" dirty="0" smtClean="0">
                <a:latin typeface="Simplified Arabic" pitchFamily="18" charset="-78"/>
                <a:cs typeface="Simplified Arabic" pitchFamily="18" charset="-78"/>
              </a:rPr>
              <a:t>(( قل هل يستوي الاعمى والبصير أفلا تتفكرون ))</a:t>
            </a:r>
          </a:p>
          <a:p>
            <a:r>
              <a:rPr lang="ar-IQ" sz="4400" b="1" i="1" dirty="0" smtClean="0">
                <a:latin typeface="Simplified Arabic" pitchFamily="18" charset="-78"/>
                <a:cs typeface="Simplified Arabic" pitchFamily="18" charset="-78"/>
              </a:rPr>
              <a:t>صدق الله العظيم </a:t>
            </a:r>
            <a:endParaRPr lang="ar-IQ" sz="4400" b="1" i="1" dirty="0">
              <a:latin typeface="Simplified Arabic" pitchFamily="18" charset="-78"/>
              <a:cs typeface="Simplified Arabic" pitchFamily="18" charset="-78"/>
            </a:endParaRPr>
          </a:p>
          <a:p>
            <a:r>
              <a:rPr lang="ar-IQ" sz="4400" b="1" i="1" dirty="0" smtClean="0">
                <a:latin typeface="Simplified Arabic" pitchFamily="18" charset="-78"/>
                <a:cs typeface="Simplified Arabic" pitchFamily="18" charset="-78"/>
              </a:rPr>
              <a:t>       الآية ( 50 ) / سورة الانعام </a:t>
            </a:r>
            <a:endParaRPr lang="ar-IQ" sz="4400" b="1" i="1" dirty="0">
              <a:latin typeface="Simplified Arabic" pitchFamily="18" charset="-78"/>
              <a:cs typeface="Simplified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483616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b="1" i="1" dirty="0" smtClean="0">
                <a:latin typeface="Simplified Arabic" pitchFamily="18" charset="-78"/>
                <a:cs typeface="Simplified Arabic" pitchFamily="18" charset="-78"/>
              </a:rPr>
              <a:t>ورشة عمل  </a:t>
            </a:r>
            <a:endParaRPr lang="ar-IQ" b="1" i="1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ctr"/>
            <a:r>
              <a:rPr lang="ar-IQ" sz="4000" b="1" dirty="0" smtClean="0">
                <a:solidFill>
                  <a:prstClr val="black"/>
                </a:solidFill>
              </a:rPr>
              <a:t>صناعة التكيفات التدريبية الخاصة </a:t>
            </a:r>
            <a:endParaRPr lang="ar-IQ" sz="4000" b="1" dirty="0">
              <a:solidFill>
                <a:prstClr val="black"/>
              </a:solidFill>
            </a:endParaRPr>
          </a:p>
          <a:p>
            <a:pPr lvl="0" algn="ctr"/>
            <a:r>
              <a:rPr lang="ar-IQ" b="1" dirty="0">
                <a:solidFill>
                  <a:prstClr val="black"/>
                </a:solidFill>
              </a:rPr>
              <a:t>الاربعاء </a:t>
            </a:r>
            <a:r>
              <a:rPr lang="ar-IQ" b="1" dirty="0" smtClean="0">
                <a:solidFill>
                  <a:prstClr val="black"/>
                </a:solidFill>
              </a:rPr>
              <a:t>30 </a:t>
            </a:r>
            <a:r>
              <a:rPr lang="ar-IQ" b="1" dirty="0">
                <a:solidFill>
                  <a:prstClr val="black"/>
                </a:solidFill>
              </a:rPr>
              <a:t>/ 4 / 2025</a:t>
            </a:r>
          </a:p>
          <a:p>
            <a:pPr lvl="0" algn="ctr"/>
            <a:r>
              <a:rPr lang="ar-IQ" b="1" dirty="0">
                <a:solidFill>
                  <a:prstClr val="black"/>
                </a:solidFill>
              </a:rPr>
              <a:t>ضمن نشاطات التعليم المستمر في كلية التربية البدنية وعلوم الرياضة – جامعة بغداد / فرع العلوم النظرية </a:t>
            </a:r>
          </a:p>
          <a:p>
            <a:pPr lvl="0" algn="ctr"/>
            <a:r>
              <a:rPr lang="ar-IQ" b="1" i="1" dirty="0">
                <a:solidFill>
                  <a:prstClr val="black"/>
                </a:solidFill>
              </a:rPr>
              <a:t>من قبل </a:t>
            </a:r>
          </a:p>
          <a:p>
            <a:pPr lvl="0" algn="ctr"/>
            <a:r>
              <a:rPr lang="ar-IQ" b="1" i="1" dirty="0">
                <a:solidFill>
                  <a:prstClr val="black"/>
                </a:solidFill>
              </a:rPr>
              <a:t>الاستاذ الدكتور عمار دروش رشيد النداوي </a:t>
            </a:r>
          </a:p>
          <a:p>
            <a:pPr lvl="0" algn="ctr"/>
            <a:r>
              <a:rPr lang="ar-IQ" b="1" i="1" dirty="0">
                <a:solidFill>
                  <a:prstClr val="black"/>
                </a:solidFill>
              </a:rPr>
              <a:t>علم التدريب – كرة اليد / فرع العلوم النظرية </a:t>
            </a:r>
            <a:endParaRPr lang="ar-IQ" b="1" i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5177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IQ" dirty="0" smtClean="0"/>
              <a:t>وصول الرياضي الى حالة التعب شيء لابد منه لتحقيق التكيف المنشود  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ar-IQ" b="1" i="1" dirty="0" smtClean="0"/>
              <a:t>مقومات القدرة الانجازية </a:t>
            </a:r>
            <a:r>
              <a:rPr lang="ar-IQ" dirty="0" smtClean="0"/>
              <a:t>: القدرات البدنية – المهارات التكنيكية والقدرات التكنيكية – الصفات النفسية </a:t>
            </a:r>
          </a:p>
          <a:p>
            <a:r>
              <a:rPr lang="ar-IQ" b="1" i="1" dirty="0" smtClean="0"/>
              <a:t>التكيف عبارة عن ارتفاع المستوى الوظيفي فيما يتعلق بتطوير صفات معينة لجسم الرياضي نتيجة التحميل الخارجي بكل مقاوماته .   </a:t>
            </a:r>
          </a:p>
          <a:p>
            <a:r>
              <a:rPr lang="ar-IQ" dirty="0" smtClean="0"/>
              <a:t>كلما ارتفع مستوى القدرة الانجازية يصبح تطبيق متطلبات الحمل البدنية والنفسية اسهل فأسهل واقل تعبا بل ينعدم التعب نتيجة تكيف الرياضي مع هذه المتطلبات </a:t>
            </a:r>
          </a:p>
          <a:p>
            <a:r>
              <a:rPr lang="ar-IQ" dirty="0" smtClean="0"/>
              <a:t>بدون تغيير متطلبات الحمل لا يمكن ان يتحسن المستوى الوظيفي والقدرة الانجازية  </a:t>
            </a:r>
          </a:p>
          <a:p>
            <a:r>
              <a:rPr lang="ar-IQ" dirty="0" smtClean="0"/>
              <a:t>تكيف المبتدئون بالتدريب مع متطلبات الحمل بسرعة ..... بينما يحتاج المتقدمون في التدريب الى زمن طويل نسبيا ( استخدام وسائل تدريبية ذات شدة عالية لفترات قصيرة </a:t>
            </a:r>
          </a:p>
          <a:p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3694200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IQ" dirty="0" smtClean="0"/>
              <a:t>يتعلق نوع وسرعة التكيف بكل من متطلبات الحمل ومستوى الانجاز الحالي للرياضي  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ar-IQ" dirty="0" smtClean="0">
                <a:latin typeface="Simplified Arabic" pitchFamily="18" charset="-78"/>
                <a:cs typeface="Simplified Arabic" pitchFamily="18" charset="-78"/>
              </a:rPr>
              <a:t>برمجة حمولات التدريب بشكل مثالي تحاكي المباراة  </a:t>
            </a:r>
          </a:p>
          <a:p>
            <a:r>
              <a:rPr lang="ar-IQ" dirty="0" smtClean="0">
                <a:latin typeface="Simplified Arabic" pitchFamily="18" charset="-78"/>
                <a:cs typeface="Simplified Arabic" pitchFamily="18" charset="-78"/>
              </a:rPr>
              <a:t>استجابات تكيف جسم الرياضي يمكن تقسيمها الى : </a:t>
            </a:r>
          </a:p>
          <a:p>
            <a:r>
              <a:rPr lang="ar-IQ" b="1" i="1" dirty="0" smtClean="0">
                <a:latin typeface="Simplified Arabic" pitchFamily="18" charset="-78"/>
                <a:cs typeface="Simplified Arabic" pitchFamily="18" charset="-78"/>
              </a:rPr>
              <a:t>عاجلة سريعة :</a:t>
            </a:r>
            <a:r>
              <a:rPr lang="ar-IQ" dirty="0" smtClean="0">
                <a:latin typeface="Simplified Arabic" pitchFamily="18" charset="-78"/>
                <a:cs typeface="Simplified Arabic" pitchFamily="18" charset="-78"/>
              </a:rPr>
              <a:t> ( اشتداد التنفس – اعادة توزيع الدم  ردا على الاحمال البدنية- ارتفاع عتبة الادراك السمعي في  اثناء الضجيج – ارتفاع عدد نبضات القلب في اثناء الاثارة النفسية كرد على الاحمال البدنية // كلها استجابات سريعة </a:t>
            </a:r>
          </a:p>
          <a:p>
            <a:r>
              <a:rPr lang="ar-IQ" b="1" i="1" dirty="0" smtClean="0">
                <a:latin typeface="Simplified Arabic" pitchFamily="18" charset="-78"/>
                <a:cs typeface="Simplified Arabic" pitchFamily="18" charset="-78"/>
              </a:rPr>
              <a:t>أستجابات طويلة : </a:t>
            </a:r>
            <a:r>
              <a:rPr lang="ar-IQ" dirty="0" smtClean="0">
                <a:latin typeface="Simplified Arabic" pitchFamily="18" charset="-78"/>
                <a:cs typeface="Simplified Arabic" pitchFamily="18" charset="-78"/>
              </a:rPr>
              <a:t> بمساعدة التدريب يتشكل التكيف الطويل بالتدريج نتيجة تأثير طويل ومتكرر على الجسم من قبل مؤثرات معينة عمليا يتطور التكيف الطويل على قاعدة تحقيق متكرر للتكيف السريع ( يتحول من غير متكيف الى متكيف   </a:t>
            </a:r>
            <a:endParaRPr lang="ar-IQ" dirty="0">
              <a:latin typeface="Simplified Arabic" pitchFamily="18" charset="-78"/>
              <a:cs typeface="Simplified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406328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dirty="0" smtClean="0"/>
              <a:t>تشكيل التكيف السريع 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IQ" dirty="0" smtClean="0">
                <a:latin typeface="Simplified Arabic" pitchFamily="18" charset="-78"/>
                <a:cs typeface="Simplified Arabic" pitchFamily="18" charset="-78"/>
              </a:rPr>
              <a:t>الحمل الشديد يتلخص في : </a:t>
            </a:r>
          </a:p>
          <a:p>
            <a:r>
              <a:rPr lang="ar-IQ" dirty="0" smtClean="0">
                <a:latin typeface="Simplified Arabic" pitchFamily="18" charset="-78"/>
                <a:cs typeface="Simplified Arabic" pitchFamily="18" charset="-78"/>
              </a:rPr>
              <a:t>اثارة مراكز الاستقبال والمراكز الحركية المناسبة </a:t>
            </a:r>
          </a:p>
          <a:p>
            <a:r>
              <a:rPr lang="ar-IQ" dirty="0" smtClean="0">
                <a:latin typeface="Simplified Arabic" pitchFamily="18" charset="-78"/>
                <a:cs typeface="Simplified Arabic" pitchFamily="18" charset="-78"/>
              </a:rPr>
              <a:t>حشد نشاط العضلات واعضاء الدورة الدموية والتنفس والتي بمجاميعها تكون النظام الوظيفي المسؤول عن تنفيذ جهد عضلي معين</a:t>
            </a:r>
          </a:p>
          <a:p>
            <a:r>
              <a:rPr lang="ar-IQ" dirty="0" smtClean="0">
                <a:latin typeface="Simplified Arabic" pitchFamily="18" charset="-78"/>
                <a:cs typeface="Simplified Arabic" pitchFamily="18" charset="-78"/>
              </a:rPr>
              <a:t>فعالية هذا النظام تتطابق تماما مع الموارد الوظيفية الموجودة في تلك اللحظة والتي تفيد حجم وشدة الجهد المنفذ </a:t>
            </a:r>
          </a:p>
          <a:p>
            <a:r>
              <a:rPr lang="ar-IQ" dirty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IQ" dirty="0" smtClean="0">
                <a:latin typeface="Simplified Arabic" pitchFamily="18" charset="-78"/>
                <a:cs typeface="Simplified Arabic" pitchFamily="18" charset="-78"/>
              </a:rPr>
              <a:t>   </a:t>
            </a:r>
            <a:endParaRPr lang="ar-IQ" dirty="0">
              <a:latin typeface="Simplified Arabic" pitchFamily="18" charset="-78"/>
              <a:cs typeface="Simplified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0964952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dirty="0" smtClean="0"/>
              <a:t>تشكيل التكيف الطويل 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IQ" dirty="0" smtClean="0">
                <a:latin typeface="Simplified Arabic" pitchFamily="18" charset="-78"/>
                <a:cs typeface="Simplified Arabic" pitchFamily="18" charset="-78"/>
              </a:rPr>
              <a:t>بزيادة هذه الموارد ( الموارد الوظيفية ) يتطلب ظهور متكرر لقدرات الانظمة الوظيفية القصوى او قريبة من القصوى نتيجة ذلك يتشكل التكيف الطويل </a:t>
            </a:r>
          </a:p>
          <a:p>
            <a:r>
              <a:rPr lang="ar-IQ" dirty="0" smtClean="0">
                <a:latin typeface="Simplified Arabic" pitchFamily="18" charset="-78"/>
                <a:cs typeface="Simplified Arabic" pitchFamily="18" charset="-78"/>
              </a:rPr>
              <a:t>عملية تشكيل تكيف طويل وفعال للنظام العصبي في الجسم مرتبط بارتفاع مؤشرات القوة والتقنين </a:t>
            </a:r>
          </a:p>
          <a:p>
            <a:r>
              <a:rPr lang="ar-IQ" dirty="0" smtClean="0">
                <a:latin typeface="Simplified Arabic" pitchFamily="18" charset="-78"/>
                <a:cs typeface="Simplified Arabic" pitchFamily="18" charset="-78"/>
              </a:rPr>
              <a:t>التكيف المزمن : انتظام تدريبي لمدة طويلة يضفي اثارا فسيولوجية على اجهزة الجسم   </a:t>
            </a:r>
            <a:endParaRPr lang="ar-IQ" dirty="0">
              <a:latin typeface="Simplified Arabic" pitchFamily="18" charset="-78"/>
              <a:cs typeface="Simplified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0573397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IQ" b="1" i="1" dirty="0" smtClean="0"/>
              <a:t>ثوابت تدريبية ترفع من مستويات التكيف السريع والطويل </a:t>
            </a:r>
            <a:endParaRPr lang="ar-IQ" b="1" i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IQ" i="1" dirty="0" smtClean="0"/>
              <a:t>مثال : </a:t>
            </a:r>
          </a:p>
          <a:p>
            <a:r>
              <a:rPr lang="ar-IQ" i="1" dirty="0" smtClean="0"/>
              <a:t>ركض 100 متر  / النظام المسيطر (</a:t>
            </a:r>
            <a:r>
              <a:rPr lang="en-US" i="1" dirty="0" smtClean="0"/>
              <a:t>ATP</a:t>
            </a:r>
            <a:r>
              <a:rPr lang="ar-IQ" i="1" dirty="0" smtClean="0"/>
              <a:t> + </a:t>
            </a:r>
            <a:r>
              <a:rPr lang="en-US" i="1" dirty="0" smtClean="0"/>
              <a:t>  (CP </a:t>
            </a:r>
            <a:endParaRPr lang="ar-IQ" i="1" dirty="0" smtClean="0"/>
          </a:p>
          <a:p>
            <a:r>
              <a:rPr lang="ar-IQ" i="1" dirty="0" smtClean="0"/>
              <a:t>ركض 200 / النظام الساند ( ِ</a:t>
            </a:r>
            <a:r>
              <a:rPr lang="en-US" i="1" dirty="0" smtClean="0"/>
              <a:t>ATP +  CP</a:t>
            </a:r>
            <a:r>
              <a:rPr lang="ar-IQ" i="1" dirty="0" smtClean="0"/>
              <a:t> ) + ( </a:t>
            </a:r>
            <a:r>
              <a:rPr lang="en-US" i="1" dirty="0" smtClean="0"/>
              <a:t>LA</a:t>
            </a:r>
            <a:r>
              <a:rPr lang="ar-IQ" i="1" dirty="0" smtClean="0"/>
              <a:t> ) النظام المسيطر من </a:t>
            </a:r>
          </a:p>
          <a:p>
            <a:r>
              <a:rPr lang="ar-IQ" i="1" dirty="0" smtClean="0"/>
              <a:t>مسافات طويلة ( </a:t>
            </a:r>
            <a:r>
              <a:rPr lang="en-US" i="1" dirty="0" smtClean="0"/>
              <a:t>ATP  - CP </a:t>
            </a:r>
            <a:r>
              <a:rPr lang="ar-IQ" i="1" dirty="0" smtClean="0"/>
              <a:t> ) نظام ساند + (</a:t>
            </a:r>
            <a:r>
              <a:rPr lang="en-US" i="1" dirty="0" smtClean="0"/>
              <a:t>LA </a:t>
            </a:r>
            <a:r>
              <a:rPr lang="ar-IQ" i="1" dirty="0" smtClean="0"/>
              <a:t> ) +نظام ساند + (</a:t>
            </a:r>
            <a:r>
              <a:rPr lang="en-US" i="1" dirty="0" smtClean="0"/>
              <a:t>O2 </a:t>
            </a:r>
            <a:r>
              <a:rPr lang="ar-IQ" i="1" dirty="0" smtClean="0"/>
              <a:t> ) نظام المسيطر</a:t>
            </a:r>
          </a:p>
          <a:p>
            <a:r>
              <a:rPr lang="ar-IQ" i="1" dirty="0" smtClean="0"/>
              <a:t>العمل المتساوي من حيث الحجم والشدة يولد </a:t>
            </a:r>
            <a:r>
              <a:rPr lang="ar-IQ" i="1" dirty="0" err="1" smtClean="0"/>
              <a:t>ردوود</a:t>
            </a:r>
            <a:r>
              <a:rPr lang="ar-IQ" i="1" dirty="0" smtClean="0"/>
              <a:t> فعل متباينة عند الرياضيين   </a:t>
            </a:r>
            <a:endParaRPr lang="ar-IQ" i="1" dirty="0"/>
          </a:p>
        </p:txBody>
      </p:sp>
    </p:spTree>
    <p:extLst>
      <p:ext uri="{BB962C8B-B14F-4D97-AF65-F5344CB8AC3E}">
        <p14:creationId xmlns:p14="http://schemas.microsoft.com/office/powerpoint/2010/main" val="2022747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dirty="0" smtClean="0"/>
              <a:t>اهمية فترة المنافسات لصناعة التكيف 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IQ" dirty="0" smtClean="0"/>
              <a:t>فترة المنافسات</a:t>
            </a:r>
          </a:p>
          <a:p>
            <a:r>
              <a:rPr lang="ar-IQ" dirty="0" smtClean="0"/>
              <a:t> هي حالة من الاستعداد المثالي </a:t>
            </a:r>
          </a:p>
          <a:p>
            <a:r>
              <a:rPr lang="ar-IQ" dirty="0" smtClean="0"/>
              <a:t>هي عملية الارتقاء بالإمكانات الوظيفية للمستوى الرياضي  </a:t>
            </a:r>
          </a:p>
          <a:p>
            <a:r>
              <a:rPr lang="ar-IQ" dirty="0" smtClean="0"/>
              <a:t> ويتم فيها الحفاظ على الفورمة الرياضية </a:t>
            </a:r>
          </a:p>
          <a:p>
            <a:r>
              <a:rPr lang="ar-IQ" dirty="0" smtClean="0"/>
              <a:t>في فترة الحفاظ على الفورمة نلاحظ حدوث تغيرات كبيرة في بعض عناصرها كنوع من التكيف الضروري مع الظروف الخاصة بالمنافسات العديدة المثالية </a:t>
            </a:r>
          </a:p>
          <a:p>
            <a:r>
              <a:rPr lang="ar-IQ" dirty="0" smtClean="0"/>
              <a:t>هي مؤشرا لقياس الحالة الوظيفية والتدريبية للرياضيين 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17373301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dirty="0" smtClean="0"/>
              <a:t>ملخص صناعة التكيفات التدريبية 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IQ" dirty="0" smtClean="0"/>
              <a:t>اي تكرار لتمرين او مجموعة تمارين يحدث تغييرا في البناء او الوظيفة </a:t>
            </a:r>
          </a:p>
          <a:p>
            <a:r>
              <a:rPr lang="ar-IQ" dirty="0" smtClean="0"/>
              <a:t>حمل خارجي مسلط على اجهزة الجسم الوظيفية لاستثارة اجهزة الجسم الحيوية </a:t>
            </a:r>
          </a:p>
          <a:p>
            <a:r>
              <a:rPr lang="ar-IQ" dirty="0" smtClean="0"/>
              <a:t>ضغوطات واقعة على جسم الرياضي نتيجة التطبع او التكيف </a:t>
            </a:r>
            <a:r>
              <a:rPr lang="ar-IQ" smtClean="0"/>
              <a:t>لهذه الضغوط  </a:t>
            </a:r>
            <a:endParaRPr lang="ar-IQ" dirty="0" smtClean="0"/>
          </a:p>
          <a:p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741711090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548</Words>
  <Application>Microsoft Office PowerPoint</Application>
  <PresentationFormat>عرض على الشاشة (3:4)‏</PresentationFormat>
  <Paragraphs>49</Paragraphs>
  <Slides>9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9</vt:i4>
      </vt:variant>
    </vt:vector>
  </HeadingPairs>
  <TitlesOfParts>
    <vt:vector size="10" baseType="lpstr">
      <vt:lpstr>نسق Office</vt:lpstr>
      <vt:lpstr>بسم الله الرحمن الرحيم  </vt:lpstr>
      <vt:lpstr>ورشة عمل  </vt:lpstr>
      <vt:lpstr>وصول الرياضي الى حالة التعب شيء لابد منه لتحقيق التكيف المنشود  </vt:lpstr>
      <vt:lpstr>يتعلق نوع وسرعة التكيف بكل من متطلبات الحمل ومستوى الانجاز الحالي للرياضي  </vt:lpstr>
      <vt:lpstr>تشكيل التكيف السريع </vt:lpstr>
      <vt:lpstr>تشكيل التكيف الطويل </vt:lpstr>
      <vt:lpstr>ثوابت تدريبية ترفع من مستويات التكيف السريع والطويل </vt:lpstr>
      <vt:lpstr>اهمية فترة المنافسات لصناعة التكيف </vt:lpstr>
      <vt:lpstr>ملخص صناعة التكيفات التدريبية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بسم الله الرحمن الرحيم</dc:title>
  <dc:creator>AJ</dc:creator>
  <cp:lastModifiedBy>AJ</cp:lastModifiedBy>
  <cp:revision>14</cp:revision>
  <dcterms:created xsi:type="dcterms:W3CDTF">2025-04-22T23:07:25Z</dcterms:created>
  <dcterms:modified xsi:type="dcterms:W3CDTF">2025-04-23T01:56:57Z</dcterms:modified>
</cp:coreProperties>
</file>