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E5E6-1E82-4355-BDF4-E34B8B195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3BA3A-C617-4CC0-A41E-1A104E4D8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C8A2-A0F7-4791-9FD4-4F9659B9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258F8-CCEC-43DD-BFE7-6803683A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F9FF3-E158-42A5-879F-FEE3DB1F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1390-BB03-4BC9-BB23-AF9D92AF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802D4-9F53-4DE0-8CC0-98D8039D5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FDD86-9FB8-49B4-9A43-5B0ABA84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21A72-10B8-4A55-AFAB-28352BF8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33F7-CF4B-4334-BDBB-57B12489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8B4E8-8AC1-43CE-B0E2-FC16727DA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42ACC-ADF0-4D43-A1FE-55663B2F0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CA8A-0D1C-4D9C-8520-C137595E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D5BF-1849-49CC-86C1-D8A1D7AC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D242B-7719-4403-8FB6-94897D6C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7585-0515-46A5-AD57-183F9D00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733C-C687-46E5-8668-A7E5D81A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FC5E0-3A49-48E2-BE9E-80371452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1BD0-B98F-47AF-AA77-462C96CC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DF45C-C267-4970-AF4E-EF5ABAF8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314A-D4D1-4539-88D4-B0E60983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FC76F-4906-4A3B-ABD8-8FF2EF2E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C91BB-B4E0-496C-869F-A720B75B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AF0D-0896-429B-B73E-768777DB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60C5-003D-4BDB-B10A-94817F42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F867-457C-4A1A-9632-0EE4637A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ECD6-03E1-40A9-B068-8204610CE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C5B6A-6988-4F00-83A0-E33EA69E7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4AA5A-6A0F-4F4F-BCC4-DE401BD3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A966D-B9CA-4E8A-81B0-FE72A33E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28A4C-0407-4C2E-98F9-5239BFDA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FEFF-4645-4F0B-B93C-C6D8FFCC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1EBCA-90E4-4C1F-9997-77853C818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45779-19B0-4731-9204-F2BAB7C3C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8592E-6213-4DCA-A132-CA73465EE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76CCC-C29E-44E8-B607-8EC1506DA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59B05-EECA-4DC9-AE62-35F25DEB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FA3BD-69A1-43F2-AE1D-AC86766C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E59AC-1A72-450C-A13A-D6D44B95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9A0C-00DF-46AC-84DD-EBADDD4F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0274C-C6D4-4747-9C61-EE1BC808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8669B-31BD-41B2-B6FB-2F036E86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112FF-6CF3-4A4C-888B-D340CEE9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29760-5DEC-42C3-B667-0C08205C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72F25-27A2-483B-AFF3-A29B5207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CCE18-975B-43A9-94FB-FE41EEE5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97A6-E524-4F5C-90C9-C0AA5419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4148-5A64-4D87-9995-9C8044540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45F7-96E2-49A2-9058-BFD5B80E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0FDA-B797-4048-BB30-C6BC492F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D453A-76C9-4E2C-AA63-D877C40A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B2A08-628F-4BAB-86F2-12C9A99F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E6BB-5666-4DC8-84C1-18A83071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44BF69-2176-41AB-BF16-E2AE69288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121A1-95F9-429E-994C-01175D757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D3E15-FBF7-4533-8614-377A5744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20C1B-90E5-4F77-B817-141806C9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04552-9C11-45FE-91F1-225D519C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048CD-907E-4B65-8454-BE7A0B15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0713D-D04B-4688-A1C0-EF0EED53E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10A1-A97D-43DD-A353-48221B775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57F4-4E03-445B-9765-B6841B557EC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BD481-6104-4101-B365-35CBE23EA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70D94-2160-4C91-BE28-453CAC31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E78C-7D8B-4AFE-824B-DCCC36D6D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4950E6-F789-48D3-845E-879564DCA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7"/>
            <a:ext cx="12120282" cy="68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3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95B49-CEDA-44F9-8654-A0230589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ADEF7-EE32-4CD4-99BE-C3FD31CA82F0}"/>
              </a:ext>
            </a:extLst>
          </p:cNvPr>
          <p:cNvSpPr txBox="1"/>
          <p:nvPr/>
        </p:nvSpPr>
        <p:spPr>
          <a:xfrm>
            <a:off x="322729" y="4321007"/>
            <a:ext cx="61677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2000" b="1" i="0" dirty="0">
                <a:solidFill>
                  <a:schemeClr val="bg1"/>
                </a:solidFill>
                <a:effectLst/>
                <a:latin typeface="Noto Naskh Arabic UI"/>
              </a:rPr>
              <a:t>التحليل الفني - ما هو التحليل الفني للأسواق المالية؟ التحليل الفني هو طريقة معترف بها على نطاق واسع لتحليل الرسوم البيانية تهدف إلى التنبؤ بالأسعار المستقبلية للأسهم أو العملات أو السلع.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B6192-8D11-40F7-86F2-EE9BBC042691}"/>
              </a:ext>
            </a:extLst>
          </p:cNvPr>
          <p:cNvSpPr txBox="1"/>
          <p:nvPr/>
        </p:nvSpPr>
        <p:spPr>
          <a:xfrm>
            <a:off x="215152" y="1521330"/>
            <a:ext cx="67324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ar-IQ" sz="2000" b="1" i="0" dirty="0">
                <a:solidFill>
                  <a:schemeClr val="bg1"/>
                </a:solidFill>
                <a:effectLst/>
                <a:latin typeface="DroidKufi-Regular"/>
              </a:rPr>
              <a:t>التحليل الاساسي- - في سوق العملات يعتمد على دراسة الاقتصاد الكلي، إذ يمثل الحالة الاقتصادية لدولة ما من خلال قوة او ضعف العملة والتي تشكل بالتالي مرآة لقوة أو ضعف الاقتصاد المحلي.</a:t>
            </a:r>
          </a:p>
          <a:p>
            <a:pPr algn="justLow"/>
            <a:r>
              <a:rPr lang="ar-IQ" sz="2000" b="1" i="0" dirty="0">
                <a:solidFill>
                  <a:schemeClr val="bg1"/>
                </a:solidFill>
                <a:effectLst/>
                <a:latin typeface="DroidKufi-Regular"/>
              </a:rPr>
              <a:t>فكلما كان الاقتصاد ثابت وقوي هكذا تزداد العملة المحلية للبلد قوة وصلابة والعكس صحيح.</a:t>
            </a:r>
          </a:p>
          <a:p>
            <a:pPr algn="justLow"/>
            <a:r>
              <a:rPr lang="ar-IQ" sz="2000" b="1" i="0" dirty="0">
                <a:solidFill>
                  <a:schemeClr val="bg1"/>
                </a:solidFill>
                <a:effectLst/>
                <a:latin typeface="DroidKufi-Regular"/>
              </a:rPr>
              <a:t>يتم قياس بعض المؤشرات الاقتصادية الاساسية مثل نسبة الفائدة، معدلات النمو والتضخم، الانتاج الصناعي والخدمي، سوق العمل ومعدلات البطالة.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835F6-895C-4D78-9BEA-62F07A42F0F2}"/>
              </a:ext>
            </a:extLst>
          </p:cNvPr>
          <p:cNvSpPr txBox="1"/>
          <p:nvPr/>
        </p:nvSpPr>
        <p:spPr>
          <a:xfrm>
            <a:off x="493060" y="385483"/>
            <a:ext cx="408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b="1" dirty="0">
                <a:solidFill>
                  <a:schemeClr val="bg1"/>
                </a:solidFill>
              </a:rPr>
              <a:t>التحليل الفني والتحليل الاساسي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3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68FB6-3DF4-4474-A343-7A23E1E81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3315B-1CD0-43AB-9265-DF9B4A55C365}"/>
              </a:ext>
            </a:extLst>
          </p:cNvPr>
          <p:cNvSpPr txBox="1"/>
          <p:nvPr/>
        </p:nvSpPr>
        <p:spPr>
          <a:xfrm>
            <a:off x="1488141" y="2743200"/>
            <a:ext cx="439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b="1" dirty="0">
                <a:solidFill>
                  <a:schemeClr val="bg1"/>
                </a:solidFill>
              </a:rPr>
              <a:t>تطبيق عملي للتعرف على التحليل الفني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462B5-435E-4CCB-BEFC-16DE65BF1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92"/>
            <a:ext cx="12192000" cy="6743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D19D1-8790-4B8F-A052-BF3D01C0FF07}"/>
              </a:ext>
            </a:extLst>
          </p:cNvPr>
          <p:cNvSpPr txBox="1"/>
          <p:nvPr/>
        </p:nvSpPr>
        <p:spPr>
          <a:xfrm>
            <a:off x="1004047" y="2052916"/>
            <a:ext cx="49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4400" b="1" dirty="0">
                <a:solidFill>
                  <a:schemeClr val="bg1"/>
                </a:solidFill>
              </a:rPr>
              <a:t>شكرا لإصغائكم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28629-97AC-48AF-81E0-D1B4666EB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" y="89647"/>
            <a:ext cx="12021670" cy="67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178C1-AEEC-460D-921E-42A98542E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682"/>
            <a:ext cx="12129246" cy="6777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392B5-1122-4629-8FEA-EE869306818E}"/>
              </a:ext>
            </a:extLst>
          </p:cNvPr>
          <p:cNvSpPr txBox="1"/>
          <p:nvPr/>
        </p:nvSpPr>
        <p:spPr>
          <a:xfrm>
            <a:off x="333935" y="3429000"/>
            <a:ext cx="61363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IQ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/>
                <a:ea typeface="+mn-ea"/>
              </a:rPr>
              <a:t>الاستثمار يعني شراء أصول ذات قيمة، تدعى الأصول الرأسمالية، يشتريها المستثمر بناء على توقعات لها إما: بارتفاع قيمتها بمرور الوقت. وإما للقناعة بأنها سوف توفر مصدراً جديداً للدخل. أو أنها تحقق الأمرين معاً أي ارتفاع قيمتها مع مرور الوقت، وتوفيرها مصدراً جديداً للدخل.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22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9E2F5-8A55-4208-9EA4-E93F7B3DA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96"/>
            <a:ext cx="12192000" cy="68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A33B6-2F98-48BF-A3D3-0EFFC3556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4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5B6BA-072B-4D42-93E2-6E6EAAE7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28" y="-1"/>
            <a:ext cx="122413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374D8-800F-4A1C-B4BC-0B8CB045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"/>
            <a:ext cx="12191999" cy="69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5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08CB-5CA1-4650-B54C-3E6750E0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1"/>
            <a:ext cx="12111317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1D039-9350-4981-8415-7BF236F2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167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DroidKufi-Regular</vt:lpstr>
      <vt:lpstr>Helvetica Neue</vt:lpstr>
      <vt:lpstr>Noto Naskh Arabic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ehsan</dc:creator>
  <cp:lastModifiedBy>noor ehsan</cp:lastModifiedBy>
  <cp:revision>4</cp:revision>
  <dcterms:created xsi:type="dcterms:W3CDTF">2025-02-07T15:19:29Z</dcterms:created>
  <dcterms:modified xsi:type="dcterms:W3CDTF">2025-02-07T15:40:11Z</dcterms:modified>
</cp:coreProperties>
</file>