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1" r:id="rId5"/>
    <p:sldId id="282" r:id="rId6"/>
    <p:sldId id="280" r:id="rId7"/>
    <p:sldId id="277" r:id="rId8"/>
    <p:sldId id="262" r:id="rId9"/>
    <p:sldId id="260" r:id="rId10"/>
    <p:sldId id="263" r:id="rId11"/>
    <p:sldId id="265" r:id="rId12"/>
    <p:sldId id="266" r:id="rId13"/>
    <p:sldId id="267" r:id="rId14"/>
    <p:sldId id="268" r:id="rId15"/>
    <p:sldId id="287" r:id="rId16"/>
    <p:sldId id="269" r:id="rId17"/>
    <p:sldId id="271" r:id="rId18"/>
    <p:sldId id="283" r:id="rId19"/>
    <p:sldId id="284" r:id="rId20"/>
    <p:sldId id="279" r:id="rId21"/>
    <p:sldId id="285" r:id="rId22"/>
    <p:sldId id="286" r:id="rId23"/>
    <p:sldId id="272" r:id="rId24"/>
    <p:sldId id="274" r:id="rId25"/>
    <p:sldId id="281" r:id="rId26"/>
    <p:sldId id="264" r:id="rId27"/>
    <p:sldId id="275" r:id="rId2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57" autoAdjust="0"/>
    <p:restoredTop sz="94660"/>
  </p:normalViewPr>
  <p:slideViewPr>
    <p:cSldViewPr snapToGrid="0">
      <p:cViewPr varScale="1">
        <p:scale>
          <a:sx n="66" d="100"/>
          <a:sy n="66" d="100"/>
        </p:scale>
        <p:origin x="6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43D86CA-C80A-4610-A846-FEB4CCB6C1BB}" type="datetimeFigureOut">
              <a:rPr lang="ar-SA" smtClean="0"/>
              <a:t>11/04/1446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289430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3D86CA-C80A-4610-A846-FEB4CCB6C1BB}" type="datetimeFigureOut">
              <a:rPr lang="ar-SA" smtClean="0"/>
              <a:t>11/04/1446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26810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3D86CA-C80A-4610-A846-FEB4CCB6C1BB}" type="datetimeFigureOut">
              <a:rPr lang="ar-SA" smtClean="0"/>
              <a:t>11/04/1446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703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3D86CA-C80A-4610-A846-FEB4CCB6C1BB}" type="datetimeFigureOut">
              <a:rPr lang="ar-SA" smtClean="0"/>
              <a:t>11/04/1446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174122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43D86CA-C80A-4610-A846-FEB4CCB6C1BB}" type="datetimeFigureOut">
              <a:rPr lang="ar-SA" smtClean="0"/>
              <a:t>11/04/1446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81950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43D86CA-C80A-4610-A846-FEB4CCB6C1BB}" type="datetimeFigureOut">
              <a:rPr lang="ar-SA" smtClean="0"/>
              <a:t>11/04/1446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308737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43D86CA-C80A-4610-A846-FEB4CCB6C1BB}" type="datetimeFigureOut">
              <a:rPr lang="ar-SA" smtClean="0"/>
              <a:t>11/04/1446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93613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D86CA-C80A-4610-A846-FEB4CCB6C1BB}" type="datetimeFigureOut">
              <a:rPr lang="ar-SA" smtClean="0"/>
              <a:t>11/04/1446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6529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3D86CA-C80A-4610-A846-FEB4CCB6C1BB}" type="datetimeFigureOut">
              <a:rPr lang="ar-SA" smtClean="0"/>
              <a:t>11/04/1446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252411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43D86CA-C80A-4610-A846-FEB4CCB6C1BB}" type="datetimeFigureOut">
              <a:rPr lang="ar-SA" smtClean="0"/>
              <a:t>11/04/1446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220104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43D86CA-C80A-4610-A846-FEB4CCB6C1BB}" type="datetimeFigureOut">
              <a:rPr lang="ar-SA" smtClean="0"/>
              <a:t>11/04/1446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AEF95B1-A658-4DE7-B61C-28EE4C189BF2}" type="slidenum">
              <a:rPr lang="ar-SA" smtClean="0"/>
              <a:t>‹#›</a:t>
            </a:fld>
            <a:endParaRPr lang="ar-SA"/>
          </a:p>
        </p:txBody>
      </p:sp>
    </p:spTree>
    <p:extLst>
      <p:ext uri="{BB962C8B-B14F-4D97-AF65-F5344CB8AC3E}">
        <p14:creationId xmlns:p14="http://schemas.microsoft.com/office/powerpoint/2010/main" val="101861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3D86CA-C80A-4610-A846-FEB4CCB6C1BB}" type="datetimeFigureOut">
              <a:rPr lang="ar-SA" smtClean="0"/>
              <a:t>11/04/1446</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AEF95B1-A658-4DE7-B61C-28EE4C189BF2}" type="slidenum">
              <a:rPr lang="ar-SA" smtClean="0"/>
              <a:t>‹#›</a:t>
            </a:fld>
            <a:endParaRPr lang="ar-SA"/>
          </a:p>
        </p:txBody>
      </p:sp>
    </p:spTree>
    <p:extLst>
      <p:ext uri="{BB962C8B-B14F-4D97-AF65-F5344CB8AC3E}">
        <p14:creationId xmlns:p14="http://schemas.microsoft.com/office/powerpoint/2010/main" val="56276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2.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21.png"/><Relationship Id="rId10" Type="http://schemas.microsoft.com/office/2007/relationships/hdphoto" Target="../media/hdphoto1.wdp"/><Relationship Id="rId4" Type="http://schemas.microsoft.com/office/2007/relationships/hdphoto" Target="../media/hdphoto13.wdp"/><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Layout" Target="../slideLayouts/slideLayout2.xml"/><Relationship Id="rId6" Type="http://schemas.microsoft.com/office/2007/relationships/hdphoto" Target="../media/hdphoto17.wdp"/><Relationship Id="rId5" Type="http://schemas.openxmlformats.org/officeDocument/2006/relationships/image" Target="../media/image25.png"/><Relationship Id="rId10" Type="http://schemas.microsoft.com/office/2007/relationships/hdphoto" Target="../media/hdphoto1.wdp"/><Relationship Id="rId4" Type="http://schemas.microsoft.com/office/2007/relationships/hdphoto" Target="../media/hdphoto16.wdp"/><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g"/><Relationship Id="rId3" Type="http://schemas.microsoft.com/office/2007/relationships/hdphoto" Target="../media/hdphoto20.wdp"/><Relationship Id="rId7"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1.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7.png"/><Relationship Id="rId7"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8.png"/><Relationship Id="rId4" Type="http://schemas.microsoft.com/office/2007/relationships/hdphoto" Target="../media/hdphoto17.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3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5.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hyperlink" Target="http://ar.wikipedia.org/wiki/%D8%B1%D8%A6%D8%A9" TargetMode="External"/><Relationship Id="rId10" Type="http://schemas.openxmlformats.org/officeDocument/2006/relationships/image" Target="../media/image2.png"/><Relationship Id="rId4" Type="http://schemas.openxmlformats.org/officeDocument/2006/relationships/hyperlink" Target="http://ar.wikipedia.org/wiki/%D9%86%D9%8A%D9%83%D9%88%D8%AA%D9%8A%D9%86" TargetMode="External"/><Relationship Id="rId9"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12192000" cy="3509963"/>
          </a:xfrm>
        </p:spPr>
        <p:txBody>
          <a:bodyPr/>
          <a:lstStyle/>
          <a:p>
            <a:endParaRPr lang="ar-SA" dirty="0"/>
          </a:p>
        </p:txBody>
      </p:sp>
      <p:sp>
        <p:nvSpPr>
          <p:cNvPr id="3" name="عنوان فرعي 2"/>
          <p:cNvSpPr>
            <a:spLocks noGrp="1"/>
          </p:cNvSpPr>
          <p:nvPr>
            <p:ph type="subTitle" idx="1"/>
          </p:nvPr>
        </p:nvSpPr>
        <p:spPr>
          <a:xfrm>
            <a:off x="0" y="3602038"/>
            <a:ext cx="12192000" cy="3255962"/>
          </a:xfrm>
        </p:spPr>
        <p:txBody>
          <a:bodyPr/>
          <a:lstStyle/>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صورة 4"/>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9829" t="1955" r="2137" b="7686"/>
          <a:stretch/>
        </p:blipFill>
        <p:spPr>
          <a:xfrm>
            <a:off x="6121400" y="-1"/>
            <a:ext cx="6070600" cy="6858001"/>
          </a:xfrm>
          <a:prstGeom prst="rect">
            <a:avLst/>
          </a:prstGeom>
          <a:ln>
            <a:noFill/>
          </a:ln>
          <a:effectLst>
            <a:softEdge rad="112500"/>
          </a:effectLst>
        </p:spPr>
      </p:pic>
      <p:sp>
        <p:nvSpPr>
          <p:cNvPr id="6" name="TextBox 5">
            <a:extLst>
              <a:ext uri="{FF2B5EF4-FFF2-40B4-BE49-F238E27FC236}">
                <a16:creationId xmlns:a16="http://schemas.microsoft.com/office/drawing/2014/main" id="{A788A5DF-362D-4123-B277-62C3C1FD08FC}"/>
              </a:ext>
            </a:extLst>
          </p:cNvPr>
          <p:cNvSpPr txBox="1"/>
          <p:nvPr/>
        </p:nvSpPr>
        <p:spPr>
          <a:xfrm>
            <a:off x="385012" y="1222408"/>
            <a:ext cx="5467148" cy="2123658"/>
          </a:xfrm>
          <a:prstGeom prst="rect">
            <a:avLst/>
          </a:prstGeom>
          <a:noFill/>
        </p:spPr>
        <p:txBody>
          <a:bodyPr wrap="square" rtlCol="0">
            <a:spAutoFit/>
          </a:bodyPr>
          <a:lstStyle/>
          <a:p>
            <a:pPr algn="ctr"/>
            <a:r>
              <a:rPr lang="ar-IQ" sz="6600" b="1" dirty="0">
                <a:solidFill>
                  <a:srgbClr val="FFFF00"/>
                </a:solidFill>
                <a:latin typeface="Times New Roman" panose="02020603050405020304" pitchFamily="18" charset="0"/>
                <a:cs typeface="Times New Roman" panose="02020603050405020304" pitchFamily="18" charset="0"/>
              </a:rPr>
              <a:t>التدخين واثاره على المجتمع</a:t>
            </a:r>
            <a:endParaRPr lang="en-US" sz="6600" b="1"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4095543-C6AB-421D-99BF-8A8E88FDE02A}"/>
              </a:ext>
            </a:extLst>
          </p:cNvPr>
          <p:cNvSpPr txBox="1"/>
          <p:nvPr/>
        </p:nvSpPr>
        <p:spPr>
          <a:xfrm>
            <a:off x="182880" y="4668253"/>
            <a:ext cx="4398745" cy="954107"/>
          </a:xfrm>
          <a:prstGeom prst="rect">
            <a:avLst/>
          </a:prstGeom>
          <a:noFill/>
        </p:spPr>
        <p:txBody>
          <a:bodyPr wrap="square" rtlCol="0">
            <a:spAutoFit/>
          </a:bodyPr>
          <a:lstStyle/>
          <a:p>
            <a:r>
              <a:rPr lang="ar-IQ" sz="2800" b="1" dirty="0">
                <a:solidFill>
                  <a:srgbClr val="FFFF00"/>
                </a:solidFill>
              </a:rPr>
              <a:t>اعداد: د. منتهى رزاق ابراهيم</a:t>
            </a:r>
          </a:p>
          <a:p>
            <a:r>
              <a:rPr lang="ar-IQ" sz="2800" b="1" dirty="0">
                <a:solidFill>
                  <a:srgbClr val="FFFF00"/>
                </a:solidFill>
              </a:rPr>
              <a:t>قسم هندسة الطب الحياتي</a:t>
            </a:r>
            <a:endParaRPr lang="en-US" sz="2800" b="1" dirty="0">
              <a:solidFill>
                <a:srgbClr val="FFFF00"/>
              </a:solidFill>
            </a:endParaRPr>
          </a:p>
        </p:txBody>
      </p:sp>
    </p:spTree>
    <p:extLst>
      <p:ext uri="{BB962C8B-B14F-4D97-AF65-F5344CB8AC3E}">
        <p14:creationId xmlns:p14="http://schemas.microsoft.com/office/powerpoint/2010/main" val="1206121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5" name="مربع نص 4"/>
          <p:cNvSpPr txBox="1"/>
          <p:nvPr/>
        </p:nvSpPr>
        <p:spPr>
          <a:xfrm>
            <a:off x="482600" y="228600"/>
            <a:ext cx="11557000" cy="6186309"/>
          </a:xfrm>
          <a:prstGeom prst="rect">
            <a:avLst/>
          </a:prstGeom>
          <a:noFill/>
        </p:spPr>
        <p:txBody>
          <a:bodyPr wrap="square" rtlCol="1">
            <a:spAutoFit/>
          </a:bodyPr>
          <a:lstStyle/>
          <a:p>
            <a:pPr fontAlgn="base"/>
            <a:r>
              <a:rPr lang="ar-SA" sz="3600" dirty="0">
                <a:solidFill>
                  <a:schemeClr val="bg1">
                    <a:lumMod val="95000"/>
                  </a:schemeClr>
                </a:solidFill>
                <a:cs typeface="PT Bold Broken" panose="02010400000000000000" pitchFamily="2" charset="-78"/>
              </a:rPr>
              <a:t>تاريخ التدخين</a:t>
            </a:r>
          </a:p>
          <a:p>
            <a:pPr fontAlgn="base"/>
            <a:endParaRPr lang="en-US" sz="3600" dirty="0">
              <a:solidFill>
                <a:schemeClr val="bg1">
                  <a:lumMod val="95000"/>
                </a:schemeClr>
              </a:solidFill>
            </a:endParaRPr>
          </a:p>
          <a:p>
            <a:pPr fontAlgn="base"/>
            <a:r>
              <a:rPr lang="ar-SA" sz="3600" dirty="0">
                <a:solidFill>
                  <a:schemeClr val="bg1">
                    <a:lumMod val="95000"/>
                  </a:schemeClr>
                </a:solidFill>
              </a:rPr>
              <a:t>يرجع تاريخ التدخين إلى عام 5000 قبل الميلاد</a:t>
            </a:r>
          </a:p>
          <a:p>
            <a:pPr fontAlgn="base"/>
            <a:r>
              <a:rPr lang="ar-SA" sz="3600" dirty="0">
                <a:solidFill>
                  <a:schemeClr val="bg1">
                    <a:lumMod val="95000"/>
                  </a:schemeClr>
                </a:solidFill>
              </a:rPr>
              <a:t>عندما جاء الاستكشاف والغزو الأوروبي </a:t>
            </a:r>
            <a:r>
              <a:rPr lang="ar-SA" sz="3600" dirty="0" err="1">
                <a:solidFill>
                  <a:schemeClr val="bg1">
                    <a:lumMod val="95000"/>
                  </a:schemeClr>
                </a:solidFill>
              </a:rPr>
              <a:t>للأمريكتين</a:t>
            </a:r>
            <a:r>
              <a:rPr lang="ar-SA" sz="3600" dirty="0">
                <a:solidFill>
                  <a:schemeClr val="bg1">
                    <a:lumMod val="95000"/>
                  </a:schemeClr>
                </a:solidFill>
              </a:rPr>
              <a:t>، </a:t>
            </a:r>
          </a:p>
          <a:p>
            <a:pPr fontAlgn="base"/>
            <a:r>
              <a:rPr lang="ar-SA" sz="3600" dirty="0">
                <a:solidFill>
                  <a:schemeClr val="bg1">
                    <a:lumMod val="95000"/>
                  </a:schemeClr>
                </a:solidFill>
              </a:rPr>
              <a:t>لينتشر تدخين التبغ في كل أنحاء العالم انتشارًا سريعًا. </a:t>
            </a:r>
          </a:p>
          <a:p>
            <a:pPr fontAlgn="base"/>
            <a:r>
              <a:rPr lang="ar-SA" sz="3600" dirty="0">
                <a:solidFill>
                  <a:schemeClr val="bg1">
                    <a:lumMod val="95000"/>
                  </a:schemeClr>
                </a:solidFill>
              </a:rPr>
              <a:t>كان يزرعه الهنود الحمر وذلك في أواخر القرن الخامس عشر ميلادي ولقد دخل أوروبا عام 1559 م حيث استورده البحار الفرنسي (نيكوت) ولذلك سميت المادة الرئيسية في التدخين بالنيكوتين وفي عام 1881 م اخترعت مكائن لف السجائر وعلب الكبريت مما يسر انتشار هذه العادة، وفي القرن السابع عشر أصدرت حكومات الدانمرك والسويد وهولندا قوانين تحريم التدخين.</a:t>
            </a:r>
          </a:p>
          <a:p>
            <a:pPr fontAlgn="base"/>
            <a:r>
              <a:rPr lang="ar-SA" sz="3600" dirty="0">
                <a:solidFill>
                  <a:schemeClr val="bg1">
                    <a:lumMod val="95000"/>
                  </a:schemeClr>
                </a:solidFill>
              </a:rPr>
              <a:t>وقد دخلت السجائر العالم الإسلامي مع الاستعمار في أوائل القرن العشرين.</a:t>
            </a:r>
          </a:p>
        </p:txBody>
      </p:sp>
      <p:pic>
        <p:nvPicPr>
          <p:cNvPr id="6" name="صورة 5"/>
          <p:cNvPicPr>
            <a:picLocks noChangeAspect="1"/>
          </p:cNvPicPr>
          <p:nvPr/>
        </p:nvPicPr>
        <p:blipFill>
          <a:blip r:embed="rId4">
            <a:graysc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52400" y="-1"/>
            <a:ext cx="2983455" cy="2983833"/>
          </a:xfrm>
          <a:prstGeom prst="rect">
            <a:avLst/>
          </a:prstGeom>
          <a:ln>
            <a:noFill/>
          </a:ln>
          <a:effectLst>
            <a:softEdge rad="112500"/>
          </a:effectLst>
        </p:spPr>
      </p:pic>
      <p:pic>
        <p:nvPicPr>
          <p:cNvPr id="7" name="صورة 6"/>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3213100" y="0"/>
            <a:ext cx="1967486" cy="1905000"/>
          </a:xfrm>
          <a:prstGeom prst="ellipse">
            <a:avLst/>
          </a:prstGeom>
          <a:ln>
            <a:noFill/>
          </a:ln>
          <a:effectLst>
            <a:softEdge rad="112500"/>
          </a:effectLst>
        </p:spPr>
      </p:pic>
    </p:spTree>
    <p:extLst>
      <p:ext uri="{BB962C8B-B14F-4D97-AF65-F5344CB8AC3E}">
        <p14:creationId xmlns:p14="http://schemas.microsoft.com/office/powerpoint/2010/main" val="32081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9" name="مربع نص 8"/>
          <p:cNvSpPr txBox="1"/>
          <p:nvPr/>
        </p:nvSpPr>
        <p:spPr>
          <a:xfrm>
            <a:off x="641350" y="158873"/>
            <a:ext cx="11239500" cy="6540252"/>
          </a:xfrm>
          <a:prstGeom prst="rect">
            <a:avLst/>
          </a:prstGeom>
          <a:noFill/>
        </p:spPr>
        <p:txBody>
          <a:bodyPr wrap="square" rtlCol="1">
            <a:spAutoFit/>
          </a:bodyPr>
          <a:lstStyle/>
          <a:p>
            <a:r>
              <a:rPr lang="ar-SA" sz="3200" dirty="0">
                <a:solidFill>
                  <a:schemeClr val="accent1">
                    <a:lumMod val="60000"/>
                    <a:lumOff val="40000"/>
                  </a:schemeClr>
                </a:solidFill>
                <a:cs typeface="PT Bold Broken" panose="02010400000000000000" pitchFamily="2" charset="-78"/>
              </a:rPr>
              <a:t>من الأسباب </a:t>
            </a:r>
            <a:r>
              <a:rPr lang="ar-SA" sz="3200" dirty="0">
                <a:solidFill>
                  <a:schemeClr val="bg1">
                    <a:lumMod val="85000"/>
                  </a:schemeClr>
                </a:solidFill>
                <a:cs typeface="PT Bold Broken" panose="02010400000000000000" pitchFamily="2" charset="-78"/>
              </a:rPr>
              <a:t>التي تؤدي بالإنسان إلى التدخين :</a:t>
            </a:r>
          </a:p>
          <a:p>
            <a:endParaRPr lang="en-US" sz="2800" dirty="0">
              <a:solidFill>
                <a:schemeClr val="bg1">
                  <a:lumMod val="85000"/>
                </a:schemeClr>
              </a:solidFill>
              <a:effectLst>
                <a:outerShdw blurRad="38100" dist="38100" dir="2700000" algn="tl">
                  <a:srgbClr val="000000">
                    <a:alpha val="43137"/>
                  </a:srgbClr>
                </a:outerShdw>
              </a:effectLst>
            </a:endParaRPr>
          </a:p>
          <a:p>
            <a:pPr marL="457200" indent="-457200">
              <a:lnSpc>
                <a:spcPct val="150000"/>
              </a:lnSpc>
              <a:buFont typeface="Wingdings" panose="05000000000000000000" pitchFamily="2" charset="2"/>
              <a:buChar char="v"/>
            </a:pPr>
            <a:r>
              <a:rPr lang="ar-SA" sz="2800" dirty="0">
                <a:solidFill>
                  <a:schemeClr val="bg1"/>
                </a:solidFill>
              </a:rPr>
              <a:t>إثبات الذات </a:t>
            </a:r>
          </a:p>
          <a:p>
            <a:pPr marL="457200" indent="-457200">
              <a:lnSpc>
                <a:spcPct val="150000"/>
              </a:lnSpc>
              <a:buFont typeface="Wingdings" panose="05000000000000000000" pitchFamily="2" charset="2"/>
              <a:buChar char="v"/>
            </a:pPr>
            <a:r>
              <a:rPr lang="ar-SA" sz="2800" dirty="0">
                <a:solidFill>
                  <a:schemeClr val="bg1"/>
                </a:solidFill>
              </a:rPr>
              <a:t>التحدي و التمرد </a:t>
            </a:r>
          </a:p>
          <a:p>
            <a:pPr marL="457200" indent="-457200">
              <a:lnSpc>
                <a:spcPct val="150000"/>
              </a:lnSpc>
              <a:buFont typeface="Wingdings" panose="05000000000000000000" pitchFamily="2" charset="2"/>
              <a:buChar char="v"/>
            </a:pPr>
            <a:r>
              <a:rPr lang="ar-SA" sz="2800" dirty="0">
                <a:solidFill>
                  <a:schemeClr val="bg1"/>
                </a:solidFill>
              </a:rPr>
              <a:t>المشاكل العائلية </a:t>
            </a:r>
          </a:p>
          <a:p>
            <a:pPr marL="457200" indent="-457200">
              <a:lnSpc>
                <a:spcPct val="150000"/>
              </a:lnSpc>
              <a:buFont typeface="Wingdings" panose="05000000000000000000" pitchFamily="2" charset="2"/>
              <a:buChar char="v"/>
            </a:pPr>
            <a:r>
              <a:rPr lang="ar-SA" sz="2800" dirty="0">
                <a:solidFill>
                  <a:schemeClr val="bg1"/>
                </a:solidFill>
              </a:rPr>
              <a:t>الفضول و حب التجربة </a:t>
            </a:r>
          </a:p>
          <a:p>
            <a:pPr marL="457200" indent="-457200">
              <a:lnSpc>
                <a:spcPct val="150000"/>
              </a:lnSpc>
              <a:buFont typeface="Wingdings" panose="05000000000000000000" pitchFamily="2" charset="2"/>
              <a:buChar char="v"/>
            </a:pPr>
            <a:r>
              <a:rPr lang="ar-SA" sz="2800" dirty="0">
                <a:solidFill>
                  <a:schemeClr val="bg1"/>
                </a:solidFill>
              </a:rPr>
              <a:t>قلة وسائل </a:t>
            </a:r>
            <a:r>
              <a:rPr lang="ar-SA" sz="2800" dirty="0" err="1">
                <a:solidFill>
                  <a:schemeClr val="bg1"/>
                </a:solidFill>
              </a:rPr>
              <a:t>الترفية</a:t>
            </a:r>
            <a:endParaRPr lang="ar-SA" sz="2800" dirty="0">
              <a:solidFill>
                <a:schemeClr val="bg1"/>
              </a:solidFill>
            </a:endParaRPr>
          </a:p>
          <a:p>
            <a:pPr marL="457200" indent="-457200">
              <a:lnSpc>
                <a:spcPct val="150000"/>
              </a:lnSpc>
              <a:buFont typeface="Wingdings" panose="05000000000000000000" pitchFamily="2" charset="2"/>
              <a:buChar char="v"/>
            </a:pPr>
            <a:r>
              <a:rPr lang="ar-SA" sz="2800" dirty="0">
                <a:solidFill>
                  <a:schemeClr val="bg1"/>
                </a:solidFill>
              </a:rPr>
              <a:t>الفراغ</a:t>
            </a:r>
          </a:p>
          <a:p>
            <a:pPr marL="457200" indent="-457200">
              <a:lnSpc>
                <a:spcPct val="150000"/>
              </a:lnSpc>
              <a:buFont typeface="Wingdings" panose="05000000000000000000" pitchFamily="2" charset="2"/>
              <a:buChar char="v"/>
            </a:pPr>
            <a:r>
              <a:rPr lang="ar-SA" sz="2800" dirty="0">
                <a:solidFill>
                  <a:schemeClr val="bg1"/>
                </a:solidFill>
              </a:rPr>
              <a:t>الجهل و عدم المعرفة بالنتائج</a:t>
            </a:r>
          </a:p>
          <a:p>
            <a:pPr marL="457200" indent="-457200">
              <a:lnSpc>
                <a:spcPct val="150000"/>
              </a:lnSpc>
              <a:buFont typeface="Wingdings" panose="05000000000000000000" pitchFamily="2" charset="2"/>
              <a:buChar char="v"/>
            </a:pPr>
            <a:r>
              <a:rPr lang="ar-SA" sz="2800" dirty="0">
                <a:solidFill>
                  <a:schemeClr val="bg1"/>
                </a:solidFill>
              </a:rPr>
              <a:t>ضعف وسائل التثقيف  </a:t>
            </a:r>
            <a:br>
              <a:rPr lang="ar-SA" dirty="0"/>
            </a:br>
            <a:endParaRPr lang="ar-SA" dirty="0"/>
          </a:p>
        </p:txBody>
      </p:sp>
      <p:pic>
        <p:nvPicPr>
          <p:cNvPr id="11" name="صورة 10"/>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871964" y="2590963"/>
            <a:ext cx="3796316" cy="3430833"/>
          </a:xfrm>
          <a:prstGeom prst="ellipse">
            <a:avLst/>
          </a:prstGeom>
          <a:ln>
            <a:noFill/>
          </a:ln>
          <a:effectLst>
            <a:softEdge rad="112500"/>
          </a:effectLst>
        </p:spPr>
      </p:pic>
      <p:pic>
        <p:nvPicPr>
          <p:cNvPr id="12" name="صورة 11"/>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065524" y="20318"/>
            <a:ext cx="3086099" cy="2784016"/>
          </a:xfrm>
          <a:prstGeom prst="ellipse">
            <a:avLst/>
          </a:prstGeom>
          <a:ln>
            <a:noFill/>
          </a:ln>
          <a:effectLst>
            <a:softEdge rad="112500"/>
          </a:effectLst>
        </p:spPr>
      </p:pic>
      <p:pic>
        <p:nvPicPr>
          <p:cNvPr id="13" name="صورة 12"/>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53400" y="4680918"/>
            <a:ext cx="2202555" cy="2018207"/>
          </a:xfrm>
          <a:prstGeom prst="ellipse">
            <a:avLst/>
          </a:prstGeom>
          <a:ln>
            <a:noFill/>
          </a:ln>
          <a:effectLst>
            <a:softEdge rad="112500"/>
          </a:effectLst>
        </p:spPr>
      </p:pic>
      <p:pic>
        <p:nvPicPr>
          <p:cNvPr id="8" name="صورة 7"/>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274824" y="2256202"/>
            <a:ext cx="2380743" cy="2345594"/>
          </a:xfrm>
          <a:prstGeom prst="ellipse">
            <a:avLst/>
          </a:prstGeom>
          <a:ln>
            <a:noFill/>
          </a:ln>
          <a:effectLst>
            <a:softEdge rad="112500"/>
          </a:effectLst>
        </p:spPr>
      </p:pic>
    </p:spTree>
    <p:extLst>
      <p:ext uri="{BB962C8B-B14F-4D97-AF65-F5344CB8AC3E}">
        <p14:creationId xmlns:p14="http://schemas.microsoft.com/office/powerpoint/2010/main" val="36365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 calcmode="lin" valueType="num">
                                      <p:cBhvr additive="base">
                                        <p:cTn id="49"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b="5183"/>
          <a:stretch/>
        </p:blipFill>
        <p:spPr>
          <a:xfrm>
            <a:off x="0" y="0"/>
            <a:ext cx="12192000" cy="6858000"/>
          </a:xfrm>
        </p:spPr>
      </p:pic>
      <p:sp>
        <p:nvSpPr>
          <p:cNvPr id="5" name="مربع نص 4"/>
          <p:cNvSpPr txBox="1"/>
          <p:nvPr/>
        </p:nvSpPr>
        <p:spPr>
          <a:xfrm>
            <a:off x="622300" y="543674"/>
            <a:ext cx="11455400" cy="6124754"/>
          </a:xfrm>
          <a:prstGeom prst="rect">
            <a:avLst/>
          </a:prstGeom>
          <a:noFill/>
        </p:spPr>
        <p:txBody>
          <a:bodyPr wrap="square" rtlCol="1">
            <a:spAutoFit/>
          </a:bodyPr>
          <a:lstStyle/>
          <a:p>
            <a:pPr marL="457200" indent="-457200">
              <a:lnSpc>
                <a:spcPct val="200000"/>
              </a:lnSpc>
              <a:buFont typeface="Wingdings" panose="05000000000000000000" pitchFamily="2" charset="2"/>
              <a:buChar char="v"/>
            </a:pPr>
            <a:r>
              <a:rPr lang="ar-SA" sz="2800" dirty="0">
                <a:solidFill>
                  <a:schemeClr val="bg1"/>
                </a:solidFill>
              </a:rPr>
              <a:t>الهروب من الواقع </a:t>
            </a:r>
          </a:p>
          <a:p>
            <a:pPr marL="457200" indent="-457200">
              <a:lnSpc>
                <a:spcPct val="200000"/>
              </a:lnSpc>
              <a:buFont typeface="Wingdings" panose="05000000000000000000" pitchFamily="2" charset="2"/>
              <a:buChar char="v"/>
            </a:pPr>
            <a:r>
              <a:rPr lang="ar-SA" sz="2800" dirty="0" err="1">
                <a:solidFill>
                  <a:schemeClr val="bg1"/>
                </a:solidFill>
              </a:rPr>
              <a:t>إتخاذ</a:t>
            </a:r>
            <a:r>
              <a:rPr lang="ar-SA" sz="2800" dirty="0">
                <a:solidFill>
                  <a:schemeClr val="bg1"/>
                </a:solidFill>
              </a:rPr>
              <a:t> قدوة </a:t>
            </a:r>
          </a:p>
          <a:p>
            <a:pPr marL="457200" indent="-457200">
              <a:lnSpc>
                <a:spcPct val="200000"/>
              </a:lnSpc>
              <a:buFont typeface="Wingdings" panose="05000000000000000000" pitchFamily="2" charset="2"/>
              <a:buChar char="v"/>
            </a:pPr>
            <a:r>
              <a:rPr lang="ar-SA" sz="2800" dirty="0">
                <a:solidFill>
                  <a:schemeClr val="bg1"/>
                </a:solidFill>
              </a:rPr>
              <a:t>الفشل الدراسي </a:t>
            </a:r>
          </a:p>
          <a:p>
            <a:pPr marL="457200" indent="-457200">
              <a:lnSpc>
                <a:spcPct val="200000"/>
              </a:lnSpc>
              <a:buFont typeface="Wingdings" panose="05000000000000000000" pitchFamily="2" charset="2"/>
              <a:buChar char="v"/>
            </a:pPr>
            <a:r>
              <a:rPr lang="ar-SA" sz="2800" dirty="0">
                <a:solidFill>
                  <a:schemeClr val="bg1"/>
                </a:solidFill>
              </a:rPr>
              <a:t>الاعلام المضلل </a:t>
            </a:r>
          </a:p>
          <a:p>
            <a:pPr marL="457200" indent="-457200">
              <a:lnSpc>
                <a:spcPct val="200000"/>
              </a:lnSpc>
              <a:buFont typeface="Wingdings" panose="05000000000000000000" pitchFamily="2" charset="2"/>
              <a:buChar char="v"/>
            </a:pPr>
            <a:r>
              <a:rPr lang="ar-SA" sz="2800" dirty="0">
                <a:solidFill>
                  <a:schemeClr val="bg1"/>
                </a:solidFill>
              </a:rPr>
              <a:t>ضعف القوانين </a:t>
            </a:r>
            <a:r>
              <a:rPr lang="ar-SA" sz="2800" dirty="0" err="1">
                <a:solidFill>
                  <a:schemeClr val="bg1"/>
                </a:solidFill>
              </a:rPr>
              <a:t>الخاصه</a:t>
            </a:r>
            <a:r>
              <a:rPr lang="ar-SA" sz="2800" dirty="0">
                <a:solidFill>
                  <a:schemeClr val="bg1"/>
                </a:solidFill>
              </a:rPr>
              <a:t> بالتدخين</a:t>
            </a:r>
          </a:p>
          <a:p>
            <a:pPr marL="457200" indent="-457200">
              <a:lnSpc>
                <a:spcPct val="200000"/>
              </a:lnSpc>
              <a:buFont typeface="Wingdings" panose="05000000000000000000" pitchFamily="2" charset="2"/>
              <a:buChar char="v"/>
            </a:pPr>
            <a:r>
              <a:rPr lang="ar-SA" sz="2800" dirty="0">
                <a:solidFill>
                  <a:schemeClr val="bg1"/>
                </a:solidFill>
              </a:rPr>
              <a:t>سهولة الحصول على الدخان</a:t>
            </a:r>
          </a:p>
          <a:p>
            <a:pPr marL="457200" indent="-457200">
              <a:lnSpc>
                <a:spcPct val="200000"/>
              </a:lnSpc>
              <a:buFont typeface="Wingdings" panose="05000000000000000000" pitchFamily="2" charset="2"/>
              <a:buChar char="v"/>
            </a:pPr>
            <a:r>
              <a:rPr lang="ar-SA" sz="2800" dirty="0">
                <a:solidFill>
                  <a:schemeClr val="bg1"/>
                </a:solidFill>
              </a:rPr>
              <a:t>الحالات النفسية </a:t>
            </a:r>
            <a:r>
              <a:rPr lang="ar-SA" sz="2800" dirty="0" err="1">
                <a:solidFill>
                  <a:schemeClr val="bg1"/>
                </a:solidFill>
              </a:rPr>
              <a:t>كالإكتئاب</a:t>
            </a:r>
            <a:r>
              <a:rPr lang="ar-SA" sz="2800" dirty="0">
                <a:solidFill>
                  <a:schemeClr val="bg1"/>
                </a:solidFill>
              </a:rPr>
              <a:t> , الإحباط , الفرح </a:t>
            </a:r>
          </a:p>
        </p:txBody>
      </p:sp>
      <p:pic>
        <p:nvPicPr>
          <p:cNvPr id="7" name="صورة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276600" y="4073659"/>
            <a:ext cx="3073400" cy="2775414"/>
          </a:xfrm>
          <a:prstGeom prst="ellipse">
            <a:avLst/>
          </a:prstGeom>
          <a:ln>
            <a:noFill/>
          </a:ln>
          <a:effectLst>
            <a:softEdge rad="112500"/>
          </a:effectLst>
        </p:spPr>
      </p:pic>
      <p:pic>
        <p:nvPicPr>
          <p:cNvPr id="8" name="صورة 7"/>
          <p:cNvPicPr>
            <a:picLocks noChangeAspect="1"/>
          </p:cNvPicPr>
          <p:nvPr/>
        </p:nvPicPr>
        <p:blipFill rotWithShape="1">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15986" t="-682" r="15986"/>
          <a:stretch/>
        </p:blipFill>
        <p:spPr>
          <a:xfrm>
            <a:off x="806450" y="2599575"/>
            <a:ext cx="2286001" cy="2251628"/>
          </a:xfrm>
          <a:prstGeom prst="ellipse">
            <a:avLst/>
          </a:prstGeom>
          <a:ln>
            <a:noFill/>
          </a:ln>
          <a:effectLst>
            <a:softEdge rad="112500"/>
          </a:effectLst>
        </p:spPr>
      </p:pic>
      <p:pic>
        <p:nvPicPr>
          <p:cNvPr id="9" name="صورة 8"/>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18333"/>
          <a:stretch/>
        </p:blipFill>
        <p:spPr>
          <a:xfrm>
            <a:off x="4241799" y="762000"/>
            <a:ext cx="3111501" cy="2951118"/>
          </a:xfrm>
          <a:prstGeom prst="ellipse">
            <a:avLst/>
          </a:prstGeom>
          <a:ln>
            <a:noFill/>
          </a:ln>
          <a:effectLst>
            <a:softEdge rad="112500"/>
          </a:effectLst>
        </p:spPr>
      </p:pic>
      <p:pic>
        <p:nvPicPr>
          <p:cNvPr id="10" name="صورة 9"/>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229613" y="100102"/>
            <a:ext cx="1967486" cy="1905000"/>
          </a:xfrm>
          <a:prstGeom prst="ellipse">
            <a:avLst/>
          </a:prstGeom>
          <a:ln>
            <a:noFill/>
          </a:ln>
          <a:effectLst>
            <a:softEdge rad="112500"/>
          </a:effectLst>
        </p:spPr>
      </p:pic>
    </p:spTree>
    <p:extLst>
      <p:ext uri="{BB962C8B-B14F-4D97-AF65-F5344CB8AC3E}">
        <p14:creationId xmlns:p14="http://schemas.microsoft.com/office/powerpoint/2010/main" val="21991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صورة 5"/>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0" y="35461"/>
            <a:ext cx="1967486" cy="1905000"/>
          </a:xfrm>
          <a:prstGeom prst="ellipse">
            <a:avLst/>
          </a:prstGeom>
          <a:ln>
            <a:noFill/>
          </a:ln>
          <a:effectLst>
            <a:softEdge rad="112500"/>
          </a:effectLst>
        </p:spPr>
      </p:pic>
      <p:sp>
        <p:nvSpPr>
          <p:cNvPr id="3" name="Rectangle 2">
            <a:extLst>
              <a:ext uri="{FF2B5EF4-FFF2-40B4-BE49-F238E27FC236}">
                <a16:creationId xmlns:a16="http://schemas.microsoft.com/office/drawing/2014/main" id="{6E296E67-6F9E-4802-9906-B2351F40936B}"/>
              </a:ext>
            </a:extLst>
          </p:cNvPr>
          <p:cNvSpPr/>
          <p:nvPr/>
        </p:nvSpPr>
        <p:spPr>
          <a:xfrm>
            <a:off x="1540042" y="365125"/>
            <a:ext cx="10337533" cy="5509200"/>
          </a:xfrm>
          <a:prstGeom prst="rect">
            <a:avLst/>
          </a:prstGeom>
        </p:spPr>
        <p:txBody>
          <a:bodyPr wrap="square">
            <a:spAutoFit/>
          </a:bodyPr>
          <a:lstStyle/>
          <a:p>
            <a:r>
              <a:rPr lang="ar-IQ" sz="3200" u="sng" dirty="0">
                <a:solidFill>
                  <a:schemeClr val="accent4">
                    <a:lumMod val="60000"/>
                    <a:lumOff val="40000"/>
                  </a:schemeClr>
                </a:solidFill>
              </a:rPr>
              <a:t>التدخين السلبي</a:t>
            </a:r>
            <a:r>
              <a:rPr lang="ar-IQ" sz="3200" dirty="0">
                <a:solidFill>
                  <a:schemeClr val="bg1"/>
                </a:solidFill>
              </a:rPr>
              <a:t>:</a:t>
            </a:r>
          </a:p>
          <a:p>
            <a:r>
              <a:rPr lang="ar-IQ" sz="3200" dirty="0">
                <a:solidFill>
                  <a:schemeClr val="bg1"/>
                </a:solidFill>
              </a:rPr>
              <a:t>تزداد احتمالية الإصابة بسرطان الرئة وأمراض القلب عند المعرضين لدخان السجائر وليس المدخنين فقط.</a:t>
            </a:r>
          </a:p>
          <a:p>
            <a:r>
              <a:rPr lang="ar-IQ" sz="3200" dirty="0">
                <a:solidFill>
                  <a:schemeClr val="bg1"/>
                </a:solidFill>
              </a:rPr>
              <a:t>تؤكد الحقيقة العلمية المثيرة للألم أن المدخن يستنشق حوالي 15 % فقط من محتويات السيجارة بينما ينفث 85 % من طرفها المحترق الى الهواء ليستنشقها الآخرون أو ما يطلق عليه التدخين السلبي وهكذا ينتقل الضرر والخطر الى اخرين أبرياء وتشير الإحصائيات الطبية الى ان الأطفال لوالدين مدخنين تزداد لديهم معدلات الإصابة بالنزلات الشعبية الحادة إلى 4 أضعاف اقرانهم، وتزداد معدلات إصابتهم بحساسية الصدر الى 5 أضعاف المعدلات الطبيعية.</a:t>
            </a:r>
          </a:p>
          <a:p>
            <a:r>
              <a:rPr lang="ar-IQ" sz="3200" dirty="0">
                <a:solidFill>
                  <a:schemeClr val="bg1"/>
                </a:solidFill>
              </a:rPr>
              <a:t>تزداد احتمالية إصابة الرضع المعرضين لدخان السجائر ببعض الأمراض مثل: التهاب الشعب الهوائية، والإلتهاب الرئوي، والتهابات الأذن.</a:t>
            </a:r>
          </a:p>
        </p:txBody>
      </p:sp>
    </p:spTree>
    <p:extLst>
      <p:ext uri="{BB962C8B-B14F-4D97-AF65-F5344CB8AC3E}">
        <p14:creationId xmlns:p14="http://schemas.microsoft.com/office/powerpoint/2010/main" val="413317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5" name="مربع نص 4"/>
          <p:cNvSpPr txBox="1"/>
          <p:nvPr/>
        </p:nvSpPr>
        <p:spPr>
          <a:xfrm>
            <a:off x="292100" y="365125"/>
            <a:ext cx="11722100" cy="5786199"/>
          </a:xfrm>
          <a:prstGeom prst="rect">
            <a:avLst/>
          </a:prstGeom>
          <a:noFill/>
        </p:spPr>
        <p:txBody>
          <a:bodyPr wrap="square" rtlCol="1">
            <a:spAutoFit/>
          </a:bodyPr>
          <a:lstStyle/>
          <a:p>
            <a:pPr fontAlgn="base">
              <a:lnSpc>
                <a:spcPct val="150000"/>
              </a:lnSpc>
            </a:pPr>
            <a:r>
              <a:rPr lang="ar-SA" sz="3600" b="1" dirty="0">
                <a:solidFill>
                  <a:schemeClr val="accent4">
                    <a:lumMod val="40000"/>
                    <a:lumOff val="60000"/>
                  </a:schemeClr>
                </a:solidFill>
                <a:cs typeface="PT Bold Broken" panose="02010400000000000000" pitchFamily="2" charset="-78"/>
              </a:rPr>
              <a:t>اضراره الصحية </a:t>
            </a:r>
            <a:r>
              <a:rPr lang="ar-IQ" sz="3600" dirty="0">
                <a:solidFill>
                  <a:schemeClr val="bg1"/>
                </a:solidFill>
                <a:cs typeface="PT Bold Broken" panose="02010400000000000000" pitchFamily="2" charset="-78"/>
              </a:rPr>
              <a:t>:</a:t>
            </a:r>
          </a:p>
          <a:p>
            <a:pPr marL="457200" indent="-457200" fontAlgn="base">
              <a:buFont typeface="Wingdings" panose="05000000000000000000" pitchFamily="2" charset="2"/>
              <a:buChar char="q"/>
            </a:pPr>
            <a:r>
              <a:rPr lang="ar-IQ" sz="2400" dirty="0">
                <a:solidFill>
                  <a:schemeClr val="bg1"/>
                </a:solidFill>
              </a:rPr>
              <a:t>في السجائر 13 مادة على الأقل أهمها القطران ومادة (البنزوبايرين) تعتبر مواد مسرطنة، والتدخين سبب رئيسي في الإصابة بسرطان الرئة ، الشفتين، اللسان، الفم، الحنجرة، البلعوم،المريء ، القصبة الهوائية، المعدة، المثانة البولية، وتؤكد الإحصائيات الطبية بأن 85 % من حالات سرطان الرئة تحدث بين المدخنين.</a:t>
            </a:r>
            <a:endParaRPr lang="en-US" sz="2400" dirty="0">
              <a:solidFill>
                <a:schemeClr val="bg1"/>
              </a:solidFill>
            </a:endParaRPr>
          </a:p>
          <a:p>
            <a:pPr marL="457200" indent="-457200" fontAlgn="base">
              <a:buFont typeface="Wingdings" panose="05000000000000000000" pitchFamily="2" charset="2"/>
              <a:buChar char="q"/>
            </a:pPr>
            <a:r>
              <a:rPr lang="ar-IQ" sz="2400" dirty="0">
                <a:solidFill>
                  <a:schemeClr val="bg1"/>
                </a:solidFill>
              </a:rPr>
              <a:t>التدخين له علاقة مباشرة بالإصابة بحساسية والتهابات أنسجة الجهاز التنفسي والتي تضم لأنف، الجيوب الأنفية ، الشعب الهوائية ، إضافة الى مضار أخرى على الجهاز التنفسي تشمل الالتهابات الشعبية المزمنة ، انتفاخ الرئة ، تضخم الغدد الليمفاوية بالصدر والالتهابات الفيروسية المتكررة .</a:t>
            </a:r>
          </a:p>
          <a:p>
            <a:pPr marL="457200" indent="-457200" algn="just">
              <a:buFont typeface="Arial" panose="020B0604020202020204" pitchFamily="34" charset="0"/>
              <a:buChar char="•"/>
            </a:pPr>
            <a:r>
              <a:rPr lang="ar-IQ" sz="2400" dirty="0">
                <a:solidFill>
                  <a:schemeClr val="bg1"/>
                </a:solidFill>
              </a:rPr>
              <a:t>للتدخين علاقة مباشرة بتصلب الشرايين وتكوين الجلطات الدموية مما قد يؤدي الى الذبحة الصدرية، قصور الشريان التاجي، تلف أنسجة القلب، الأزمات القلبية والسكتة الدماغية</a:t>
            </a:r>
          </a:p>
          <a:p>
            <a:pPr marL="457200" indent="-457200" algn="just">
              <a:buFont typeface="Wingdings" panose="05000000000000000000" pitchFamily="2" charset="2"/>
              <a:buChar char="q"/>
            </a:pPr>
            <a:r>
              <a:rPr lang="ar-IQ" sz="2400" dirty="0">
                <a:solidFill>
                  <a:schemeClr val="bg1"/>
                </a:solidFill>
              </a:rPr>
              <a:t>التدخين قد يؤدي الى تأثيرات ضارة على الجهاز الهضمي تضم الخلل في غدد التذوق باللسان، عسر الهضم، قرحة المعدة والذي يمهد للإصابة بسرطان المعدة والاثني عشري وسرطان البنكرياس وتؤكد الإحصائيات الصحية إن معدلات إصابة المدخنين بقرحة المعدة والاثني عشري تبلغ 3 أضعاف مثيلاتها لدى غير المدخنين، وتؤكد الأبحاث العلمية ان معدة المدخن تفرز أحماضا تزيد عن المعدل الطبيعي بحوالي الضعف.</a:t>
            </a:r>
            <a:endParaRPr lang="en-US" sz="2400" dirty="0">
              <a:solidFill>
                <a:schemeClr val="bg1"/>
              </a:solidFill>
            </a:endParaRPr>
          </a:p>
          <a:p>
            <a:pPr marL="457200" indent="-457200" algn="just">
              <a:buFont typeface="Arial" panose="020B0604020202020204" pitchFamily="34" charset="0"/>
              <a:buChar char="•"/>
            </a:pPr>
            <a:endParaRPr lang="ar-SA" sz="2800" dirty="0">
              <a:solidFill>
                <a:schemeClr val="bg1"/>
              </a:solidFill>
            </a:endParaRPr>
          </a:p>
        </p:txBody>
      </p:sp>
    </p:spTree>
    <p:extLst>
      <p:ext uri="{BB962C8B-B14F-4D97-AF65-F5344CB8AC3E}">
        <p14:creationId xmlns:p14="http://schemas.microsoft.com/office/powerpoint/2010/main" val="37131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61BD-C070-4893-A650-1FC82C91FA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01E121-C3F5-4597-8706-611140C58802}"/>
              </a:ext>
            </a:extLst>
          </p:cNvPr>
          <p:cNvSpPr>
            <a:spLocks noGrp="1"/>
          </p:cNvSpPr>
          <p:nvPr>
            <p:ph idx="1"/>
          </p:nvPr>
        </p:nvSpPr>
        <p:spPr/>
        <p:txBody>
          <a:bodyPr/>
          <a:lstStyle/>
          <a:p>
            <a:endParaRPr lang="en-US"/>
          </a:p>
        </p:txBody>
      </p:sp>
      <p:pic>
        <p:nvPicPr>
          <p:cNvPr id="4" name="عنصر نائب للمحتوى 3">
            <a:extLst>
              <a:ext uri="{FF2B5EF4-FFF2-40B4-BE49-F238E27FC236}">
                <a16:creationId xmlns:a16="http://schemas.microsoft.com/office/drawing/2014/main" id="{E118007F-36D6-4794-9ABB-DD715614C06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1DAC15A0-3CBB-4C42-BC41-D9E4C2E72165}"/>
              </a:ext>
            </a:extLst>
          </p:cNvPr>
          <p:cNvSpPr/>
          <p:nvPr/>
        </p:nvSpPr>
        <p:spPr>
          <a:xfrm>
            <a:off x="298383" y="231825"/>
            <a:ext cx="11646569" cy="6647974"/>
          </a:xfrm>
          <a:prstGeom prst="rect">
            <a:avLst/>
          </a:prstGeom>
        </p:spPr>
        <p:txBody>
          <a:bodyPr wrap="square">
            <a:spAutoFit/>
          </a:bodyPr>
          <a:lstStyle/>
          <a:p>
            <a:pPr algn="just"/>
            <a:r>
              <a:rPr lang="ar-IQ" sz="2400" dirty="0">
                <a:solidFill>
                  <a:schemeClr val="bg1"/>
                </a:solidFill>
              </a:rPr>
              <a:t>تدخين الأم الحامل يؤثر بشدة على الجنين والحمل، نتيجة لتأثير النيكوتين وأول اوكسيد الكربون بما يؤدي الى نقص ارواء المشيمة وجسم الجنين بالأوكسجين وتشير دراسات طبية الى انفصال المشيمة مبكرا عن جدار الرحم وكذلك زيادة في إفراز هرمون  (الاوكسيتوسين) الذي يسبب تقلص الرحم. . هذه الآثار مجتمعه تؤدي الى الولادة المبكرة، نقص أوزان مواليد المدخنات (أقل من 90% من الأوزان الطبيعية) ، الإجهاض التلقائي وضعف المناعة الطبيعية لدي المواليد.</a:t>
            </a:r>
          </a:p>
          <a:p>
            <a:pPr algn="just"/>
            <a:endParaRPr lang="ar-IQ" sz="2400" dirty="0">
              <a:solidFill>
                <a:schemeClr val="bg1"/>
              </a:solidFill>
            </a:endParaRPr>
          </a:p>
          <a:p>
            <a:pPr algn="just"/>
            <a:r>
              <a:rPr lang="ar-IQ" sz="2400" dirty="0">
                <a:solidFill>
                  <a:schemeClr val="bg1"/>
                </a:solidFill>
              </a:rPr>
              <a:t>التدخين يتسبب في اضطرابات بالذاكرة وله تأثير مدمر على حيوية الإنسان وقدراته الجنسية، إضافة الى الشيخوخة المبكرة وزيادة تجاعيد البشرة والجلد.</a:t>
            </a:r>
          </a:p>
          <a:p>
            <a:pPr algn="just"/>
            <a:r>
              <a:rPr lang="ar-IQ" sz="2400" dirty="0">
                <a:solidFill>
                  <a:schemeClr val="bg1"/>
                </a:solidFill>
              </a:rPr>
              <a:t>* التدخين يضر بحيوية اللثة وسلامتها، إضافة الى ترسب مواد سامة على اللثة والأسنان مسببة تساقط الأسنان، أمراض اللثة والرائحة الكريهة المميزة لفم المدخنين.</a:t>
            </a:r>
            <a:endParaRPr lang="en-US" sz="2400" dirty="0">
              <a:solidFill>
                <a:schemeClr val="bg1"/>
              </a:solidFill>
            </a:endParaRPr>
          </a:p>
          <a:p>
            <a:pPr algn="just"/>
            <a:endParaRPr lang="ar-IQ" sz="2400" dirty="0">
              <a:solidFill>
                <a:schemeClr val="bg1"/>
              </a:solidFill>
            </a:endParaRPr>
          </a:p>
          <a:p>
            <a:pPr algn="just"/>
            <a:r>
              <a:rPr lang="ar-IQ" sz="2400" dirty="0">
                <a:solidFill>
                  <a:schemeClr val="bg1"/>
                </a:solidFill>
              </a:rPr>
              <a:t>يؤثر النيكوتين على الألياف العصبية والشعيرات الدموية بشبكية العينين مما يؤدي الى أضرار متزايدة بالرؤية، إضافة الى تهيج العين وزيادة معدلات الإصابة بأمراض الحساسية، كما يتسبب أول أكسيد الكربون والسيانيدات السامة في ضمور أعصاب الإبصار.</a:t>
            </a:r>
          </a:p>
          <a:p>
            <a:pPr marL="285750" indent="-285750" algn="just">
              <a:buFont typeface="Arial" panose="020B0604020202020204" pitchFamily="34" charset="0"/>
              <a:buChar char="•"/>
            </a:pPr>
            <a:r>
              <a:rPr lang="ar-IQ" sz="2400" dirty="0">
                <a:solidFill>
                  <a:schemeClr val="bg1"/>
                </a:solidFill>
              </a:rPr>
              <a:t>ان التدخين يمثل ضررا وخطرا لا حدود له على المرضى بالسكر، فمادة النيكوتين تؤدي الى انقباض الأوعية الدموية بالجلد مما يقلل من امتصاص الأنسولين المحقون، وتأثير أول اوكسيد الكربون على الكريات الدموية الحمراء يزيد من مضاعفات مرض السكر بالقلب، والشرايين وشبكية العين</a:t>
            </a:r>
            <a:r>
              <a:rPr lang="ar-IQ" dirty="0">
                <a:solidFill>
                  <a:schemeClr val="bg1"/>
                </a:solidFill>
              </a:rPr>
              <a:t>,</a:t>
            </a:r>
          </a:p>
          <a:p>
            <a:pPr marL="285750" indent="-285750" algn="just">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1528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1999" cy="6858000"/>
          </a:xfrm>
        </p:spPr>
      </p:pic>
      <p:sp>
        <p:nvSpPr>
          <p:cNvPr id="7" name="مربع نص 6"/>
          <p:cNvSpPr txBox="1"/>
          <p:nvPr/>
        </p:nvSpPr>
        <p:spPr>
          <a:xfrm>
            <a:off x="4203699" y="0"/>
            <a:ext cx="7988299" cy="6463308"/>
          </a:xfrm>
          <a:prstGeom prst="rect">
            <a:avLst/>
          </a:prstGeom>
          <a:noFill/>
        </p:spPr>
        <p:txBody>
          <a:bodyPr wrap="square" rtlCol="1">
            <a:spAutoFit/>
          </a:bodyPr>
          <a:lstStyle/>
          <a:p>
            <a:pPr fontAlgn="base"/>
            <a:r>
              <a:rPr lang="ar-SA" sz="3200" dirty="0">
                <a:solidFill>
                  <a:schemeClr val="bg1"/>
                </a:solidFill>
                <a:cs typeface="PT Bold Broken" panose="02010400000000000000" pitchFamily="2" charset="-78"/>
              </a:rPr>
              <a:t>نصائح هامة </a:t>
            </a:r>
            <a:r>
              <a:rPr lang="ar-SA" sz="3200" dirty="0" err="1">
                <a:solidFill>
                  <a:schemeClr val="accent1">
                    <a:lumMod val="60000"/>
                    <a:lumOff val="40000"/>
                  </a:schemeClr>
                </a:solidFill>
                <a:cs typeface="PT Bold Broken" panose="02010400000000000000" pitchFamily="2" charset="-78"/>
              </a:rPr>
              <a:t>للإبتعاد</a:t>
            </a:r>
            <a:r>
              <a:rPr lang="ar-SA" sz="3200" dirty="0">
                <a:solidFill>
                  <a:schemeClr val="accent1">
                    <a:lumMod val="60000"/>
                    <a:lumOff val="40000"/>
                  </a:schemeClr>
                </a:solidFill>
                <a:cs typeface="PT Bold Broken" panose="02010400000000000000" pitchFamily="2" charset="-78"/>
              </a:rPr>
              <a:t> عن التدخين</a:t>
            </a:r>
            <a:r>
              <a:rPr lang="ar-SA" sz="3200" dirty="0">
                <a:solidFill>
                  <a:schemeClr val="bg1"/>
                </a:solidFill>
                <a:cs typeface="PT Bold Broken" panose="02010400000000000000" pitchFamily="2" charset="-78"/>
              </a:rPr>
              <a:t>:</a:t>
            </a:r>
            <a:r>
              <a:rPr lang="ar-SA" sz="3200">
                <a:solidFill>
                  <a:schemeClr val="bg1"/>
                </a:solidFill>
                <a:cs typeface="PT Bold Broken" panose="02010400000000000000" pitchFamily="2" charset="-78"/>
              </a:rPr>
              <a:t> </a:t>
            </a:r>
          </a:p>
          <a:p>
            <a:pPr fontAlgn="base"/>
            <a:endParaRPr lang="en-US" sz="3200" dirty="0">
              <a:solidFill>
                <a:schemeClr val="bg1"/>
              </a:solidFill>
              <a:cs typeface="PT Bold Broken" panose="02010400000000000000" pitchFamily="2" charset="-78"/>
            </a:endParaRPr>
          </a:p>
          <a:p>
            <a:pPr fontAlgn="base"/>
            <a:r>
              <a:rPr lang="ar-SA" dirty="0">
                <a:solidFill>
                  <a:schemeClr val="bg1"/>
                </a:solidFill>
              </a:rPr>
              <a:t> </a:t>
            </a:r>
            <a:endParaRPr lang="en-US" dirty="0">
              <a:solidFill>
                <a:schemeClr val="bg1"/>
              </a:solidFill>
            </a:endParaRPr>
          </a:p>
          <a:p>
            <a:pPr marL="342900" indent="-342900" fontAlgn="base">
              <a:buFont typeface="Wingdings" panose="05000000000000000000" pitchFamily="2" charset="2"/>
              <a:buChar char="ü"/>
            </a:pPr>
            <a:r>
              <a:rPr lang="ar-SA" sz="2400" dirty="0">
                <a:solidFill>
                  <a:schemeClr val="bg1"/>
                </a:solidFill>
              </a:rPr>
              <a:t>رفض فكرة التدخين</a:t>
            </a:r>
            <a:r>
              <a:rPr lang="ar-SA" sz="2400">
                <a:solidFill>
                  <a:schemeClr val="bg1"/>
                </a:solidFill>
              </a:rPr>
              <a:t>. </a:t>
            </a:r>
            <a:endParaRPr lang="ar-SA" sz="2400" dirty="0">
              <a:solidFill>
                <a:schemeClr val="bg1"/>
              </a:solidFill>
            </a:endParaRPr>
          </a:p>
          <a:p>
            <a:pPr fontAlgn="base"/>
            <a:endParaRPr lang="en-US" sz="2400" dirty="0">
              <a:solidFill>
                <a:schemeClr val="bg1"/>
              </a:solidFill>
            </a:endParaRPr>
          </a:p>
          <a:p>
            <a:pPr marL="342900" indent="-342900" fontAlgn="base">
              <a:buFont typeface="Wingdings" panose="05000000000000000000" pitchFamily="2" charset="2"/>
              <a:buChar char="ü"/>
            </a:pPr>
            <a:r>
              <a:rPr lang="ar-SA" sz="2400" dirty="0">
                <a:solidFill>
                  <a:schemeClr val="bg1"/>
                </a:solidFill>
              </a:rPr>
              <a:t> التدخين يسبب مشاكل </a:t>
            </a:r>
            <a:r>
              <a:rPr lang="ar-SA" sz="2400">
                <a:solidFill>
                  <a:schemeClr val="bg1"/>
                </a:solidFill>
              </a:rPr>
              <a:t>صحية كثيرة كـ رائحة </a:t>
            </a:r>
            <a:r>
              <a:rPr lang="ar-SA" sz="2400" dirty="0">
                <a:solidFill>
                  <a:schemeClr val="bg1"/>
                </a:solidFill>
              </a:rPr>
              <a:t>الفم الكريهة، </a:t>
            </a:r>
          </a:p>
          <a:p>
            <a:pPr fontAlgn="base"/>
            <a:r>
              <a:rPr lang="ar-SA" sz="2400">
                <a:solidFill>
                  <a:schemeClr val="bg1"/>
                </a:solidFill>
              </a:rPr>
              <a:t>اصفرار الأسنان، مشاكل تنفسيه ... </a:t>
            </a:r>
          </a:p>
          <a:p>
            <a:pPr fontAlgn="base"/>
            <a:r>
              <a:rPr lang="ar-SA" sz="2400">
                <a:solidFill>
                  <a:schemeClr val="bg1"/>
                </a:solidFill>
              </a:rPr>
              <a:t> </a:t>
            </a:r>
            <a:endParaRPr lang="ar-SA" sz="2400" dirty="0">
              <a:solidFill>
                <a:schemeClr val="bg1"/>
              </a:solidFill>
            </a:endParaRPr>
          </a:p>
          <a:p>
            <a:pPr marL="342900" indent="-342900" fontAlgn="base">
              <a:buFont typeface="Wingdings" panose="05000000000000000000" pitchFamily="2" charset="2"/>
              <a:buChar char="ü"/>
            </a:pPr>
            <a:r>
              <a:rPr lang="ar-SA" sz="2400" dirty="0">
                <a:solidFill>
                  <a:schemeClr val="bg1"/>
                </a:solidFill>
              </a:rPr>
              <a:t> كن قدوة و مثالا جيدا</a:t>
            </a:r>
            <a:r>
              <a:rPr lang="ar-SA" sz="2400">
                <a:solidFill>
                  <a:schemeClr val="bg1"/>
                </a:solidFill>
              </a:rPr>
              <a:t>. </a:t>
            </a:r>
          </a:p>
          <a:p>
            <a:pPr fontAlgn="base"/>
            <a:endParaRPr lang="ar-SA" sz="2400">
              <a:solidFill>
                <a:schemeClr val="bg1"/>
              </a:solidFill>
            </a:endParaRPr>
          </a:p>
          <a:p>
            <a:pPr marL="457200" indent="-457200" fontAlgn="base">
              <a:buFont typeface="Wingdings" panose="05000000000000000000" pitchFamily="2" charset="2"/>
              <a:buChar char="ü"/>
            </a:pPr>
            <a:r>
              <a:rPr lang="ar-SA" sz="2400">
                <a:solidFill>
                  <a:schemeClr val="bg1"/>
                </a:solidFill>
                <a:effectLst>
                  <a:outerShdw blurRad="38100" dist="38100" dir="2700000" algn="tl">
                    <a:srgbClr val="000000">
                      <a:alpha val="43137"/>
                    </a:srgbClr>
                  </a:outerShdw>
                </a:effectLst>
              </a:rPr>
              <a:t>أكثر المراهقين يعتقدونَ بأنّهم يمكن أن يتركوا التدخين في أي وقت يريدونَ.</a:t>
            </a:r>
          </a:p>
          <a:p>
            <a:pPr fontAlgn="base"/>
            <a:endParaRPr lang="en-US" sz="2400">
              <a:solidFill>
                <a:schemeClr val="bg1"/>
              </a:solidFill>
              <a:effectLst>
                <a:outerShdw blurRad="38100" dist="38100" dir="2700000" algn="tl">
                  <a:srgbClr val="000000">
                    <a:alpha val="43137"/>
                  </a:srgbClr>
                </a:outerShdw>
              </a:effectLst>
            </a:endParaRPr>
          </a:p>
          <a:p>
            <a:pPr marL="457200" indent="-457200" fontAlgn="base">
              <a:buFont typeface="Wingdings" panose="05000000000000000000" pitchFamily="2" charset="2"/>
              <a:buChar char="ü"/>
            </a:pPr>
            <a:r>
              <a:rPr lang="ar-SA" sz="2400">
                <a:solidFill>
                  <a:schemeClr val="bg1"/>
                </a:solidFill>
                <a:effectLst>
                  <a:outerShdw blurRad="38100" dist="38100" dir="2700000" algn="tl">
                    <a:srgbClr val="000000">
                      <a:alpha val="43137"/>
                    </a:srgbClr>
                  </a:outerShdw>
                </a:effectLst>
              </a:rPr>
              <a:t> توقع ضغوط رفاق السوء .</a:t>
            </a:r>
          </a:p>
          <a:p>
            <a:pPr fontAlgn="base"/>
            <a:endParaRPr lang="en-US" sz="2400">
              <a:solidFill>
                <a:schemeClr val="bg1"/>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r>
              <a:rPr lang="ar-SA" sz="2400">
                <a:solidFill>
                  <a:schemeClr val="bg1"/>
                </a:solidFill>
                <a:effectLst>
                  <a:outerShdw blurRad="38100" dist="38100" dir="2700000" algn="tl">
                    <a:srgbClr val="000000">
                      <a:alpha val="43137"/>
                    </a:srgbClr>
                  </a:outerShdw>
                </a:effectLst>
              </a:rPr>
              <a:t> تجنب التهديدات والإنذارات .</a:t>
            </a:r>
          </a:p>
          <a:p>
            <a:pPr marL="342900" indent="-342900" fontAlgn="base">
              <a:buFont typeface="Wingdings" panose="05000000000000000000" pitchFamily="2" charset="2"/>
              <a:buChar char="ü"/>
            </a:pPr>
            <a:endParaRPr lang="ar-SA" sz="2400" dirty="0">
              <a:solidFill>
                <a:schemeClr val="bg1"/>
              </a:solidFill>
            </a:endParaRPr>
          </a:p>
          <a:p>
            <a:pPr fontAlgn="base"/>
            <a:endParaRPr lang="en-US" sz="2000" dirty="0">
              <a:solidFill>
                <a:schemeClr val="bg1"/>
              </a:solidFill>
            </a:endParaRPr>
          </a:p>
        </p:txBody>
      </p:sp>
      <p:pic>
        <p:nvPicPr>
          <p:cNvPr id="8" name="صورة 7"/>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03201" y="2788444"/>
            <a:ext cx="4190999" cy="3701256"/>
          </a:xfrm>
          <a:prstGeom prst="rect">
            <a:avLst/>
          </a:prstGeom>
          <a:ln>
            <a:noFill/>
          </a:ln>
          <a:effectLst>
            <a:softEdge rad="112500"/>
          </a:effectLst>
        </p:spPr>
      </p:pic>
      <p:pic>
        <p:nvPicPr>
          <p:cNvPr id="6" name="صورة 5"/>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0" y="35461"/>
            <a:ext cx="1967486" cy="1905000"/>
          </a:xfrm>
          <a:prstGeom prst="ellipse">
            <a:avLst/>
          </a:prstGeom>
          <a:ln>
            <a:noFill/>
          </a:ln>
          <a:effectLst>
            <a:softEdge rad="112500"/>
          </a:effectLst>
        </p:spPr>
      </p:pic>
      <p:pic>
        <p:nvPicPr>
          <p:cNvPr id="9" name="صورة 8"/>
          <p:cNvPicPr>
            <a:picLocks noChangeAspect="1"/>
          </p:cNvPicPr>
          <p:nvPr/>
        </p:nvPicPr>
        <p:blipFill rotWithShape="1">
          <a:blip r:embed="rId8">
            <a:extLst>
              <a:ext uri="{28A0092B-C50C-407E-A947-70E740481C1C}">
                <a14:useLocalDpi xmlns:a14="http://schemas.microsoft.com/office/drawing/2010/main" val="0"/>
              </a:ext>
            </a:extLst>
          </a:blip>
          <a:srcRect l="1630" t="1394" r="52155" b="23915"/>
          <a:stretch/>
        </p:blipFill>
        <p:spPr>
          <a:xfrm>
            <a:off x="1967487" y="195748"/>
            <a:ext cx="2426714" cy="2592696"/>
          </a:xfrm>
          <a:prstGeom prst="rect">
            <a:avLst/>
          </a:prstGeom>
          <a:ln>
            <a:noFill/>
          </a:ln>
          <a:effectLst>
            <a:softEdge rad="112500"/>
          </a:effectLst>
        </p:spPr>
      </p:pic>
    </p:spTree>
    <p:extLst>
      <p:ext uri="{BB962C8B-B14F-4D97-AF65-F5344CB8AC3E}">
        <p14:creationId xmlns:p14="http://schemas.microsoft.com/office/powerpoint/2010/main" val="407186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additive="base">
                                        <p:cTn id="1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 calcmode="lin" valueType="num">
                                      <p:cBhvr additive="base">
                                        <p:cTn id="2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 calcmode="lin" valueType="num">
                                      <p:cBhvr additive="base">
                                        <p:cTn id="3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 calcmode="lin" valueType="num">
                                      <p:cBhvr additive="base">
                                        <p:cTn id="3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14" end="14"/>
                                            </p:txEl>
                                          </p:spTgt>
                                        </p:tgtEl>
                                        <p:attrNameLst>
                                          <p:attrName>style.visibility</p:attrName>
                                        </p:attrNameLst>
                                      </p:cBhvr>
                                      <p:to>
                                        <p:strVal val="visible"/>
                                      </p:to>
                                    </p:set>
                                    <p:anim calcmode="lin" valueType="num">
                                      <p:cBhvr additive="base">
                                        <p:cTn id="45"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صورة 4"/>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0" y="35461"/>
            <a:ext cx="1967486" cy="1905000"/>
          </a:xfrm>
          <a:prstGeom prst="ellipse">
            <a:avLst/>
          </a:prstGeom>
          <a:ln>
            <a:noFill/>
          </a:ln>
          <a:effectLst>
            <a:softEdge rad="112500"/>
          </a:effectLst>
        </p:spPr>
      </p:pic>
      <p:pic>
        <p:nvPicPr>
          <p:cNvPr id="7" name="Content Placeholder 6">
            <a:extLst>
              <a:ext uri="{FF2B5EF4-FFF2-40B4-BE49-F238E27FC236}">
                <a16:creationId xmlns:a16="http://schemas.microsoft.com/office/drawing/2014/main" id="{E1887F78-5C8D-426C-8C7A-536190B87E10}"/>
              </a:ext>
            </a:extLst>
          </p:cNvPr>
          <p:cNvPicPr>
            <a:picLocks noGrp="1" noChangeAspect="1"/>
          </p:cNvPicPr>
          <p:nvPr>
            <p:ph idx="1"/>
          </p:nvPr>
        </p:nvPicPr>
        <p:blipFill>
          <a:blip r:embed="rId4"/>
          <a:stretch>
            <a:fillRect/>
          </a:stretch>
        </p:blipFill>
        <p:spPr>
          <a:xfrm>
            <a:off x="63043" y="35461"/>
            <a:ext cx="12128957" cy="6822539"/>
          </a:xfrm>
          <a:prstGeom prst="rect">
            <a:avLst/>
          </a:prstGeom>
        </p:spPr>
      </p:pic>
      <p:sp>
        <p:nvSpPr>
          <p:cNvPr id="8" name="Rectangle 7">
            <a:extLst>
              <a:ext uri="{FF2B5EF4-FFF2-40B4-BE49-F238E27FC236}">
                <a16:creationId xmlns:a16="http://schemas.microsoft.com/office/drawing/2014/main" id="{B50C3984-6C70-4279-B60A-C43BCFD9DD39}"/>
              </a:ext>
            </a:extLst>
          </p:cNvPr>
          <p:cNvSpPr/>
          <p:nvPr/>
        </p:nvSpPr>
        <p:spPr>
          <a:xfrm>
            <a:off x="442761" y="625642"/>
            <a:ext cx="11348185" cy="5047536"/>
          </a:xfrm>
          <a:prstGeom prst="rect">
            <a:avLst/>
          </a:prstGeom>
        </p:spPr>
        <p:txBody>
          <a:bodyPr wrap="square">
            <a:spAutoFit/>
          </a:bodyPr>
          <a:lstStyle/>
          <a:p>
            <a:r>
              <a:rPr lang="ar-IQ" sz="2800" b="1" dirty="0">
                <a:solidFill>
                  <a:schemeClr val="accent4">
                    <a:lumMod val="20000"/>
                    <a:lumOff val="80000"/>
                  </a:schemeClr>
                </a:solidFill>
              </a:rPr>
              <a:t>السكائر الالكترونية </a:t>
            </a:r>
            <a:r>
              <a:rPr lang="ar-IQ" dirty="0">
                <a:solidFill>
                  <a:schemeClr val="bg1"/>
                </a:solidFill>
              </a:rPr>
              <a:t>:</a:t>
            </a:r>
          </a:p>
          <a:p>
            <a:r>
              <a:rPr lang="ar-IQ" sz="2400" dirty="0">
                <a:solidFill>
                  <a:schemeClr val="bg1"/>
                </a:solidFill>
              </a:rPr>
              <a:t>جهازمزودة ببطاريات، تنفث بخار الماء مصحوبا بالنيكوتين أو تبغا بطعم مختلف. يستنشقه المدخنون وكأنهم يدخنون سيجارة حقيقية مشتعلة، فهل هي آمنة ؟ </a:t>
            </a:r>
          </a:p>
          <a:p>
            <a:r>
              <a:rPr lang="ar-IQ" sz="2400" dirty="0">
                <a:solidFill>
                  <a:schemeClr val="bg1"/>
                </a:solidFill>
              </a:rPr>
              <a:t>السيجارة الإلكترونية ليست مجرد بخار ماء، بل يحتوي هذا البخار على مواد أخرى تسبب السرطان، فلا مجال لمقارنتها بالهواء النقي. أغلب السجائر الإلكترونية تحتوي على النيكوتين الضار بالصحة ويؤدي إلى الإدمان.</a:t>
            </a:r>
          </a:p>
          <a:p>
            <a:r>
              <a:rPr lang="ar-IQ" sz="2400" dirty="0">
                <a:solidFill>
                  <a:schemeClr val="bg1"/>
                </a:solidFill>
              </a:rPr>
              <a:t>لكن هل هي اقل خطرا من السكائر العادية ؟ </a:t>
            </a:r>
          </a:p>
          <a:p>
            <a:r>
              <a:rPr lang="ar-IQ" sz="2400" dirty="0">
                <a:solidFill>
                  <a:schemeClr val="bg1"/>
                </a:solidFill>
              </a:rPr>
              <a:t>ضرر الاكبر للسجائر الالكترونية هو احتواؤها على النيكوتين, تماما مثل السجائر العادية. النيكوتين هي مادة تسبب الادمان في كل جيل, لكن تعرض ابناء الشبيبة له اخطر بسبب انه في فترة البلوغ يكون الدماغ حساسا جدا ولذلك من الممكن ان يؤدي النيكوتين الى الادمان, الى اضطرابات في التركيزوالى اضطرابات في المزاج (اكتئاب مثلا). لهذا ,نعم، قد تكون السجائر الإلكترونية أفضل من السجائر العادية، لكننا ما زلنا غير قادرين على التأكد من مدى تأثيرها على صحتنا. </a:t>
            </a:r>
          </a:p>
          <a:p>
            <a:endParaRPr lang="ar-IQ" dirty="0">
              <a:solidFill>
                <a:schemeClr val="bg1"/>
              </a:solidFill>
            </a:endParaRPr>
          </a:p>
          <a:p>
            <a:endParaRPr lang="ar-IQ" dirty="0">
              <a:solidFill>
                <a:schemeClr val="bg1"/>
              </a:solidFill>
            </a:endParaRPr>
          </a:p>
          <a:p>
            <a:endParaRPr lang="ar-IQ" dirty="0">
              <a:solidFill>
                <a:schemeClr val="bg1"/>
              </a:solidFill>
            </a:endParaRPr>
          </a:p>
        </p:txBody>
      </p:sp>
      <p:pic>
        <p:nvPicPr>
          <p:cNvPr id="9" name="Picture 8">
            <a:extLst>
              <a:ext uri="{FF2B5EF4-FFF2-40B4-BE49-F238E27FC236}">
                <a16:creationId xmlns:a16="http://schemas.microsoft.com/office/drawing/2014/main" id="{4E566A1D-B240-4F07-919B-D5E92606904A}"/>
              </a:ext>
            </a:extLst>
          </p:cNvPr>
          <p:cNvPicPr>
            <a:picLocks noChangeAspect="1"/>
          </p:cNvPicPr>
          <p:nvPr/>
        </p:nvPicPr>
        <p:blipFill>
          <a:blip r:embed="rId5"/>
          <a:stretch>
            <a:fillRect/>
          </a:stretch>
        </p:blipFill>
        <p:spPr>
          <a:xfrm>
            <a:off x="838201" y="4623004"/>
            <a:ext cx="3879983" cy="2172791"/>
          </a:xfrm>
          <a:prstGeom prst="rect">
            <a:avLst/>
          </a:prstGeom>
        </p:spPr>
      </p:pic>
      <p:pic>
        <p:nvPicPr>
          <p:cNvPr id="10" name="Picture 9">
            <a:extLst>
              <a:ext uri="{FF2B5EF4-FFF2-40B4-BE49-F238E27FC236}">
                <a16:creationId xmlns:a16="http://schemas.microsoft.com/office/drawing/2014/main" id="{38BFEEB6-1B7B-405D-860D-7548E6515FF6}"/>
              </a:ext>
            </a:extLst>
          </p:cNvPr>
          <p:cNvPicPr>
            <a:picLocks noChangeAspect="1"/>
          </p:cNvPicPr>
          <p:nvPr/>
        </p:nvPicPr>
        <p:blipFill>
          <a:blip r:embed="rId6"/>
          <a:stretch>
            <a:fillRect/>
          </a:stretch>
        </p:blipFill>
        <p:spPr>
          <a:xfrm>
            <a:off x="5985912" y="4564777"/>
            <a:ext cx="3879983" cy="2216801"/>
          </a:xfrm>
          <a:prstGeom prst="rect">
            <a:avLst/>
          </a:prstGeom>
        </p:spPr>
      </p:pic>
    </p:spTree>
    <p:extLst>
      <p:ext uri="{BB962C8B-B14F-4D97-AF65-F5344CB8AC3E}">
        <p14:creationId xmlns:p14="http://schemas.microsoft.com/office/powerpoint/2010/main" val="403380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3939-67B3-4BCD-A1F6-6247539ADE78}"/>
              </a:ext>
            </a:extLst>
          </p:cNvPr>
          <p:cNvSpPr>
            <a:spLocks noGrp="1"/>
          </p:cNvSpPr>
          <p:nvPr>
            <p:ph type="title"/>
          </p:nvPr>
        </p:nvSpPr>
        <p:spPr>
          <a:xfrm>
            <a:off x="838200" y="365126"/>
            <a:ext cx="10515600" cy="895784"/>
          </a:xfrm>
        </p:spPr>
        <p:txBody>
          <a:bodyPr/>
          <a:lstStyle/>
          <a:p>
            <a:r>
              <a:rPr lang="ar-IQ" b="1" dirty="0">
                <a:solidFill>
                  <a:srgbClr val="C00000"/>
                </a:solidFill>
              </a:rPr>
              <a:t>تــدخيـن النرجيـلــة</a:t>
            </a:r>
            <a:endParaRPr lang="en-US" b="1" dirty="0">
              <a:solidFill>
                <a:srgbClr val="C00000"/>
              </a:solidFill>
            </a:endParaRPr>
          </a:p>
        </p:txBody>
      </p:sp>
      <p:sp>
        <p:nvSpPr>
          <p:cNvPr id="3" name="Content Placeholder 2">
            <a:extLst>
              <a:ext uri="{FF2B5EF4-FFF2-40B4-BE49-F238E27FC236}">
                <a16:creationId xmlns:a16="http://schemas.microsoft.com/office/drawing/2014/main" id="{72F2CEF7-9E06-43D9-8C91-B4851DF0E0FF}"/>
              </a:ext>
            </a:extLst>
          </p:cNvPr>
          <p:cNvSpPr>
            <a:spLocks noGrp="1"/>
          </p:cNvSpPr>
          <p:nvPr>
            <p:ph idx="1"/>
          </p:nvPr>
        </p:nvSpPr>
        <p:spPr>
          <a:xfrm>
            <a:off x="6679932" y="1376413"/>
            <a:ext cx="4673867" cy="4800550"/>
          </a:xfrm>
        </p:spPr>
        <p:txBody>
          <a:bodyPr/>
          <a:lstStyle/>
          <a:p>
            <a:r>
              <a:rPr lang="ar-IQ" dirty="0"/>
              <a:t>النرجيلة أداة تدخين تُعرف أيضاً بعدة أسماء منها: نرجيلة،أركيلة، هابل بابل، هوكا، شيشا وغوزا.</a:t>
            </a:r>
          </a:p>
          <a:p>
            <a:r>
              <a:rPr lang="ar-IQ" dirty="0"/>
              <a:t>تتألف النرجيلة من أربعة أجزاء،هي: الرأس، الجهاز، الوعاء والخرطوم. يستنشق المدخن الدخان عبر بزباز الخرطوم، و يسحب الدخان من الرأس نزولًا إلى الجهاز وعبر الماء في الوعاء ومن ثم إلى الفم. </a:t>
            </a:r>
          </a:p>
          <a:p>
            <a:endParaRPr lang="en-US" dirty="0"/>
          </a:p>
        </p:txBody>
      </p:sp>
      <p:pic>
        <p:nvPicPr>
          <p:cNvPr id="4" name="Picture 3">
            <a:extLst>
              <a:ext uri="{FF2B5EF4-FFF2-40B4-BE49-F238E27FC236}">
                <a16:creationId xmlns:a16="http://schemas.microsoft.com/office/drawing/2014/main" id="{CCD55977-2C1B-4242-A976-1A127293FF4B}"/>
              </a:ext>
            </a:extLst>
          </p:cNvPr>
          <p:cNvPicPr>
            <a:picLocks noChangeAspect="1"/>
          </p:cNvPicPr>
          <p:nvPr/>
        </p:nvPicPr>
        <p:blipFill>
          <a:blip r:embed="rId2"/>
          <a:stretch>
            <a:fillRect/>
          </a:stretch>
        </p:blipFill>
        <p:spPr>
          <a:xfrm>
            <a:off x="557419" y="702010"/>
            <a:ext cx="5862631" cy="5453979"/>
          </a:xfrm>
          <a:prstGeom prst="rect">
            <a:avLst/>
          </a:prstGeom>
        </p:spPr>
      </p:pic>
    </p:spTree>
    <p:extLst>
      <p:ext uri="{BB962C8B-B14F-4D97-AF65-F5344CB8AC3E}">
        <p14:creationId xmlns:p14="http://schemas.microsoft.com/office/powerpoint/2010/main" val="360486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BCAA-5297-4CA5-83A1-F7F5C9FB7210}"/>
              </a:ext>
            </a:extLst>
          </p:cNvPr>
          <p:cNvSpPr>
            <a:spLocks noGrp="1"/>
          </p:cNvSpPr>
          <p:nvPr>
            <p:ph type="title"/>
          </p:nvPr>
        </p:nvSpPr>
        <p:spPr/>
        <p:txBody>
          <a:bodyPr/>
          <a:lstStyle/>
          <a:p>
            <a:r>
              <a:rPr lang="ar-IQ" dirty="0">
                <a:solidFill>
                  <a:srgbClr val="C00000"/>
                </a:solidFill>
              </a:rPr>
              <a:t>تبغ النرجيلة ليس بديلا مأموناً عن السجائر</a:t>
            </a:r>
            <a:endParaRPr lang="en-US" dirty="0">
              <a:solidFill>
                <a:srgbClr val="C00000"/>
              </a:solidFill>
            </a:endParaRPr>
          </a:p>
        </p:txBody>
      </p:sp>
      <p:sp>
        <p:nvSpPr>
          <p:cNvPr id="3" name="Content Placeholder 2">
            <a:extLst>
              <a:ext uri="{FF2B5EF4-FFF2-40B4-BE49-F238E27FC236}">
                <a16:creationId xmlns:a16="http://schemas.microsoft.com/office/drawing/2014/main" id="{5615F7C6-3F50-4E85-A964-E5CF143423FD}"/>
              </a:ext>
            </a:extLst>
          </p:cNvPr>
          <p:cNvSpPr>
            <a:spLocks noGrp="1"/>
          </p:cNvSpPr>
          <p:nvPr>
            <p:ph idx="1"/>
          </p:nvPr>
        </p:nvSpPr>
        <p:spPr>
          <a:xfrm>
            <a:off x="3349592" y="1453415"/>
            <a:ext cx="8004208" cy="4723548"/>
          </a:xfrm>
        </p:spPr>
        <p:txBody>
          <a:bodyPr>
            <a:normAutofit/>
          </a:bodyPr>
          <a:lstStyle/>
          <a:p>
            <a:r>
              <a:rPr lang="ar-IQ" dirty="0"/>
              <a:t>لتدخين من النرجيلة، مثل جيمع منتجات التدخين، يهدد صحة المدخنين والاخرين المعرضين له. ويظل دخان النرجيلة يحتوي على مستويات مرتفعة من المواد السامة، حتى ولو تم استنشاقه بعد مروره بالماء. وحيث أن معظم جلسات تدخين النرجيلة تستغرق وقتاً أطول من تدخين السيجارة، فإن مدخني النرجيلة يمكن أن يستنشقوا كمية أكبر من المواد السامة. ويمكن أن يستنشق مدخن النرجيلة خلال جلسة ساعة عادية واحدة نسبة دخان تعادل ما يستنشقه مدخن السجائر من 100 إلى 200 سيجارة.</a:t>
            </a:r>
          </a:p>
          <a:p>
            <a:r>
              <a:rPr lang="ar-IQ" dirty="0"/>
              <a:t>كذلك فإن الجمر أو الفحم المستخدم لحرق تبغ النرجيلة يزيد من لمخاطر الصحية ويضيف مواد ضارة إلى دخان النرجيلة، بما فيها أول أكسيد الكربون ومعادن وكيميائيات مسببة للسرطان. </a:t>
            </a:r>
          </a:p>
          <a:p>
            <a:endParaRPr lang="en-US" dirty="0"/>
          </a:p>
        </p:txBody>
      </p:sp>
      <p:pic>
        <p:nvPicPr>
          <p:cNvPr id="4" name="Picture 3">
            <a:extLst>
              <a:ext uri="{FF2B5EF4-FFF2-40B4-BE49-F238E27FC236}">
                <a16:creationId xmlns:a16="http://schemas.microsoft.com/office/drawing/2014/main" id="{4FA4C78E-7E23-4B20-A1BB-72E3994B864B}"/>
              </a:ext>
            </a:extLst>
          </p:cNvPr>
          <p:cNvPicPr>
            <a:picLocks noChangeAspect="1"/>
          </p:cNvPicPr>
          <p:nvPr/>
        </p:nvPicPr>
        <p:blipFill>
          <a:blip r:embed="rId2"/>
          <a:stretch>
            <a:fillRect/>
          </a:stretch>
        </p:blipFill>
        <p:spPr>
          <a:xfrm>
            <a:off x="287155" y="1453415"/>
            <a:ext cx="3062437" cy="4301665"/>
          </a:xfrm>
          <a:prstGeom prst="rect">
            <a:avLst/>
          </a:prstGeom>
        </p:spPr>
      </p:pic>
    </p:spTree>
    <p:extLst>
      <p:ext uri="{BB962C8B-B14F-4D97-AF65-F5344CB8AC3E}">
        <p14:creationId xmlns:p14="http://schemas.microsoft.com/office/powerpoint/2010/main" val="5248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عنوان 1"/>
          <p:cNvSpPr>
            <a:spLocks noGrp="1"/>
          </p:cNvSpPr>
          <p:nvPr>
            <p:ph type="title"/>
          </p:nvPr>
        </p:nvSpPr>
        <p:spPr>
          <a:xfrm flipH="1">
            <a:off x="4089400" y="365125"/>
            <a:ext cx="3771900" cy="1082675"/>
          </a:xfrm>
        </p:spPr>
        <p:txBody>
          <a:bodyPr/>
          <a:lstStyle/>
          <a:p>
            <a:r>
              <a:rPr lang="ar-SA" dirty="0">
                <a:solidFill>
                  <a:schemeClr val="accent1">
                    <a:lumMod val="60000"/>
                    <a:lumOff val="40000"/>
                  </a:schemeClr>
                </a:solidFill>
              </a:rPr>
              <a:t> </a:t>
            </a:r>
          </a:p>
        </p:txBody>
      </p:sp>
      <p:sp>
        <p:nvSpPr>
          <p:cNvPr id="7" name="مربع نص 6"/>
          <p:cNvSpPr txBox="1"/>
          <p:nvPr/>
        </p:nvSpPr>
        <p:spPr>
          <a:xfrm>
            <a:off x="5613400" y="1940461"/>
            <a:ext cx="3884172" cy="1446550"/>
          </a:xfrm>
          <a:prstGeom prst="rect">
            <a:avLst/>
          </a:prstGeom>
          <a:noFill/>
        </p:spPr>
        <p:txBody>
          <a:bodyPr wrap="square" rtlCol="1">
            <a:spAutoFit/>
          </a:bodyPr>
          <a:lstStyle/>
          <a:p>
            <a:r>
              <a:rPr lang="ar-SA" sz="8800" dirty="0">
                <a:solidFill>
                  <a:schemeClr val="accent1">
                    <a:lumMod val="60000"/>
                    <a:lumOff val="40000"/>
                  </a:schemeClr>
                </a:solidFill>
                <a:cs typeface="PT Bold Broken" panose="02010400000000000000" pitchFamily="2" charset="-78"/>
              </a:rPr>
              <a:t>التدخين</a:t>
            </a:r>
          </a:p>
        </p:txBody>
      </p:sp>
      <p:pic>
        <p:nvPicPr>
          <p:cNvPr id="3" name="صورة 2"/>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10057386" y="3794661"/>
            <a:ext cx="1967486" cy="1905000"/>
          </a:xfrm>
          <a:prstGeom prst="ellipse">
            <a:avLst/>
          </a:prstGeom>
          <a:ln>
            <a:noFill/>
          </a:ln>
          <a:effectLst>
            <a:softEdge rad="112500"/>
          </a:effectLst>
        </p:spPr>
      </p:pic>
    </p:spTree>
    <p:extLst>
      <p:ext uri="{BB962C8B-B14F-4D97-AF65-F5344CB8AC3E}">
        <p14:creationId xmlns:p14="http://schemas.microsoft.com/office/powerpoint/2010/main" val="385297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C2DE5FF7-37E4-4CA5-B817-DB7CCDC5283A}"/>
              </a:ext>
            </a:extLst>
          </p:cNvPr>
          <p:cNvSpPr/>
          <p:nvPr/>
        </p:nvSpPr>
        <p:spPr>
          <a:xfrm>
            <a:off x="7779257" y="180459"/>
            <a:ext cx="3842719" cy="707886"/>
          </a:xfrm>
          <a:prstGeom prst="rect">
            <a:avLst/>
          </a:prstGeom>
        </p:spPr>
        <p:txBody>
          <a:bodyPr wrap="none">
            <a:spAutoFit/>
          </a:bodyPr>
          <a:lstStyle/>
          <a:p>
            <a:r>
              <a:rPr lang="ar-IQ" sz="4000" dirty="0">
                <a:solidFill>
                  <a:schemeClr val="accent4">
                    <a:lumMod val="20000"/>
                    <a:lumOff val="80000"/>
                  </a:schemeClr>
                </a:solidFill>
              </a:rPr>
              <a:t>محتوى دخان السيجارة</a:t>
            </a:r>
            <a:endParaRPr lang="en-US" sz="4000" dirty="0">
              <a:solidFill>
                <a:schemeClr val="accent4">
                  <a:lumMod val="20000"/>
                  <a:lumOff val="80000"/>
                </a:schemeClr>
              </a:solidFill>
            </a:endParaRPr>
          </a:p>
        </p:txBody>
      </p:sp>
      <p:sp>
        <p:nvSpPr>
          <p:cNvPr id="13" name="Rectangle 12">
            <a:extLst>
              <a:ext uri="{FF2B5EF4-FFF2-40B4-BE49-F238E27FC236}">
                <a16:creationId xmlns:a16="http://schemas.microsoft.com/office/drawing/2014/main" id="{5C389E4A-535A-4837-A7B9-9FEF87F359D9}"/>
              </a:ext>
            </a:extLst>
          </p:cNvPr>
          <p:cNvSpPr/>
          <p:nvPr/>
        </p:nvSpPr>
        <p:spPr>
          <a:xfrm>
            <a:off x="693019" y="888345"/>
            <a:ext cx="11079881" cy="5909310"/>
          </a:xfrm>
          <a:prstGeom prst="rect">
            <a:avLst/>
          </a:prstGeom>
        </p:spPr>
        <p:txBody>
          <a:bodyPr wrap="square">
            <a:spAutoFit/>
          </a:bodyPr>
          <a:lstStyle/>
          <a:p>
            <a:r>
              <a:rPr lang="ar-IQ" sz="4000" dirty="0">
                <a:solidFill>
                  <a:schemeClr val="bg1"/>
                </a:solidFill>
              </a:rPr>
              <a:t>يتكون الدخان من مواد كيميائية تضر الصحة بشكل مباشر وهذه المواد هي:</a:t>
            </a:r>
          </a:p>
          <a:p>
            <a:r>
              <a:rPr lang="ar-IQ" sz="4000" dirty="0">
                <a:solidFill>
                  <a:schemeClr val="bg1"/>
                </a:solidFill>
              </a:rPr>
              <a:t>النيكوتين</a:t>
            </a:r>
          </a:p>
          <a:p>
            <a:r>
              <a:rPr lang="ar-IQ" sz="4000" dirty="0">
                <a:solidFill>
                  <a:schemeClr val="bg1"/>
                </a:solidFill>
              </a:rPr>
              <a:t>القطران</a:t>
            </a:r>
          </a:p>
          <a:p>
            <a:r>
              <a:rPr lang="ar-IQ" sz="4000" dirty="0">
                <a:solidFill>
                  <a:schemeClr val="bg1"/>
                </a:solidFill>
              </a:rPr>
              <a:t>غاز أول أوكسيد الكاربون وغاز ثنائي أوكسيد الكاربون</a:t>
            </a:r>
          </a:p>
          <a:p>
            <a:r>
              <a:rPr lang="ar-IQ" sz="4000" dirty="0">
                <a:solidFill>
                  <a:schemeClr val="bg1"/>
                </a:solidFill>
              </a:rPr>
              <a:t>أكاسيد النيتروجين</a:t>
            </a:r>
          </a:p>
          <a:p>
            <a:r>
              <a:rPr lang="ar-IQ" sz="4000" dirty="0">
                <a:solidFill>
                  <a:schemeClr val="bg1"/>
                </a:solidFill>
              </a:rPr>
              <a:t>غاز النشادر</a:t>
            </a:r>
          </a:p>
          <a:p>
            <a:r>
              <a:rPr lang="ar-IQ" sz="4000" dirty="0">
                <a:solidFill>
                  <a:schemeClr val="bg1"/>
                </a:solidFill>
              </a:rPr>
              <a:t>البولونيوم</a:t>
            </a:r>
          </a:p>
          <a:p>
            <a:r>
              <a:rPr lang="ar-IQ" sz="4000" dirty="0">
                <a:solidFill>
                  <a:schemeClr val="bg1"/>
                </a:solidFill>
              </a:rPr>
              <a:t>مواد أخرى شديدة السمية</a:t>
            </a:r>
          </a:p>
          <a:p>
            <a:endParaRPr lang="en-US" dirty="0">
              <a:solidFill>
                <a:schemeClr val="bg1"/>
              </a:solidFill>
            </a:endParaRPr>
          </a:p>
        </p:txBody>
      </p:sp>
    </p:spTree>
    <p:extLst>
      <p:ext uri="{BB962C8B-B14F-4D97-AF65-F5344CB8AC3E}">
        <p14:creationId xmlns:p14="http://schemas.microsoft.com/office/powerpoint/2010/main" val="212503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C3129926-E01F-4147-8112-8805728ACA18}"/>
              </a:ext>
            </a:extLst>
          </p:cNvPr>
          <p:cNvPicPr>
            <a:picLocks noChangeAspect="1"/>
          </p:cNvPicPr>
          <p:nvPr/>
        </p:nvPicPr>
        <p:blipFill>
          <a:blip r:embed="rId2"/>
          <a:stretch>
            <a:fillRect/>
          </a:stretch>
        </p:blipFill>
        <p:spPr>
          <a:xfrm>
            <a:off x="63043" y="35461"/>
            <a:ext cx="12128957" cy="6822539"/>
          </a:xfrm>
          <a:prstGeom prst="rect">
            <a:avLst/>
          </a:prstGeom>
        </p:spPr>
      </p:pic>
      <p:sp>
        <p:nvSpPr>
          <p:cNvPr id="5" name="Rectangle 4">
            <a:extLst>
              <a:ext uri="{FF2B5EF4-FFF2-40B4-BE49-F238E27FC236}">
                <a16:creationId xmlns:a16="http://schemas.microsoft.com/office/drawing/2014/main" id="{CBB26BBE-344C-4FDD-8F97-6B868A7F79B4}"/>
              </a:ext>
            </a:extLst>
          </p:cNvPr>
          <p:cNvSpPr/>
          <p:nvPr/>
        </p:nvSpPr>
        <p:spPr>
          <a:xfrm>
            <a:off x="6506679" y="365125"/>
            <a:ext cx="5617946" cy="6370975"/>
          </a:xfrm>
          <a:prstGeom prst="rect">
            <a:avLst/>
          </a:prstGeom>
        </p:spPr>
        <p:txBody>
          <a:bodyPr wrap="square">
            <a:spAutoFit/>
          </a:bodyPr>
          <a:lstStyle/>
          <a:p>
            <a:r>
              <a:rPr lang="ar-IQ" sz="2400" b="1" dirty="0">
                <a:solidFill>
                  <a:schemeClr val="accent4">
                    <a:lumMod val="20000"/>
                    <a:lumOff val="80000"/>
                  </a:schemeClr>
                </a:solidFill>
              </a:rPr>
              <a:t>النيكوتين:</a:t>
            </a:r>
          </a:p>
          <a:p>
            <a:r>
              <a:rPr lang="ar-IQ" sz="2400" dirty="0">
                <a:solidFill>
                  <a:schemeClr val="bg1"/>
                </a:solidFill>
              </a:rPr>
              <a:t>مادة كيميائية سامة وهي من أشباه القلويدات ويرجع إليها معظم الآثار التي تلحق بالمدخن " 66ملجم من هذه المادة كافية لقتل إنسان بالغ لو أعطيت له دفعة واحد عن طريق حقنها في الوريد"وهو نوع من نوع أدوية الإدمان التي تمتص من الرئة وتعمل على الجهاز العصبي والاوعية الدموية والقلب</a:t>
            </a:r>
          </a:p>
          <a:p>
            <a:r>
              <a:rPr lang="ar-IQ" sz="2400" b="1" dirty="0">
                <a:solidFill>
                  <a:schemeClr val="accent4">
                    <a:lumMod val="20000"/>
                    <a:lumOff val="80000"/>
                  </a:schemeClr>
                </a:solidFill>
              </a:rPr>
              <a:t>ومن تأثيراتها :</a:t>
            </a:r>
          </a:p>
          <a:p>
            <a:r>
              <a:rPr lang="ar-IQ" sz="2400" dirty="0">
                <a:solidFill>
                  <a:schemeClr val="bg1"/>
                </a:solidFill>
              </a:rPr>
              <a:t>يؤثر في الجهاز التنفسي</a:t>
            </a:r>
          </a:p>
          <a:p>
            <a:r>
              <a:rPr lang="ar-IQ" sz="2400" dirty="0">
                <a:solidFill>
                  <a:schemeClr val="bg1"/>
                </a:solidFill>
              </a:rPr>
              <a:t>يساعد على إفراز عدد من الهرمونات مثل الادرينالين والنور أدرينالين والتي بدورها تؤدي إلى زيادة سرعة ضربات القلب وعدم انتظامها</a:t>
            </a:r>
          </a:p>
          <a:p>
            <a:r>
              <a:rPr lang="ar-IQ" sz="2400" dirty="0">
                <a:solidFill>
                  <a:schemeClr val="bg1"/>
                </a:solidFill>
              </a:rPr>
              <a:t>الجهاز العصبي حيث أن له تأثيرا منبها وتأثيره انحطاطي</a:t>
            </a:r>
          </a:p>
          <a:p>
            <a:r>
              <a:rPr lang="ar-IQ" sz="2400" dirty="0">
                <a:solidFill>
                  <a:schemeClr val="bg1"/>
                </a:solidFill>
              </a:rPr>
              <a:t>يقلل من حركة الاهداب الصغيرة جدا التي تساعد على إزالة المخاط من المجاري الهوائية بالرئتين</a:t>
            </a:r>
          </a:p>
          <a:p>
            <a:r>
              <a:rPr lang="ar-IQ" sz="2400" dirty="0">
                <a:solidFill>
                  <a:schemeClr val="bg1"/>
                </a:solidFill>
              </a:rPr>
              <a:t>يسبب انقباضا في أوعية الدم الصغيرة في العين</a:t>
            </a:r>
          </a:p>
        </p:txBody>
      </p:sp>
      <p:sp>
        <p:nvSpPr>
          <p:cNvPr id="6" name="Rectangle 5">
            <a:extLst>
              <a:ext uri="{FF2B5EF4-FFF2-40B4-BE49-F238E27FC236}">
                <a16:creationId xmlns:a16="http://schemas.microsoft.com/office/drawing/2014/main" id="{13454117-0DD1-4CFF-B343-D9D834D035AB}"/>
              </a:ext>
            </a:extLst>
          </p:cNvPr>
          <p:cNvSpPr/>
          <p:nvPr/>
        </p:nvSpPr>
        <p:spPr>
          <a:xfrm>
            <a:off x="567892" y="221381"/>
            <a:ext cx="5617946" cy="3539430"/>
          </a:xfrm>
          <a:prstGeom prst="rect">
            <a:avLst/>
          </a:prstGeom>
        </p:spPr>
        <p:txBody>
          <a:bodyPr wrap="square">
            <a:spAutoFit/>
          </a:bodyPr>
          <a:lstStyle/>
          <a:p>
            <a:r>
              <a:rPr lang="ar-IQ" sz="2800" dirty="0">
                <a:solidFill>
                  <a:schemeClr val="bg1"/>
                </a:solidFill>
              </a:rPr>
              <a:t> </a:t>
            </a:r>
            <a:r>
              <a:rPr lang="ar-IQ" sz="2800" b="1" dirty="0">
                <a:solidFill>
                  <a:schemeClr val="accent4">
                    <a:lumMod val="20000"/>
                    <a:lumOff val="80000"/>
                  </a:schemeClr>
                </a:solidFill>
              </a:rPr>
              <a:t>القطران:</a:t>
            </a:r>
          </a:p>
          <a:p>
            <a:r>
              <a:rPr lang="ar-IQ" sz="2800" dirty="0">
                <a:solidFill>
                  <a:schemeClr val="bg1"/>
                </a:solidFill>
              </a:rPr>
              <a:t>مادة لزجة تشبه شكلها الزفت الذي يستخدم في تعبيد الشوارع وينتج القطران من احتراق التبغ</a:t>
            </a:r>
          </a:p>
          <a:p>
            <a:r>
              <a:rPr lang="ar-IQ" sz="2800" dirty="0">
                <a:solidFill>
                  <a:schemeClr val="bg1"/>
                </a:solidFill>
              </a:rPr>
              <a:t>ويؤدي إلي انسداد المجاري التنفسية هذا الشكل اللزج عبارة عن مادة صمغية وهي "هيدروجين</a:t>
            </a:r>
          </a:p>
          <a:p>
            <a:r>
              <a:rPr lang="ar-IQ" sz="2800" dirty="0">
                <a:solidFill>
                  <a:schemeClr val="bg1"/>
                </a:solidFill>
              </a:rPr>
              <a:t>فحمي" وتستخدم هذه المادة أساسا في المتفجرات ومواد الطلاء وهذه المادة تسبب السرطان</a:t>
            </a:r>
          </a:p>
          <a:p>
            <a:r>
              <a:rPr lang="ar-IQ" sz="2800" dirty="0">
                <a:solidFill>
                  <a:schemeClr val="bg1"/>
                </a:solidFill>
              </a:rPr>
              <a:t>بسبب المادة الموجودة فيه وهي " البنزوبايرين"</a:t>
            </a:r>
            <a:endParaRPr lang="en-US" sz="2800" dirty="0">
              <a:solidFill>
                <a:schemeClr val="bg1"/>
              </a:solidFill>
            </a:endParaRPr>
          </a:p>
        </p:txBody>
      </p:sp>
      <p:sp>
        <p:nvSpPr>
          <p:cNvPr id="7" name="Rectangle 6">
            <a:extLst>
              <a:ext uri="{FF2B5EF4-FFF2-40B4-BE49-F238E27FC236}">
                <a16:creationId xmlns:a16="http://schemas.microsoft.com/office/drawing/2014/main" id="{40032D82-3C68-4E16-98A6-BF2E496D1A07}"/>
              </a:ext>
            </a:extLst>
          </p:cNvPr>
          <p:cNvSpPr/>
          <p:nvPr/>
        </p:nvSpPr>
        <p:spPr>
          <a:xfrm>
            <a:off x="821358" y="3760811"/>
            <a:ext cx="5617946" cy="2585323"/>
          </a:xfrm>
          <a:prstGeom prst="rect">
            <a:avLst/>
          </a:prstGeom>
        </p:spPr>
        <p:txBody>
          <a:bodyPr wrap="square">
            <a:spAutoFit/>
          </a:bodyPr>
          <a:lstStyle/>
          <a:p>
            <a:r>
              <a:rPr lang="ar-IQ" sz="2400" b="1" dirty="0">
                <a:solidFill>
                  <a:schemeClr val="accent4">
                    <a:lumMod val="40000"/>
                    <a:lumOff val="60000"/>
                  </a:schemeClr>
                </a:solidFill>
              </a:rPr>
              <a:t>غاز ثاني اوكسيد الكاربون:</a:t>
            </a:r>
          </a:p>
          <a:p>
            <a:r>
              <a:rPr lang="ar-IQ" sz="2400" dirty="0">
                <a:solidFill>
                  <a:schemeClr val="bg1"/>
                </a:solidFill>
              </a:rPr>
              <a:t>ينتج عن احتراق التبغ وكذلك الورق الملفوف به السجائر وهو ضار جدا. وهو يقلل من نقل الأوكسجين المحمل بكريات الدم الحمراء إلى أنسجة الجسم خاصة عضلة القلب ويهيج الغشاءالمخاطي للفم والقصبات و الشعب والحويصلات الهوائية .</a:t>
            </a:r>
          </a:p>
          <a:p>
            <a:endParaRPr lang="ar-IQ" dirty="0"/>
          </a:p>
        </p:txBody>
      </p:sp>
    </p:spTree>
    <p:extLst>
      <p:ext uri="{BB962C8B-B14F-4D97-AF65-F5344CB8AC3E}">
        <p14:creationId xmlns:p14="http://schemas.microsoft.com/office/powerpoint/2010/main" val="2351244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1FC1-C8ED-4B91-B504-1A8E6FFD4B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828BD6-EAD0-4B15-8306-1852F376AD1E}"/>
              </a:ext>
            </a:extLst>
          </p:cNvPr>
          <p:cNvSpPr>
            <a:spLocks noGrp="1"/>
          </p:cNvSpPr>
          <p:nvPr>
            <p:ph idx="1"/>
          </p:nvPr>
        </p:nvSpPr>
        <p:spPr/>
        <p:txBody>
          <a:bodyPr/>
          <a:lstStyle/>
          <a:p>
            <a:endParaRPr lang="en-US"/>
          </a:p>
        </p:txBody>
      </p:sp>
      <p:pic>
        <p:nvPicPr>
          <p:cNvPr id="4" name="Content Placeholder 6">
            <a:extLst>
              <a:ext uri="{FF2B5EF4-FFF2-40B4-BE49-F238E27FC236}">
                <a16:creationId xmlns:a16="http://schemas.microsoft.com/office/drawing/2014/main" id="{C20E31E8-3C76-487F-BC98-783E236B1D28}"/>
              </a:ext>
            </a:extLst>
          </p:cNvPr>
          <p:cNvPicPr>
            <a:picLocks noChangeAspect="1"/>
          </p:cNvPicPr>
          <p:nvPr/>
        </p:nvPicPr>
        <p:blipFill>
          <a:blip r:embed="rId2"/>
          <a:stretch>
            <a:fillRect/>
          </a:stretch>
        </p:blipFill>
        <p:spPr>
          <a:xfrm>
            <a:off x="63043" y="35461"/>
            <a:ext cx="12128957" cy="6822539"/>
          </a:xfrm>
          <a:prstGeom prst="rect">
            <a:avLst/>
          </a:prstGeom>
        </p:spPr>
      </p:pic>
      <p:sp>
        <p:nvSpPr>
          <p:cNvPr id="5" name="Rectangle 4">
            <a:extLst>
              <a:ext uri="{FF2B5EF4-FFF2-40B4-BE49-F238E27FC236}">
                <a16:creationId xmlns:a16="http://schemas.microsoft.com/office/drawing/2014/main" id="{C8415877-B739-4F74-B461-2E410AC5D983}"/>
              </a:ext>
            </a:extLst>
          </p:cNvPr>
          <p:cNvSpPr/>
          <p:nvPr/>
        </p:nvSpPr>
        <p:spPr>
          <a:xfrm>
            <a:off x="240633" y="144379"/>
            <a:ext cx="11742820" cy="6740307"/>
          </a:xfrm>
          <a:prstGeom prst="rect">
            <a:avLst/>
          </a:prstGeom>
        </p:spPr>
        <p:txBody>
          <a:bodyPr wrap="square">
            <a:spAutoFit/>
          </a:bodyPr>
          <a:lstStyle/>
          <a:p>
            <a:r>
              <a:rPr lang="ar-IQ" sz="2400" b="1" dirty="0">
                <a:solidFill>
                  <a:schemeClr val="accent4">
                    <a:lumMod val="20000"/>
                    <a:lumOff val="80000"/>
                  </a:schemeClr>
                </a:solidFill>
                <a:latin typeface="Arial,Bold"/>
                <a:cs typeface="Times New Roman"/>
              </a:rPr>
              <a:t>اكاسيد النيتروجين</a:t>
            </a:r>
          </a:p>
          <a:p>
            <a:pPr lvl="0"/>
            <a:r>
              <a:rPr lang="ar-IQ" sz="2400" dirty="0">
                <a:solidFill>
                  <a:schemeClr val="bg1"/>
                </a:solidFill>
              </a:rPr>
              <a:t>تؤدي إلى زيادة إفرازات الغشاء المخاطي للقصبات الهوائية مما يسبب تضخم الغدد الليمفاوية في القصبات الهوائية .</a:t>
            </a:r>
          </a:p>
          <a:p>
            <a:pPr lvl="0"/>
            <a:r>
              <a:rPr lang="ar-IQ" sz="2400" b="1" dirty="0">
                <a:solidFill>
                  <a:schemeClr val="accent4">
                    <a:lumMod val="20000"/>
                    <a:lumOff val="80000"/>
                  </a:schemeClr>
                </a:solidFill>
                <a:latin typeface="Arial,Bold"/>
              </a:rPr>
              <a:t>غاز النشادر الكاوي</a:t>
            </a:r>
          </a:p>
          <a:p>
            <a:pPr algn="just"/>
            <a:r>
              <a:rPr lang="ar-IQ" sz="2400" dirty="0">
                <a:solidFill>
                  <a:schemeClr val="bg1"/>
                </a:solidFill>
              </a:rPr>
              <a:t>مادة لاسعة تؤدي إلى تكوين الطبقة الصفراء على سطح الأسنان. ويؤذي غدد الطعم والذوق الموجودة على اللسان. ويزيد من إفراز اللعاب ويهيج السعال ويعرض الإنسان إلى تكرار الإصابة بالزكام والتهاب الفم والحلق والبلعوم .</a:t>
            </a:r>
          </a:p>
          <a:p>
            <a:pPr algn="just"/>
            <a:endParaRPr lang="ar-IQ" sz="2400" dirty="0">
              <a:solidFill>
                <a:schemeClr val="bg1"/>
              </a:solidFill>
            </a:endParaRPr>
          </a:p>
          <a:p>
            <a:r>
              <a:rPr lang="ar-IQ" sz="2400" b="1" dirty="0">
                <a:solidFill>
                  <a:schemeClr val="accent4">
                    <a:lumMod val="20000"/>
                    <a:lumOff val="80000"/>
                  </a:schemeClr>
                </a:solidFill>
                <a:latin typeface="Arial,Bold"/>
                <a:cs typeface="Times New Roman"/>
              </a:rPr>
              <a:t>مادة البولونيوم</a:t>
            </a:r>
          </a:p>
          <a:p>
            <a:pPr lvl="0" algn="just"/>
            <a:r>
              <a:rPr lang="ar-IQ" sz="2400" dirty="0">
                <a:solidFill>
                  <a:schemeClr val="bg1"/>
                </a:solidFill>
              </a:rPr>
              <a:t>مادة لها </a:t>
            </a:r>
            <a:r>
              <a:rPr lang="ar-IQ" sz="2400" b="1" dirty="0">
                <a:solidFill>
                  <a:schemeClr val="accent4">
                    <a:lumMod val="20000"/>
                    <a:lumOff val="80000"/>
                  </a:schemeClr>
                </a:solidFill>
              </a:rPr>
              <a:t>نشاط</a:t>
            </a:r>
            <a:r>
              <a:rPr lang="ar-IQ" sz="2400" dirty="0">
                <a:solidFill>
                  <a:schemeClr val="bg1"/>
                </a:solidFill>
              </a:rPr>
              <a:t> إشعاعي بسبب السماد الفوسفاتي الذي تستخدمه مزارع التبغ الغني بمادة اليورانيوم المشع وتتركز هذه المادة المشعة بجسم المدخنين على مدار سنوات التدخين ولذلك تساعد على الإصابة بالسرطان.</a:t>
            </a:r>
          </a:p>
          <a:p>
            <a:pPr lvl="0"/>
            <a:r>
              <a:rPr lang="ar-IQ" sz="2400" b="1" dirty="0">
                <a:solidFill>
                  <a:schemeClr val="accent4">
                    <a:lumMod val="20000"/>
                    <a:lumOff val="80000"/>
                  </a:schemeClr>
                </a:solidFill>
              </a:rPr>
              <a:t>مواد اخرى :</a:t>
            </a:r>
          </a:p>
          <a:p>
            <a:pPr lvl="0"/>
            <a:r>
              <a:rPr lang="ar-IQ" sz="2400" dirty="0">
                <a:solidFill>
                  <a:schemeClr val="bg1"/>
                </a:solidFill>
              </a:rPr>
              <a:t>مادة ميثولية</a:t>
            </a:r>
          </a:p>
          <a:p>
            <a:r>
              <a:rPr lang="ar-IQ" sz="2400" dirty="0">
                <a:solidFill>
                  <a:schemeClr val="bg1"/>
                </a:solidFill>
              </a:rPr>
              <a:t>البريدين</a:t>
            </a:r>
          </a:p>
          <a:p>
            <a:r>
              <a:rPr lang="ar-IQ" sz="2400" dirty="0">
                <a:solidFill>
                  <a:schemeClr val="bg1"/>
                </a:solidFill>
              </a:rPr>
              <a:t>البوتاس</a:t>
            </a:r>
          </a:p>
          <a:p>
            <a:r>
              <a:rPr lang="ar-IQ" sz="2400" dirty="0">
                <a:solidFill>
                  <a:schemeClr val="bg1"/>
                </a:solidFill>
              </a:rPr>
              <a:t>النيكوتيانين</a:t>
            </a:r>
          </a:p>
          <a:p>
            <a:r>
              <a:rPr lang="ar-IQ" sz="2400" dirty="0">
                <a:solidFill>
                  <a:schemeClr val="bg1"/>
                </a:solidFill>
              </a:rPr>
              <a:t>الكولليدين</a:t>
            </a:r>
          </a:p>
          <a:p>
            <a:r>
              <a:rPr lang="ar-IQ" sz="2400" dirty="0">
                <a:solidFill>
                  <a:schemeClr val="bg1"/>
                </a:solidFill>
              </a:rPr>
              <a:t>الهايدروجين</a:t>
            </a:r>
          </a:p>
          <a:p>
            <a:r>
              <a:rPr lang="ar-IQ" sz="2400" dirty="0">
                <a:solidFill>
                  <a:schemeClr val="bg1"/>
                </a:solidFill>
              </a:rPr>
              <a:t>حامض البرسيك</a:t>
            </a:r>
            <a:endParaRPr lang="en-US" sz="2400" dirty="0">
              <a:solidFill>
                <a:schemeClr val="bg1"/>
              </a:solidFill>
            </a:endParaRPr>
          </a:p>
          <a:p>
            <a:pPr lvl="0"/>
            <a:endParaRPr lang="en-US" sz="2400" dirty="0">
              <a:solidFill>
                <a:schemeClr val="bg1"/>
              </a:solidFill>
            </a:endParaRPr>
          </a:p>
        </p:txBody>
      </p:sp>
    </p:spTree>
    <p:extLst>
      <p:ext uri="{BB962C8B-B14F-4D97-AF65-F5344CB8AC3E}">
        <p14:creationId xmlns:p14="http://schemas.microsoft.com/office/powerpoint/2010/main" val="193342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656"/>
            <a:ext cx="12192000" cy="6858000"/>
          </a:xfrm>
        </p:spPr>
      </p:pic>
      <p:sp>
        <p:nvSpPr>
          <p:cNvPr id="5" name="مربع نص 4"/>
          <p:cNvSpPr txBox="1"/>
          <p:nvPr/>
        </p:nvSpPr>
        <p:spPr>
          <a:xfrm>
            <a:off x="2461708" y="32115"/>
            <a:ext cx="9527091" cy="5429371"/>
          </a:xfrm>
          <a:prstGeom prst="rect">
            <a:avLst/>
          </a:prstGeom>
          <a:noFill/>
        </p:spPr>
        <p:txBody>
          <a:bodyPr wrap="square" rtlCol="1">
            <a:spAutoFit/>
          </a:bodyPr>
          <a:lstStyle/>
          <a:p>
            <a:r>
              <a:rPr lang="ar-SA" sz="3600" b="1" dirty="0">
                <a:solidFill>
                  <a:schemeClr val="bg1"/>
                </a:solidFill>
                <a:cs typeface="PT Bold Broken" panose="02010400000000000000" pitchFamily="2" charset="-78"/>
              </a:rPr>
              <a:t>طرق التخلص من </a:t>
            </a:r>
            <a:r>
              <a:rPr lang="ar-SA" sz="3600" b="1" dirty="0">
                <a:solidFill>
                  <a:srgbClr val="FF5050"/>
                </a:solidFill>
                <a:cs typeface="PT Bold Broken" panose="02010400000000000000" pitchFamily="2" charset="-78"/>
              </a:rPr>
              <a:t>التدخي</a:t>
            </a:r>
            <a:r>
              <a:rPr lang="ar-SA" sz="3600" b="1" dirty="0">
                <a:solidFill>
                  <a:schemeClr val="bg1"/>
                </a:solidFill>
                <a:cs typeface="PT Bold Broken" panose="02010400000000000000" pitchFamily="2" charset="-78"/>
              </a:rPr>
              <a:t>ن : </a:t>
            </a:r>
            <a:br>
              <a:rPr lang="ar-SA" sz="3200" dirty="0">
                <a:solidFill>
                  <a:schemeClr val="bg1"/>
                </a:solidFill>
              </a:rPr>
            </a:br>
            <a:r>
              <a:rPr lang="ar-IQ" sz="3200" dirty="0">
                <a:solidFill>
                  <a:schemeClr val="bg1"/>
                </a:solidFill>
              </a:rPr>
              <a:t>*</a:t>
            </a:r>
            <a:r>
              <a:rPr lang="ar-SA" sz="3600" dirty="0">
                <a:solidFill>
                  <a:schemeClr val="bg1"/>
                </a:solidFill>
              </a:rPr>
              <a:t> منع التدخين في الاماكن العامة. </a:t>
            </a:r>
            <a:br>
              <a:rPr lang="ar-SA" sz="3600" dirty="0">
                <a:solidFill>
                  <a:schemeClr val="bg1"/>
                </a:solidFill>
              </a:rPr>
            </a:br>
            <a:r>
              <a:rPr lang="ar-IQ" sz="2800" dirty="0">
                <a:solidFill>
                  <a:schemeClr val="bg1"/>
                </a:solidFill>
              </a:rPr>
              <a:t>* لا ترتدْ الأماكن التي يكثر فيها التدخين .</a:t>
            </a:r>
          </a:p>
          <a:p>
            <a:r>
              <a:rPr lang="ar-IQ" sz="2800" dirty="0">
                <a:solidFill>
                  <a:schemeClr val="bg1"/>
                </a:solidFill>
              </a:rPr>
              <a:t>* استعمل السواك أو اللبان " العلك " إذا وجدت حنيناً للتدخين .</a:t>
            </a:r>
          </a:p>
          <a:p>
            <a:r>
              <a:rPr lang="ar-IQ" sz="2800" dirty="0">
                <a:solidFill>
                  <a:schemeClr val="bg1"/>
                </a:solidFill>
              </a:rPr>
              <a:t>* أكثر من شرب الماء والعصير لتخفيف تركيز النيكوتين بالدم .</a:t>
            </a:r>
          </a:p>
          <a:p>
            <a:r>
              <a:rPr lang="ar-IQ" sz="2800" dirty="0">
                <a:solidFill>
                  <a:schemeClr val="bg1"/>
                </a:solidFill>
              </a:rPr>
              <a:t>* حاول زيارة طبيب مختص تستشيره .</a:t>
            </a:r>
          </a:p>
          <a:p>
            <a:r>
              <a:rPr lang="ar-IQ" sz="2800" dirty="0">
                <a:solidFill>
                  <a:schemeClr val="bg1"/>
                </a:solidFill>
              </a:rPr>
              <a:t>* غاز ثنائي أكسيد الكربون سينخفض من جسمك بعد يومين من الإقلاع عن التدخين </a:t>
            </a:r>
          </a:p>
          <a:p>
            <a:r>
              <a:rPr lang="ar-IQ" sz="2800" dirty="0">
                <a:solidFill>
                  <a:schemeClr val="bg1"/>
                </a:solidFill>
              </a:rPr>
              <a:t>* تذكر أنك الآن أقلعت عن التدخين وأضراره وانظر لنفسك أنك شخص غير مدخن .</a:t>
            </a:r>
            <a:endParaRPr lang="en-US" sz="2800" dirty="0">
              <a:solidFill>
                <a:schemeClr val="bg1"/>
              </a:solidFill>
            </a:endParaRPr>
          </a:p>
          <a:p>
            <a:pPr marL="571500" indent="-571500">
              <a:lnSpc>
                <a:spcPct val="150000"/>
              </a:lnSpc>
              <a:buFont typeface="Wingdings" panose="05000000000000000000" pitchFamily="2" charset="2"/>
              <a:buChar char="ü"/>
            </a:pPr>
            <a:br>
              <a:rPr lang="ar-SA" sz="2800" dirty="0">
                <a:solidFill>
                  <a:schemeClr val="bg1"/>
                </a:solidFill>
              </a:rPr>
            </a:br>
            <a:endParaRPr lang="ar-SA" sz="2800" dirty="0">
              <a:solidFill>
                <a:schemeClr val="bg1"/>
              </a:solidFill>
            </a:endParaRPr>
          </a:p>
        </p:txBody>
      </p:sp>
      <p:pic>
        <p:nvPicPr>
          <p:cNvPr id="9" name="صورة 8"/>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297" r="12622"/>
          <a:stretch/>
        </p:blipFill>
        <p:spPr>
          <a:xfrm>
            <a:off x="291021" y="1753899"/>
            <a:ext cx="1803400" cy="1796280"/>
          </a:xfrm>
          <a:prstGeom prst="ellipse">
            <a:avLst/>
          </a:prstGeom>
          <a:ln>
            <a:noFill/>
          </a:ln>
          <a:effectLst>
            <a:softEdge rad="112500"/>
          </a:effectLst>
        </p:spPr>
      </p:pic>
      <p:pic>
        <p:nvPicPr>
          <p:cNvPr id="10" name="صورة 9"/>
          <p:cNvPicPr>
            <a:picLocks noChangeAspect="1"/>
          </p:cNvPicPr>
          <p:nvPr/>
        </p:nvPicPr>
        <p:blipFill rotWithShape="1">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2297" r="12622"/>
          <a:stretch/>
        </p:blipFill>
        <p:spPr>
          <a:xfrm>
            <a:off x="291021" y="5042064"/>
            <a:ext cx="1803400" cy="1796280"/>
          </a:xfrm>
          <a:prstGeom prst="ellipse">
            <a:avLst/>
          </a:prstGeom>
          <a:ln>
            <a:noFill/>
          </a:ln>
          <a:effectLst>
            <a:softEdge rad="112500"/>
          </a:effectLst>
        </p:spPr>
      </p:pic>
      <p:pic>
        <p:nvPicPr>
          <p:cNvPr id="11" name="صورة 10"/>
          <p:cNvPicPr>
            <a:picLocks noChangeAspect="1"/>
          </p:cNvPicPr>
          <p:nvPr/>
        </p:nvPicPr>
        <p:blipFill rotWithShape="1">
          <a:blip r:embed="rId6">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2297" r="12622"/>
          <a:stretch/>
        </p:blipFill>
        <p:spPr>
          <a:xfrm>
            <a:off x="291021" y="3429000"/>
            <a:ext cx="1803400" cy="1796280"/>
          </a:xfrm>
          <a:prstGeom prst="ellipse">
            <a:avLst/>
          </a:prstGeom>
          <a:ln>
            <a:noFill/>
          </a:ln>
          <a:effectLst>
            <a:softEdge rad="112500"/>
          </a:effectLst>
        </p:spPr>
      </p:pic>
      <p:pic>
        <p:nvPicPr>
          <p:cNvPr id="8" name="صورة 7"/>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203201" y="43050"/>
            <a:ext cx="1967486" cy="1905000"/>
          </a:xfrm>
          <a:prstGeom prst="ellipse">
            <a:avLst/>
          </a:prstGeom>
          <a:ln>
            <a:noFill/>
          </a:ln>
          <a:effectLst>
            <a:softEdge rad="112500"/>
          </a:effectLst>
        </p:spPr>
      </p:pic>
      <p:sp>
        <p:nvSpPr>
          <p:cNvPr id="7" name="مربع نص 6"/>
          <p:cNvSpPr txBox="1"/>
          <p:nvPr/>
        </p:nvSpPr>
        <p:spPr>
          <a:xfrm>
            <a:off x="3012707" y="3919834"/>
            <a:ext cx="8976091" cy="1754326"/>
          </a:xfrm>
          <a:prstGeom prst="rect">
            <a:avLst/>
          </a:prstGeom>
          <a:noFill/>
        </p:spPr>
        <p:txBody>
          <a:bodyPr wrap="square" rtlCol="1">
            <a:spAutoFit/>
          </a:bodyPr>
          <a:lstStyle/>
          <a:p>
            <a:r>
              <a:rPr lang="ar-IQ" sz="3600" dirty="0">
                <a:solidFill>
                  <a:schemeClr val="bg1"/>
                </a:solidFill>
              </a:rPr>
              <a:t>* </a:t>
            </a:r>
            <a:r>
              <a:rPr lang="ar-SA" sz="3600" dirty="0">
                <a:solidFill>
                  <a:schemeClr val="bg1"/>
                </a:solidFill>
              </a:rPr>
              <a:t>ضرورة وضع قوانين للحد من التدخين. </a:t>
            </a:r>
            <a:endParaRPr lang="ar-IQ" sz="3600" dirty="0">
              <a:solidFill>
                <a:schemeClr val="bg1"/>
              </a:solidFill>
            </a:endParaRPr>
          </a:p>
          <a:p>
            <a:r>
              <a:rPr lang="ar-IQ" sz="3600" dirty="0">
                <a:solidFill>
                  <a:schemeClr val="bg1"/>
                </a:solidFill>
              </a:rPr>
              <a:t>*</a:t>
            </a:r>
            <a:r>
              <a:rPr lang="ar-SA" sz="3600" dirty="0">
                <a:solidFill>
                  <a:schemeClr val="bg1"/>
                </a:solidFill>
              </a:rPr>
              <a:t> التوعية. </a:t>
            </a:r>
            <a:br>
              <a:rPr lang="ar-SA" sz="3600" dirty="0">
                <a:solidFill>
                  <a:schemeClr val="bg1"/>
                </a:solidFill>
              </a:rPr>
            </a:br>
            <a:endParaRPr lang="ar-SA" sz="3600" dirty="0"/>
          </a:p>
        </p:txBody>
      </p:sp>
      <p:sp>
        <p:nvSpPr>
          <p:cNvPr id="12" name="مربع نص 11"/>
          <p:cNvSpPr txBox="1"/>
          <p:nvPr/>
        </p:nvSpPr>
        <p:spPr>
          <a:xfrm>
            <a:off x="2550695" y="4899234"/>
            <a:ext cx="9438103" cy="2308324"/>
          </a:xfrm>
          <a:prstGeom prst="rect">
            <a:avLst/>
          </a:prstGeom>
          <a:noFill/>
        </p:spPr>
        <p:txBody>
          <a:bodyPr wrap="square" rtlCol="1">
            <a:spAutoFit/>
          </a:bodyPr>
          <a:lstStyle/>
          <a:p>
            <a:r>
              <a:rPr lang="ar-IQ" sz="3600" dirty="0">
                <a:solidFill>
                  <a:schemeClr val="bg1"/>
                </a:solidFill>
              </a:rPr>
              <a:t>* </a:t>
            </a:r>
            <a:r>
              <a:rPr lang="ar-SA" sz="3600" dirty="0">
                <a:solidFill>
                  <a:schemeClr val="bg1"/>
                </a:solidFill>
              </a:rPr>
              <a:t>عيادات مكافحة التدخين. </a:t>
            </a:r>
            <a:endParaRPr lang="ar-IQ" sz="3600" dirty="0">
              <a:solidFill>
                <a:schemeClr val="bg1"/>
              </a:solidFill>
            </a:endParaRPr>
          </a:p>
          <a:p>
            <a:r>
              <a:rPr lang="ar-IQ" sz="3600" dirty="0">
                <a:solidFill>
                  <a:schemeClr val="bg1"/>
                </a:solidFill>
              </a:rPr>
              <a:t>* </a:t>
            </a:r>
            <a:r>
              <a:rPr lang="ar-SA" sz="3600" dirty="0">
                <a:solidFill>
                  <a:schemeClr val="bg1"/>
                </a:solidFill>
              </a:rPr>
              <a:t>لاصقة النيكوتين الجلدية واقراص تحت اللسان للتخلص من التدخين </a:t>
            </a:r>
            <a:endParaRPr lang="ar-SA" sz="3600" dirty="0"/>
          </a:p>
          <a:p>
            <a:endParaRPr lang="ar-SA" sz="3600" dirty="0"/>
          </a:p>
        </p:txBody>
      </p:sp>
    </p:spTree>
    <p:extLst>
      <p:ext uri="{BB962C8B-B14F-4D97-AF65-F5344CB8AC3E}">
        <p14:creationId xmlns:p14="http://schemas.microsoft.com/office/powerpoint/2010/main" val="29996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مربع نص 4"/>
          <p:cNvSpPr txBox="1"/>
          <p:nvPr/>
        </p:nvSpPr>
        <p:spPr>
          <a:xfrm>
            <a:off x="3822700" y="98425"/>
            <a:ext cx="8229600" cy="7232749"/>
          </a:xfrm>
          <a:prstGeom prst="rect">
            <a:avLst/>
          </a:prstGeom>
          <a:noFill/>
        </p:spPr>
        <p:txBody>
          <a:bodyPr wrap="square" rtlCol="1">
            <a:spAutoFit/>
          </a:bodyPr>
          <a:lstStyle/>
          <a:p>
            <a:pPr marL="457200" indent="-457200">
              <a:buFont typeface="Wingdings" panose="05000000000000000000" pitchFamily="2" charset="2"/>
              <a:buChar char="v"/>
            </a:pPr>
            <a:r>
              <a:rPr lang="ar-SA" sz="2800" dirty="0">
                <a:solidFill>
                  <a:schemeClr val="bg1">
                    <a:lumMod val="95000"/>
                  </a:schemeClr>
                </a:solidFill>
                <a:effectLst>
                  <a:outerShdw blurRad="38100" dist="38100" dir="2700000" algn="tl">
                    <a:srgbClr val="000000">
                      <a:alpha val="43137"/>
                    </a:srgbClr>
                  </a:outerShdw>
                </a:effectLst>
                <a:cs typeface="PT Bold Broken" panose="02010400000000000000" pitchFamily="2" charset="-78"/>
              </a:rPr>
              <a:t>الاستراتيجيات لمنع التدخين في الاماكن العامة :</a:t>
            </a:r>
            <a:r>
              <a:rPr lang="ar-SA" sz="2800" dirty="0">
                <a:solidFill>
                  <a:schemeClr val="bg1">
                    <a:lumMod val="95000"/>
                  </a:schemeClr>
                </a:solidFill>
                <a:effectLst>
                  <a:outerShdw blurRad="38100" dist="38100" dir="2700000" algn="tl">
                    <a:srgbClr val="000000">
                      <a:alpha val="43137"/>
                    </a:srgbClr>
                  </a:outerShdw>
                </a:effectLst>
              </a:rPr>
              <a:t> </a:t>
            </a:r>
            <a:br>
              <a:rPr lang="ar-SA" sz="2800" dirty="0">
                <a:solidFill>
                  <a:schemeClr val="bg1">
                    <a:lumMod val="95000"/>
                  </a:schemeClr>
                </a:solidFill>
                <a:effectLst>
                  <a:outerShdw blurRad="38100" dist="38100" dir="2700000" algn="tl">
                    <a:srgbClr val="000000">
                      <a:alpha val="43137"/>
                    </a:srgbClr>
                  </a:outerShdw>
                </a:effectLst>
              </a:rPr>
            </a:br>
            <a:r>
              <a:rPr lang="ar-SA" sz="2800" dirty="0">
                <a:solidFill>
                  <a:schemeClr val="bg1">
                    <a:lumMod val="95000"/>
                  </a:schemeClr>
                </a:solidFill>
                <a:effectLst>
                  <a:outerShdw blurRad="38100" dist="38100" dir="2700000" algn="tl">
                    <a:srgbClr val="000000">
                      <a:alpha val="43137"/>
                    </a:srgbClr>
                  </a:outerShdw>
                </a:effectLst>
              </a:rPr>
              <a:t> </a:t>
            </a:r>
          </a:p>
          <a:p>
            <a:br>
              <a:rPr lang="ar-SA" sz="2800" dirty="0">
                <a:solidFill>
                  <a:schemeClr val="bg1">
                    <a:lumMod val="95000"/>
                  </a:schemeClr>
                </a:solidFill>
                <a:effectLst>
                  <a:outerShdw blurRad="38100" dist="38100" dir="2700000" algn="tl">
                    <a:srgbClr val="000000">
                      <a:alpha val="43137"/>
                    </a:srgbClr>
                  </a:outerShdw>
                </a:effectLst>
              </a:rPr>
            </a:br>
            <a:r>
              <a:rPr lang="ar-SA" sz="2800" dirty="0">
                <a:solidFill>
                  <a:schemeClr val="bg1">
                    <a:lumMod val="95000"/>
                  </a:schemeClr>
                </a:solidFill>
              </a:rPr>
              <a:t>1- التركيز علي التثقيف الصحي و </a:t>
            </a:r>
            <a:r>
              <a:rPr lang="ar-SA" sz="2800" err="1">
                <a:solidFill>
                  <a:schemeClr val="bg1">
                    <a:lumMod val="95000"/>
                  </a:schemeClr>
                </a:solidFill>
              </a:rPr>
              <a:t>الدعايه</a:t>
            </a:r>
            <a:r>
              <a:rPr lang="ar-SA" sz="2800">
                <a:solidFill>
                  <a:schemeClr val="bg1">
                    <a:lumMod val="95000"/>
                  </a:schemeClr>
                </a:solidFill>
              </a:rPr>
              <a:t> والتوعية عن </a:t>
            </a:r>
            <a:r>
              <a:rPr lang="ar-SA" sz="2800" dirty="0">
                <a:solidFill>
                  <a:schemeClr val="bg1">
                    <a:lumMod val="95000"/>
                  </a:schemeClr>
                </a:solidFill>
              </a:rPr>
              <a:t>اضرار التدخين. </a:t>
            </a:r>
          </a:p>
          <a:p>
            <a:br>
              <a:rPr lang="ar-SA" sz="2800" dirty="0">
                <a:solidFill>
                  <a:schemeClr val="bg1">
                    <a:lumMod val="95000"/>
                  </a:schemeClr>
                </a:solidFill>
              </a:rPr>
            </a:br>
            <a:r>
              <a:rPr lang="ar-SA" sz="2800" dirty="0">
                <a:solidFill>
                  <a:schemeClr val="bg1">
                    <a:lumMod val="95000"/>
                  </a:schemeClr>
                </a:solidFill>
              </a:rPr>
              <a:t>2- دعم اجهزة الاعلام.</a:t>
            </a:r>
          </a:p>
          <a:p>
            <a:r>
              <a:rPr lang="ar-SA" sz="2800" dirty="0">
                <a:solidFill>
                  <a:schemeClr val="bg1">
                    <a:lumMod val="95000"/>
                  </a:schemeClr>
                </a:solidFill>
              </a:rPr>
              <a:t> </a:t>
            </a:r>
            <a:br>
              <a:rPr lang="ar-SA" sz="2800" dirty="0">
                <a:solidFill>
                  <a:schemeClr val="bg1">
                    <a:lumMod val="95000"/>
                  </a:schemeClr>
                </a:solidFill>
              </a:rPr>
            </a:br>
            <a:r>
              <a:rPr lang="ar-SA" sz="2800" dirty="0">
                <a:solidFill>
                  <a:schemeClr val="bg1">
                    <a:lumMod val="95000"/>
                  </a:schemeClr>
                </a:solidFill>
              </a:rPr>
              <a:t>3- توضيح و شرح الامر لكل مواطن .</a:t>
            </a:r>
          </a:p>
          <a:p>
            <a:endParaRPr lang="ar-SA" sz="2800" dirty="0">
              <a:solidFill>
                <a:schemeClr val="bg1">
                  <a:lumMod val="95000"/>
                </a:schemeClr>
              </a:solidFill>
            </a:endParaRPr>
          </a:p>
          <a:p>
            <a:r>
              <a:rPr lang="ar-SA" sz="3600" b="1" dirty="0">
                <a:solidFill>
                  <a:srgbClr val="FF0000"/>
                </a:solidFill>
              </a:rPr>
              <a:t>لماذا ؟</a:t>
            </a:r>
          </a:p>
          <a:p>
            <a:endParaRPr lang="ar-SA" sz="3600" b="1" dirty="0">
              <a:solidFill>
                <a:srgbClr val="FF0000"/>
              </a:solidFill>
            </a:endParaRPr>
          </a:p>
          <a:p>
            <a:r>
              <a:rPr lang="ar-SA" sz="2800" dirty="0">
                <a:solidFill>
                  <a:schemeClr val="bg1">
                    <a:lumMod val="95000"/>
                  </a:schemeClr>
                </a:solidFill>
              </a:rPr>
              <a:t> </a:t>
            </a:r>
            <a:r>
              <a:rPr lang="ar-SA" sz="2800" dirty="0" err="1">
                <a:solidFill>
                  <a:schemeClr val="bg1">
                    <a:lumMod val="95000"/>
                  </a:schemeClr>
                </a:solidFill>
              </a:rPr>
              <a:t>لانه</a:t>
            </a:r>
            <a:r>
              <a:rPr lang="ar-SA" sz="2800" dirty="0">
                <a:solidFill>
                  <a:schemeClr val="bg1">
                    <a:lumMod val="95000"/>
                  </a:schemeClr>
                </a:solidFill>
              </a:rPr>
              <a:t> من الصعب اقرار اي تشريع بشكل عملي ما لم يبين بكل وضوح ما ينجم عن التدخين </a:t>
            </a:r>
            <a:r>
              <a:rPr lang="ar-SA" sz="2800" dirty="0" err="1">
                <a:solidFill>
                  <a:schemeClr val="bg1">
                    <a:lumMod val="95000"/>
                  </a:schemeClr>
                </a:solidFill>
              </a:rPr>
              <a:t>اللارادي</a:t>
            </a:r>
            <a:r>
              <a:rPr lang="ar-SA" sz="2800" dirty="0">
                <a:solidFill>
                  <a:schemeClr val="bg1">
                    <a:lumMod val="95000"/>
                  </a:schemeClr>
                </a:solidFill>
              </a:rPr>
              <a:t> من اخطار على الصحة وكذلك الفوائد التي تحقق من جعل البيئة المحلية نقية و خالية من التدخين.</a:t>
            </a:r>
            <a:r>
              <a:rPr lang="ar-SA" sz="2800" dirty="0">
                <a:solidFill>
                  <a:schemeClr val="bg1">
                    <a:lumMod val="95000"/>
                  </a:schemeClr>
                </a:solidFill>
                <a:effectLst>
                  <a:outerShdw blurRad="38100" dist="38100" dir="2700000" algn="tl">
                    <a:srgbClr val="000000">
                      <a:alpha val="43137"/>
                    </a:srgbClr>
                  </a:outerShdw>
                </a:effectLst>
              </a:rPr>
              <a:t> </a:t>
            </a:r>
          </a:p>
          <a:p>
            <a:endParaRPr lang="ar-SA" sz="2800" dirty="0">
              <a:solidFill>
                <a:schemeClr val="bg1">
                  <a:lumMod val="95000"/>
                </a:schemeClr>
              </a:solidFill>
            </a:endParaRPr>
          </a:p>
        </p:txBody>
      </p:sp>
      <p:pic>
        <p:nvPicPr>
          <p:cNvPr id="6" name="صورة 5"/>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20571" y="0"/>
            <a:ext cx="1967486" cy="1905000"/>
          </a:xfrm>
          <a:prstGeom prst="ellipse">
            <a:avLst/>
          </a:prstGeom>
          <a:ln>
            <a:noFill/>
          </a:ln>
          <a:effectLst>
            <a:softEdge rad="112500"/>
          </a:effectLst>
        </p:spPr>
      </p:pic>
    </p:spTree>
    <p:extLst>
      <p:ext uri="{BB962C8B-B14F-4D97-AF65-F5344CB8AC3E}">
        <p14:creationId xmlns:p14="http://schemas.microsoft.com/office/powerpoint/2010/main" val="195056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مربع نص 4"/>
          <p:cNvSpPr txBox="1"/>
          <p:nvPr/>
        </p:nvSpPr>
        <p:spPr>
          <a:xfrm>
            <a:off x="8382000" y="584200"/>
            <a:ext cx="2971800" cy="707886"/>
          </a:xfrm>
          <a:prstGeom prst="rect">
            <a:avLst/>
          </a:prstGeom>
          <a:noFill/>
        </p:spPr>
        <p:txBody>
          <a:bodyPr wrap="square" rtlCol="1">
            <a:spAutoFit/>
          </a:bodyPr>
          <a:lstStyle/>
          <a:p>
            <a:r>
              <a:rPr lang="ar-SA" sz="4000" dirty="0">
                <a:solidFill>
                  <a:schemeClr val="bg1"/>
                </a:solidFill>
                <a:cs typeface="PT Bold Broken" panose="02010400000000000000" pitchFamily="2" charset="-78"/>
              </a:rPr>
              <a:t>فوائده :</a:t>
            </a:r>
          </a:p>
        </p:txBody>
      </p:sp>
      <p:sp>
        <p:nvSpPr>
          <p:cNvPr id="6" name="مربع نص 5"/>
          <p:cNvSpPr txBox="1"/>
          <p:nvPr/>
        </p:nvSpPr>
        <p:spPr>
          <a:xfrm>
            <a:off x="1701800" y="994629"/>
            <a:ext cx="9740900" cy="1754326"/>
          </a:xfrm>
          <a:prstGeom prst="rect">
            <a:avLst/>
          </a:prstGeom>
          <a:noFill/>
        </p:spPr>
        <p:txBody>
          <a:bodyPr wrap="square" rtlCol="1">
            <a:spAutoFit/>
          </a:bodyPr>
          <a:lstStyle/>
          <a:p>
            <a:pPr marL="571500" indent="-571500">
              <a:buFont typeface="Wingdings" panose="05000000000000000000" pitchFamily="2" charset="2"/>
              <a:buChar char="§"/>
            </a:pPr>
            <a:endParaRPr lang="ar-SA" sz="3600" dirty="0">
              <a:solidFill>
                <a:schemeClr val="bg1"/>
              </a:solidFill>
            </a:endParaRPr>
          </a:p>
          <a:p>
            <a:pPr marL="571500" indent="-571500">
              <a:buFont typeface="Wingdings" panose="05000000000000000000" pitchFamily="2" charset="2"/>
              <a:buChar char="§"/>
            </a:pPr>
            <a:r>
              <a:rPr lang="ar-SA" sz="3600" dirty="0">
                <a:solidFill>
                  <a:schemeClr val="bg1"/>
                </a:solidFill>
              </a:rPr>
              <a:t>المدخن لا يصاب بالشيخوخة لأنه يموت في شبابه. </a:t>
            </a:r>
          </a:p>
          <a:p>
            <a:endParaRPr lang="ar-SA" sz="3600" dirty="0">
              <a:solidFill>
                <a:schemeClr val="bg1"/>
              </a:solidFill>
            </a:endParaRPr>
          </a:p>
        </p:txBody>
      </p:sp>
      <p:sp>
        <p:nvSpPr>
          <p:cNvPr id="7" name="مربع نص 6"/>
          <p:cNvSpPr txBox="1"/>
          <p:nvPr/>
        </p:nvSpPr>
        <p:spPr>
          <a:xfrm>
            <a:off x="1701800" y="2685317"/>
            <a:ext cx="9740900" cy="1200329"/>
          </a:xfrm>
          <a:prstGeom prst="rect">
            <a:avLst/>
          </a:prstGeom>
          <a:noFill/>
        </p:spPr>
        <p:txBody>
          <a:bodyPr wrap="square" rtlCol="1">
            <a:spAutoFit/>
          </a:bodyPr>
          <a:lstStyle/>
          <a:p>
            <a:pPr marL="457200" indent="-457200">
              <a:buFont typeface="Wingdings" panose="05000000000000000000" pitchFamily="2" charset="2"/>
              <a:buChar char="§"/>
            </a:pPr>
            <a:r>
              <a:rPr lang="ar-SA" sz="3600" dirty="0">
                <a:solidFill>
                  <a:schemeClr val="bg1"/>
                </a:solidFill>
              </a:rPr>
              <a:t>يتعرف دائماً على أصدقاء </a:t>
            </a:r>
            <a:r>
              <a:rPr lang="ar-SA" sz="3600" dirty="0" err="1">
                <a:solidFill>
                  <a:schemeClr val="bg1"/>
                </a:solidFill>
              </a:rPr>
              <a:t>جدد..لأنه</a:t>
            </a:r>
            <a:r>
              <a:rPr lang="ar-SA" sz="3600" dirty="0">
                <a:solidFill>
                  <a:schemeClr val="bg1"/>
                </a:solidFill>
              </a:rPr>
              <a:t> كل يوم عند طبيب جديد. </a:t>
            </a:r>
          </a:p>
          <a:p>
            <a:endParaRPr lang="ar-SA" sz="3600" dirty="0"/>
          </a:p>
        </p:txBody>
      </p:sp>
      <p:sp>
        <p:nvSpPr>
          <p:cNvPr id="8" name="مربع نص 7"/>
          <p:cNvSpPr txBox="1"/>
          <p:nvPr/>
        </p:nvSpPr>
        <p:spPr>
          <a:xfrm>
            <a:off x="3111500" y="3839478"/>
            <a:ext cx="8331200" cy="1200329"/>
          </a:xfrm>
          <a:prstGeom prst="rect">
            <a:avLst/>
          </a:prstGeom>
          <a:noFill/>
        </p:spPr>
        <p:txBody>
          <a:bodyPr wrap="square" rtlCol="1">
            <a:spAutoFit/>
          </a:bodyPr>
          <a:lstStyle/>
          <a:p>
            <a:pPr marL="571500" indent="-571500">
              <a:buFont typeface="Wingdings" panose="05000000000000000000" pitchFamily="2" charset="2"/>
              <a:buChar char="§"/>
            </a:pPr>
            <a:r>
              <a:rPr lang="ar-SA" sz="3600" dirty="0">
                <a:solidFill>
                  <a:schemeClr val="bg1"/>
                </a:solidFill>
              </a:rPr>
              <a:t>لا يدخل اللصوص إلى بيته لأنه يسعل طوال الليل.</a:t>
            </a:r>
          </a:p>
          <a:p>
            <a:endParaRPr lang="ar-SA" sz="3600" dirty="0"/>
          </a:p>
        </p:txBody>
      </p:sp>
      <p:sp>
        <p:nvSpPr>
          <p:cNvPr id="9" name="مربع نص 8"/>
          <p:cNvSpPr txBox="1"/>
          <p:nvPr/>
        </p:nvSpPr>
        <p:spPr>
          <a:xfrm>
            <a:off x="1574800" y="4977203"/>
            <a:ext cx="9867900" cy="1200329"/>
          </a:xfrm>
          <a:prstGeom prst="rect">
            <a:avLst/>
          </a:prstGeom>
          <a:noFill/>
        </p:spPr>
        <p:txBody>
          <a:bodyPr wrap="square" rtlCol="1">
            <a:spAutoFit/>
          </a:bodyPr>
          <a:lstStyle/>
          <a:p>
            <a:pPr marL="571500" indent="-571500">
              <a:buFont typeface="Wingdings" panose="05000000000000000000" pitchFamily="2" charset="2"/>
              <a:buChar char="§"/>
            </a:pPr>
            <a:r>
              <a:rPr lang="ar-SA" sz="3600" dirty="0">
                <a:solidFill>
                  <a:schemeClr val="bg1"/>
                </a:solidFill>
              </a:rPr>
              <a:t>لا يزوره الناس والأقرباء كثيراً لأن رائحته كريهة ومقززة.</a:t>
            </a:r>
          </a:p>
          <a:p>
            <a:endParaRPr lang="ar-SA" sz="3600" dirty="0"/>
          </a:p>
        </p:txBody>
      </p:sp>
      <p:pic>
        <p:nvPicPr>
          <p:cNvPr id="10" name="صورة 9"/>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88900" y="119349"/>
            <a:ext cx="2433097" cy="2565968"/>
          </a:xfrm>
          <a:prstGeom prst="ellipse">
            <a:avLst/>
          </a:prstGeom>
          <a:ln>
            <a:noFill/>
          </a:ln>
          <a:effectLst>
            <a:softEdge rad="112500"/>
          </a:effectLst>
        </p:spPr>
      </p:pic>
    </p:spTree>
    <p:extLst>
      <p:ext uri="{BB962C8B-B14F-4D97-AF65-F5344CB8AC3E}">
        <p14:creationId xmlns:p14="http://schemas.microsoft.com/office/powerpoint/2010/main" val="100361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16875" b="11691"/>
          <a:stretch/>
        </p:blipFill>
        <p:spPr>
          <a:xfrm>
            <a:off x="0" y="1"/>
            <a:ext cx="12192000" cy="6858000"/>
          </a:xfrm>
        </p:spPr>
      </p:pic>
      <p:sp>
        <p:nvSpPr>
          <p:cNvPr id="6" name="مربع نص 5"/>
          <p:cNvSpPr txBox="1"/>
          <p:nvPr/>
        </p:nvSpPr>
        <p:spPr>
          <a:xfrm>
            <a:off x="5518150" y="101600"/>
            <a:ext cx="6553200" cy="5139869"/>
          </a:xfrm>
          <a:prstGeom prst="rect">
            <a:avLst/>
          </a:prstGeom>
          <a:noFill/>
        </p:spPr>
        <p:txBody>
          <a:bodyPr wrap="square" rtlCol="1">
            <a:spAutoFit/>
          </a:bodyPr>
          <a:lstStyle/>
          <a:p>
            <a:r>
              <a:rPr lang="ar-SA" sz="4000" dirty="0">
                <a:solidFill>
                  <a:schemeClr val="accent1">
                    <a:lumMod val="60000"/>
                    <a:lumOff val="40000"/>
                  </a:schemeClr>
                </a:solidFill>
                <a:cs typeface="PT Bold Dusky" panose="02010400000000000000" pitchFamily="2" charset="-78"/>
              </a:rPr>
              <a:t>خاتمة:</a:t>
            </a:r>
            <a:r>
              <a:rPr lang="ar-SA" sz="4000" dirty="0">
                <a:solidFill>
                  <a:schemeClr val="bg1">
                    <a:lumMod val="95000"/>
                  </a:schemeClr>
                </a:solidFill>
                <a:cs typeface="PT Bold Dusky" panose="02010400000000000000" pitchFamily="2" charset="-78"/>
              </a:rPr>
              <a:t> </a:t>
            </a:r>
            <a:br>
              <a:rPr lang="ar-SA" sz="3200" dirty="0">
                <a:solidFill>
                  <a:schemeClr val="bg1">
                    <a:lumMod val="85000"/>
                  </a:schemeClr>
                </a:solidFill>
              </a:rPr>
            </a:br>
            <a:r>
              <a:rPr lang="ar-SA" sz="3200" dirty="0">
                <a:solidFill>
                  <a:schemeClr val="bg1">
                    <a:lumMod val="85000"/>
                  </a:schemeClr>
                </a:solidFill>
              </a:rPr>
              <a:t> </a:t>
            </a:r>
            <a:br>
              <a:rPr lang="ar-SA" sz="3200">
                <a:solidFill>
                  <a:schemeClr val="bg1">
                    <a:lumMod val="85000"/>
                  </a:schemeClr>
                </a:solidFill>
              </a:rPr>
            </a:br>
            <a:r>
              <a:rPr lang="ar-SA" sz="3200">
                <a:solidFill>
                  <a:schemeClr val="bg1">
                    <a:lumMod val="85000"/>
                  </a:schemeClr>
                </a:solidFill>
              </a:rPr>
              <a:t>التدخين </a:t>
            </a:r>
            <a:r>
              <a:rPr lang="ar-SA" sz="3200" dirty="0">
                <a:solidFill>
                  <a:schemeClr val="bg1">
                    <a:lumMod val="85000"/>
                  </a:schemeClr>
                </a:solidFill>
              </a:rPr>
              <a:t>آفة حضارية </a:t>
            </a:r>
            <a:r>
              <a:rPr lang="ar-SA" sz="3200" dirty="0" err="1">
                <a:solidFill>
                  <a:schemeClr val="bg1">
                    <a:lumMod val="85000"/>
                  </a:schemeClr>
                </a:solidFill>
              </a:rPr>
              <a:t>كريهه</a:t>
            </a:r>
            <a:r>
              <a:rPr lang="ar-SA" sz="3200" dirty="0">
                <a:solidFill>
                  <a:schemeClr val="bg1">
                    <a:lumMod val="85000"/>
                  </a:schemeClr>
                </a:solidFill>
              </a:rPr>
              <a:t> انزلت </a:t>
            </a:r>
            <a:r>
              <a:rPr lang="ar-SA" sz="3200" dirty="0" err="1">
                <a:solidFill>
                  <a:schemeClr val="bg1">
                    <a:lumMod val="85000"/>
                  </a:schemeClr>
                </a:solidFill>
              </a:rPr>
              <a:t>بالانسان</a:t>
            </a:r>
            <a:r>
              <a:rPr lang="ar-SA" sz="3200" dirty="0">
                <a:solidFill>
                  <a:schemeClr val="bg1">
                    <a:lumMod val="85000"/>
                  </a:schemeClr>
                </a:solidFill>
              </a:rPr>
              <a:t> </a:t>
            </a:r>
            <a:r>
              <a:rPr lang="ar-SA" sz="3200">
                <a:solidFill>
                  <a:schemeClr val="bg1">
                    <a:lumMod val="85000"/>
                  </a:schemeClr>
                </a:solidFill>
              </a:rPr>
              <a:t>العلل والامراض وهي </a:t>
            </a:r>
            <a:r>
              <a:rPr lang="ar-SA" sz="3200" dirty="0">
                <a:solidFill>
                  <a:schemeClr val="bg1">
                    <a:lumMod val="85000"/>
                  </a:schemeClr>
                </a:solidFill>
              </a:rPr>
              <a:t>تجاره العالم </a:t>
            </a:r>
            <a:r>
              <a:rPr lang="ar-SA" sz="3200" dirty="0" err="1">
                <a:solidFill>
                  <a:schemeClr val="bg1">
                    <a:lumMod val="85000"/>
                  </a:schemeClr>
                </a:solidFill>
              </a:rPr>
              <a:t>الرابحه</a:t>
            </a:r>
            <a:r>
              <a:rPr lang="ar-SA" sz="3200" dirty="0">
                <a:solidFill>
                  <a:schemeClr val="bg1">
                    <a:lumMod val="85000"/>
                  </a:schemeClr>
                </a:solidFill>
              </a:rPr>
              <a:t> ولكنها قائمه على اتلاف الحياه</a:t>
            </a:r>
            <a:r>
              <a:rPr lang="ar-SA" sz="3200">
                <a:solidFill>
                  <a:schemeClr val="bg1">
                    <a:lumMod val="85000"/>
                  </a:schemeClr>
                </a:solidFill>
              </a:rPr>
              <a:t> وتدمير </a:t>
            </a:r>
            <a:r>
              <a:rPr lang="ar-SA" sz="3200" dirty="0">
                <a:solidFill>
                  <a:schemeClr val="bg1">
                    <a:lumMod val="85000"/>
                  </a:schemeClr>
                </a:solidFill>
              </a:rPr>
              <a:t>الانسان عقلا وقلبا </a:t>
            </a:r>
            <a:r>
              <a:rPr lang="ar-SA" sz="3200">
                <a:solidFill>
                  <a:schemeClr val="bg1">
                    <a:lumMod val="85000"/>
                  </a:schemeClr>
                </a:solidFill>
              </a:rPr>
              <a:t>وروحا واراده !</a:t>
            </a:r>
          </a:p>
          <a:p>
            <a:endParaRPr lang="ar-SA" sz="3200" dirty="0">
              <a:solidFill>
                <a:schemeClr val="bg1">
                  <a:lumMod val="85000"/>
                </a:schemeClr>
              </a:solidFill>
            </a:endParaRPr>
          </a:p>
          <a:p>
            <a:r>
              <a:rPr lang="ar-SA" sz="3200">
                <a:solidFill>
                  <a:schemeClr val="bg1">
                    <a:lumMod val="85000"/>
                  </a:schemeClr>
                </a:solidFill>
              </a:rPr>
              <a:t>والغريب </a:t>
            </a:r>
            <a:r>
              <a:rPr lang="ar-SA" sz="3200" dirty="0">
                <a:solidFill>
                  <a:schemeClr val="bg1">
                    <a:lumMod val="85000"/>
                  </a:schemeClr>
                </a:solidFill>
              </a:rPr>
              <a:t>ان الانسان يقبل على هذه السموم بلهفه </a:t>
            </a:r>
          </a:p>
          <a:p>
            <a:r>
              <a:rPr lang="ar-SA" sz="3200" dirty="0">
                <a:solidFill>
                  <a:schemeClr val="bg1">
                    <a:lumMod val="85000"/>
                  </a:schemeClr>
                </a:solidFill>
              </a:rPr>
              <a:t>وشوق وكأنه </a:t>
            </a:r>
            <a:r>
              <a:rPr lang="ar-SA" sz="3200" dirty="0" err="1">
                <a:solidFill>
                  <a:schemeClr val="bg1">
                    <a:lumMod val="85000"/>
                  </a:schemeClr>
                </a:solidFill>
              </a:rPr>
              <a:t>لايعلم</a:t>
            </a:r>
            <a:r>
              <a:rPr lang="ar-SA" sz="3200" dirty="0">
                <a:solidFill>
                  <a:schemeClr val="bg1">
                    <a:lumMod val="85000"/>
                  </a:schemeClr>
                </a:solidFill>
              </a:rPr>
              <a:t> انه يسير الى طريق التهلكة.</a:t>
            </a:r>
          </a:p>
          <a:p>
            <a:r>
              <a:rPr lang="ar-SA" sz="3200" dirty="0">
                <a:solidFill>
                  <a:schemeClr val="bg1">
                    <a:lumMod val="85000"/>
                  </a:schemeClr>
                </a:solidFill>
              </a:rPr>
              <a:t> </a:t>
            </a:r>
          </a:p>
        </p:txBody>
      </p:sp>
      <p:pic>
        <p:nvPicPr>
          <p:cNvPr id="5" name="صورة 4"/>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10155191" y="5002697"/>
            <a:ext cx="1916159" cy="1855303"/>
          </a:xfrm>
          <a:prstGeom prst="ellipse">
            <a:avLst/>
          </a:prstGeom>
          <a:ln>
            <a:noFill/>
          </a:ln>
          <a:effectLst>
            <a:softEdge rad="112500"/>
          </a:effectLst>
        </p:spPr>
      </p:pic>
    </p:spTree>
    <p:extLst>
      <p:ext uri="{BB962C8B-B14F-4D97-AF65-F5344CB8AC3E}">
        <p14:creationId xmlns:p14="http://schemas.microsoft.com/office/powerpoint/2010/main" val="155397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6666047" y="696050"/>
            <a:ext cx="4876800" cy="4401205"/>
          </a:xfrm>
          <a:prstGeom prst="rect">
            <a:avLst/>
          </a:prstGeom>
          <a:noFill/>
        </p:spPr>
        <p:txBody>
          <a:bodyPr wrap="square" rtlCol="1">
            <a:spAutoFit/>
          </a:bodyPr>
          <a:lstStyle/>
          <a:p>
            <a:pPr algn="ctr"/>
            <a:r>
              <a:rPr lang="ar-IQ" sz="8000" dirty="0">
                <a:solidFill>
                  <a:srgbClr val="C00000"/>
                </a:solidFill>
                <a:effectLst>
                  <a:outerShdw blurRad="38100" dist="38100" dir="2700000" algn="tl">
                    <a:srgbClr val="000000">
                      <a:alpha val="43137"/>
                    </a:srgbClr>
                  </a:outerShdw>
                </a:effectLst>
                <a:cs typeface="PT Bold Dusky" panose="02010400000000000000" pitchFamily="2" charset="-78"/>
              </a:rPr>
              <a:t>شكرا لحسن اصغائكم</a:t>
            </a:r>
            <a:endParaRPr lang="ar-SA" sz="8000" dirty="0">
              <a:solidFill>
                <a:srgbClr val="C00000"/>
              </a:solidFill>
              <a:effectLst>
                <a:outerShdw blurRad="38100" dist="38100" dir="2700000" algn="tl">
                  <a:srgbClr val="000000">
                    <a:alpha val="43137"/>
                  </a:srgbClr>
                </a:outerShdw>
              </a:effectLst>
              <a:cs typeface="PT Bold Dusky" panose="02010400000000000000" pitchFamily="2" charset="-78"/>
            </a:endParaRPr>
          </a:p>
          <a:p>
            <a:endParaRPr lang="ar-SA" sz="4000" dirty="0">
              <a:solidFill>
                <a:schemeClr val="bg1">
                  <a:lumMod val="95000"/>
                </a:schemeClr>
              </a:solidFill>
              <a:cs typeface="PT Bold Dusky" panose="02010400000000000000" pitchFamily="2" charset="-78"/>
            </a:endParaRPr>
          </a:p>
          <a:p>
            <a:endParaRPr lang="ar-SA" sz="4000" dirty="0">
              <a:solidFill>
                <a:schemeClr val="bg1">
                  <a:lumMod val="95000"/>
                </a:schemeClr>
              </a:solidFill>
              <a:cs typeface="PT Bold Dusky" panose="02010400000000000000" pitchFamily="2" charset="-78"/>
            </a:endParaRPr>
          </a:p>
          <a:p>
            <a:endParaRPr lang="ar-SA" sz="4000" dirty="0">
              <a:solidFill>
                <a:schemeClr val="bg1">
                  <a:lumMod val="95000"/>
                </a:schemeClr>
              </a:solidFill>
              <a:cs typeface="PT Bold Dusky" panose="02010400000000000000" pitchFamily="2" charset="-78"/>
            </a:endParaRPr>
          </a:p>
        </p:txBody>
      </p:sp>
      <p:pic>
        <p:nvPicPr>
          <p:cNvPr id="1026" name="Picture 2" descr="‫اضرار التدخين - مركز بحوث ومتحف التاريخ الطبيعي‬‎">
            <a:extLst>
              <a:ext uri="{FF2B5EF4-FFF2-40B4-BE49-F238E27FC236}">
                <a16:creationId xmlns:a16="http://schemas.microsoft.com/office/drawing/2014/main" id="{4B791C49-E5AA-4014-A4BD-59D34E9F8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06" y="507353"/>
            <a:ext cx="6377355" cy="6072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أضرار التدخين على البيئة - موضوع‬‎">
            <a:extLst>
              <a:ext uri="{FF2B5EF4-FFF2-40B4-BE49-F238E27FC236}">
                <a16:creationId xmlns:a16="http://schemas.microsoft.com/office/drawing/2014/main" id="{23C2735F-F04E-46C3-9EC7-1EDBAB3BD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307" y="3678745"/>
            <a:ext cx="4963487" cy="235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9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مربع نص 7"/>
          <p:cNvSpPr txBox="1"/>
          <p:nvPr/>
        </p:nvSpPr>
        <p:spPr>
          <a:xfrm>
            <a:off x="1936750" y="648443"/>
            <a:ext cx="9994900" cy="830997"/>
          </a:xfrm>
          <a:prstGeom prst="rect">
            <a:avLst/>
          </a:prstGeom>
          <a:noFill/>
        </p:spPr>
        <p:txBody>
          <a:bodyPr wrap="square" rtlCol="1">
            <a:spAutoFit/>
          </a:bodyPr>
          <a:lstStyle/>
          <a:p>
            <a:r>
              <a:rPr lang="ar-SA" sz="4800" dirty="0">
                <a:solidFill>
                  <a:schemeClr val="accent1">
                    <a:lumMod val="60000"/>
                    <a:lumOff val="40000"/>
                  </a:schemeClr>
                </a:solidFill>
                <a:cs typeface="PT Bold Dusky" panose="02010400000000000000" pitchFamily="2" charset="-78"/>
              </a:rPr>
              <a:t>المقدمة</a:t>
            </a:r>
            <a:r>
              <a:rPr lang="ar-SA" sz="4800" dirty="0">
                <a:solidFill>
                  <a:schemeClr val="bg1">
                    <a:lumMod val="95000"/>
                  </a:schemeClr>
                </a:solidFill>
                <a:cs typeface="PT Bold Dusky" panose="02010400000000000000" pitchFamily="2" charset="-78"/>
              </a:rPr>
              <a:t> </a:t>
            </a:r>
          </a:p>
        </p:txBody>
      </p:sp>
      <p:sp>
        <p:nvSpPr>
          <p:cNvPr id="9" name="مربع نص 8"/>
          <p:cNvSpPr txBox="1"/>
          <p:nvPr/>
        </p:nvSpPr>
        <p:spPr>
          <a:xfrm>
            <a:off x="431800" y="889843"/>
            <a:ext cx="11499850" cy="4647426"/>
          </a:xfrm>
          <a:prstGeom prst="rect">
            <a:avLst/>
          </a:prstGeom>
          <a:noFill/>
        </p:spPr>
        <p:txBody>
          <a:bodyPr wrap="square" rtlCol="1">
            <a:spAutoFit/>
          </a:bodyPr>
          <a:lstStyle/>
          <a:p>
            <a:endParaRPr lang="ar-SA" sz="3600" dirty="0">
              <a:solidFill>
                <a:schemeClr val="bg1">
                  <a:lumMod val="85000"/>
                </a:schemeClr>
              </a:solidFill>
            </a:endParaRPr>
          </a:p>
          <a:p>
            <a:endParaRPr lang="ar-SA" sz="3600" dirty="0">
              <a:solidFill>
                <a:schemeClr val="bg1">
                  <a:lumMod val="85000"/>
                </a:schemeClr>
              </a:solidFill>
            </a:endParaRPr>
          </a:p>
          <a:p>
            <a:r>
              <a:rPr lang="ar-SA" sz="3200" dirty="0">
                <a:solidFill>
                  <a:schemeClr val="bg1"/>
                </a:solidFill>
              </a:rPr>
              <a:t>التدخين ظاهرة من الظواهر التي انتشرت في معظم دول العالم وخاصة دول العالم الثالث و قد اتسعت دائرة هذه الظاهره لتشمل الملايين من الافراد من مختلف المستويات الاجتماعيه ومختلف الاعمار .. </a:t>
            </a:r>
          </a:p>
          <a:p>
            <a:endParaRPr lang="ar-SA" sz="3200" dirty="0">
              <a:solidFill>
                <a:schemeClr val="bg1"/>
              </a:solidFill>
            </a:endParaRPr>
          </a:p>
          <a:p>
            <a:r>
              <a:rPr lang="ar-SA" sz="3200" dirty="0">
                <a:solidFill>
                  <a:schemeClr val="bg1"/>
                </a:solidFill>
              </a:rPr>
              <a:t>رغم ما يأكده العلماء والخبراء عن جسامه التدخين الصحية </a:t>
            </a:r>
            <a:br>
              <a:rPr lang="ar-SA" sz="3200" dirty="0">
                <a:solidFill>
                  <a:schemeClr val="bg1"/>
                </a:solidFill>
              </a:rPr>
            </a:br>
            <a:r>
              <a:rPr lang="ar-SA" sz="3200" dirty="0">
                <a:solidFill>
                  <a:schemeClr val="bg1"/>
                </a:solidFill>
              </a:rPr>
              <a:t>والاجتماعية والاقتصادية .</a:t>
            </a:r>
          </a:p>
          <a:p>
            <a:endParaRPr lang="ar-SA" sz="3200" dirty="0">
              <a:solidFill>
                <a:schemeClr val="bg1">
                  <a:lumMod val="85000"/>
                </a:schemeClr>
              </a:solidFill>
            </a:endParaRPr>
          </a:p>
        </p:txBody>
      </p:sp>
      <p:pic>
        <p:nvPicPr>
          <p:cNvPr id="10" name="صورة 9"/>
          <p:cNvPicPr>
            <a:picLocks noChangeAspect="1"/>
          </p:cNvPicPr>
          <p:nvPr/>
        </p:nvPicPr>
        <p:blipFill rotWithShape="1">
          <a:blip r:embed="rId3">
            <a:extLst>
              <a:ext uri="{28A0092B-C50C-407E-A947-70E740481C1C}">
                <a14:useLocalDpi xmlns:a14="http://schemas.microsoft.com/office/drawing/2010/main" val="0"/>
              </a:ext>
            </a:extLst>
          </a:blip>
          <a:srcRect t="3611" b="31389"/>
          <a:stretch/>
        </p:blipFill>
        <p:spPr>
          <a:xfrm>
            <a:off x="171450" y="3276600"/>
            <a:ext cx="3752850" cy="3251369"/>
          </a:xfrm>
          <a:prstGeom prst="ellipse">
            <a:avLst/>
          </a:prstGeom>
          <a:ln>
            <a:noFill/>
          </a:ln>
          <a:effectLst>
            <a:softEdge rad="112500"/>
          </a:effectLst>
        </p:spPr>
      </p:pic>
      <p:pic>
        <p:nvPicPr>
          <p:cNvPr id="6" name="صورة 5"/>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0" y="35461"/>
            <a:ext cx="1967486" cy="1905000"/>
          </a:xfrm>
          <a:prstGeom prst="ellipse">
            <a:avLst/>
          </a:prstGeom>
          <a:ln>
            <a:noFill/>
          </a:ln>
          <a:effectLst>
            <a:softEdge rad="112500"/>
          </a:effectLst>
        </p:spPr>
      </p:pic>
    </p:spTree>
    <p:extLst>
      <p:ext uri="{BB962C8B-B14F-4D97-AF65-F5344CB8AC3E}">
        <p14:creationId xmlns:p14="http://schemas.microsoft.com/office/powerpoint/2010/main" val="13559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217400" cy="6858000"/>
          </a:xfrm>
        </p:spPr>
      </p:pic>
      <p:sp>
        <p:nvSpPr>
          <p:cNvPr id="5" name="مربع نص 4"/>
          <p:cNvSpPr txBox="1"/>
          <p:nvPr/>
        </p:nvSpPr>
        <p:spPr>
          <a:xfrm>
            <a:off x="2560320" y="179849"/>
            <a:ext cx="9631680" cy="6064289"/>
          </a:xfrm>
          <a:prstGeom prst="rect">
            <a:avLst/>
          </a:prstGeom>
          <a:noFill/>
        </p:spPr>
        <p:txBody>
          <a:bodyPr wrap="square" rtlCol="1">
            <a:spAutoFit/>
          </a:bodyPr>
          <a:lstStyle/>
          <a:p>
            <a:pPr>
              <a:lnSpc>
                <a:spcPct val="150000"/>
              </a:lnSpc>
            </a:pPr>
            <a:r>
              <a:rPr lang="ar-SA" sz="3200" dirty="0">
                <a:solidFill>
                  <a:schemeClr val="bg1"/>
                </a:solidFill>
              </a:rPr>
              <a:t>- إن موضوع التدخين ومكافحته من المواضيع التي تهم البشرية كلها</a:t>
            </a:r>
          </a:p>
          <a:p>
            <a:pPr>
              <a:lnSpc>
                <a:spcPct val="150000"/>
              </a:lnSpc>
            </a:pPr>
            <a:r>
              <a:rPr lang="ar-SA" sz="3200" dirty="0">
                <a:solidFill>
                  <a:schemeClr val="bg1"/>
                </a:solidFill>
              </a:rPr>
              <a:t>- اذ ان ضحايا التدخين يبلغون حاليا 5 ملايين شخص يلقون حتفهم سنويا</a:t>
            </a:r>
            <a:r>
              <a:rPr lang="ar-IQ" sz="3200" dirty="0">
                <a:solidFill>
                  <a:schemeClr val="bg1"/>
                </a:solidFill>
              </a:rPr>
              <a:t>!</a:t>
            </a:r>
            <a:endParaRPr lang="ar-SA" sz="3200" b="1" dirty="0">
              <a:solidFill>
                <a:srgbClr val="FF0000"/>
              </a:solidFill>
            </a:endParaRPr>
          </a:p>
          <a:p>
            <a:pPr algn="just"/>
            <a:r>
              <a:rPr lang="ar-SA" sz="2400" dirty="0">
                <a:solidFill>
                  <a:schemeClr val="bg1">
                    <a:lumMod val="85000"/>
                  </a:schemeClr>
                </a:solidFill>
              </a:rPr>
              <a:t>يعتبر استهلاك التبغ أحد أهم أسباب الوفاة والمرض التي يمكن تجنبها في العالم، وتشير تقارير منظمة الصحة العالمية بأن حوالي خمسة ملايين ونصف وفاة سنوياً لها علاقة مباشرة باستهلاك التبغ، ومن المتوقع أن يزيد عدد الوفيات إلى عشرة ملايين بحلول عام 202</a:t>
            </a:r>
            <a:r>
              <a:rPr lang="ar-IQ" sz="2400" dirty="0">
                <a:solidFill>
                  <a:schemeClr val="bg1">
                    <a:lumMod val="85000"/>
                  </a:schemeClr>
                </a:solidFill>
              </a:rPr>
              <a:t>7</a:t>
            </a:r>
            <a:r>
              <a:rPr lang="ar-SA" sz="2400" dirty="0">
                <a:solidFill>
                  <a:schemeClr val="bg1">
                    <a:lumMod val="85000"/>
                  </a:schemeClr>
                </a:solidFill>
              </a:rPr>
              <a:t> فيما لو بقيت الإجراءات المتبعة في مكافحة التدخين ضعيفة، علماً بأن 70 % من هذه الوفيات تحدث في الدول النامية .</a:t>
            </a:r>
          </a:p>
          <a:p>
            <a:pPr algn="just"/>
            <a:r>
              <a:rPr lang="ar-SA" sz="2400" dirty="0">
                <a:solidFill>
                  <a:schemeClr val="bg1">
                    <a:lumMod val="85000"/>
                  </a:schemeClr>
                </a:solidFill>
              </a:rPr>
              <a:t>يبدأ التدخين عادة في سن مبكرة وتشير الدلائل إلى أن شركات التبغ الكبرى تستهدف صغار السن من الأطفال والمراهقين من الشباب وخاصة في الد</a:t>
            </a:r>
            <a:r>
              <a:rPr lang="ar-SA" sz="3200" dirty="0">
                <a:solidFill>
                  <a:schemeClr val="bg1">
                    <a:lumMod val="85000"/>
                  </a:schemeClr>
                </a:solidFill>
              </a:rPr>
              <a:t>ول </a:t>
            </a:r>
            <a:r>
              <a:rPr lang="ar-SA" sz="2800" dirty="0">
                <a:solidFill>
                  <a:schemeClr val="bg1">
                    <a:lumMod val="85000"/>
                  </a:schemeClr>
                </a:solidFill>
              </a:rPr>
              <a:t>النامية التي تفتقر إلى التشريعات والقوانين ذات العلاقة بمكافحة التدخين وخاصة بين فئة الشباب وان وجدت فإنها غير مفعلة </a:t>
            </a:r>
            <a:endParaRPr lang="ar-SA" sz="2800" dirty="0">
              <a:solidFill>
                <a:schemeClr val="bg1"/>
              </a:solidFill>
            </a:endParaRPr>
          </a:p>
          <a:p>
            <a:pPr>
              <a:lnSpc>
                <a:spcPct val="150000"/>
              </a:lnSpc>
            </a:pPr>
            <a:endParaRPr lang="ar-SA" sz="1200" dirty="0">
              <a:solidFill>
                <a:schemeClr val="bg1"/>
              </a:solidFill>
            </a:endParaRPr>
          </a:p>
          <a:p>
            <a:pPr>
              <a:lnSpc>
                <a:spcPct val="150000"/>
              </a:lnSpc>
            </a:pPr>
            <a:r>
              <a:rPr lang="ar-SA" sz="3200" b="1" dirty="0">
                <a:solidFill>
                  <a:srgbClr val="FF0000"/>
                </a:solidFill>
              </a:rPr>
              <a:t> </a:t>
            </a:r>
            <a:endParaRPr lang="ar-SA" sz="3200" dirty="0"/>
          </a:p>
        </p:txBody>
      </p:sp>
      <p:pic>
        <p:nvPicPr>
          <p:cNvPr id="6" name="صورة 5"/>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64565" y="2454442"/>
            <a:ext cx="3008831" cy="4439019"/>
          </a:xfrm>
          <a:prstGeom prst="ellipse">
            <a:avLst/>
          </a:prstGeom>
          <a:ln>
            <a:noFill/>
          </a:ln>
          <a:effectLst>
            <a:softEdge rad="112500"/>
          </a:effectLst>
        </p:spPr>
      </p:pic>
      <p:pic>
        <p:nvPicPr>
          <p:cNvPr id="8" name="صورة 7"/>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0" y="35461"/>
            <a:ext cx="1967486" cy="1905000"/>
          </a:xfrm>
          <a:prstGeom prst="ellipse">
            <a:avLst/>
          </a:prstGeom>
          <a:ln>
            <a:noFill/>
          </a:ln>
          <a:effectLst>
            <a:softEdge rad="112500"/>
          </a:effectLst>
        </p:spPr>
      </p:pic>
    </p:spTree>
    <p:extLst>
      <p:ext uri="{BB962C8B-B14F-4D97-AF65-F5344CB8AC3E}">
        <p14:creationId xmlns:p14="http://schemas.microsoft.com/office/powerpoint/2010/main" val="238595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9C4B-EAB1-4484-95C4-68E1E21D2F1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0F9689F-43B5-4C1D-A3C3-79E8395D3642}"/>
              </a:ext>
            </a:extLst>
          </p:cNvPr>
          <p:cNvPicPr>
            <a:picLocks noGrp="1" noChangeAspect="1"/>
          </p:cNvPicPr>
          <p:nvPr>
            <p:ph idx="1"/>
          </p:nvPr>
        </p:nvPicPr>
        <p:blipFill>
          <a:blip r:embed="rId2"/>
          <a:stretch>
            <a:fillRect/>
          </a:stretch>
        </p:blipFill>
        <p:spPr>
          <a:xfrm>
            <a:off x="142775" y="80311"/>
            <a:ext cx="11906450" cy="6697378"/>
          </a:xfrm>
          <a:prstGeom prst="rect">
            <a:avLst/>
          </a:prstGeom>
        </p:spPr>
      </p:pic>
      <p:sp>
        <p:nvSpPr>
          <p:cNvPr id="5" name="Rectangle 4">
            <a:extLst>
              <a:ext uri="{FF2B5EF4-FFF2-40B4-BE49-F238E27FC236}">
                <a16:creationId xmlns:a16="http://schemas.microsoft.com/office/drawing/2014/main" id="{2ABD3C77-A0F4-44AF-AEFC-5167744DBBB6}"/>
              </a:ext>
            </a:extLst>
          </p:cNvPr>
          <p:cNvSpPr/>
          <p:nvPr/>
        </p:nvSpPr>
        <p:spPr>
          <a:xfrm>
            <a:off x="5601903" y="750771"/>
            <a:ext cx="6179419" cy="3539430"/>
          </a:xfrm>
          <a:prstGeom prst="rect">
            <a:avLst/>
          </a:prstGeom>
        </p:spPr>
        <p:txBody>
          <a:bodyPr wrap="square">
            <a:spAutoFit/>
          </a:bodyPr>
          <a:lstStyle/>
          <a:p>
            <a:r>
              <a:rPr lang="ar-IQ" dirty="0">
                <a:solidFill>
                  <a:schemeClr val="bg1"/>
                </a:solidFill>
              </a:rPr>
              <a:t> </a:t>
            </a:r>
            <a:r>
              <a:rPr lang="ar-IQ" sz="3200" b="1" dirty="0">
                <a:solidFill>
                  <a:schemeClr val="bg1"/>
                </a:solidFill>
              </a:rPr>
              <a:t>التدخين والادمان:</a:t>
            </a:r>
          </a:p>
          <a:p>
            <a:pPr algn="just"/>
            <a:r>
              <a:rPr lang="ar-IQ" sz="2400" dirty="0">
                <a:solidFill>
                  <a:schemeClr val="bg1"/>
                </a:solidFill>
              </a:rPr>
              <a:t>يعتبر التدخين نوعاً من أنواع الإدمان حيث أثبتت الأبحاث الطبية أن تدخين التبغ يسبب الإدمان مثل جميع المواد المخدرة إذ أن 10 % فقط ممن يشربون الخمر يصبحون مدمنين بينما تبلغ نسبة من يدمن التدخين هي 85 % وسبب الإدمان أن النيكوتين الموجود في السيجارة يدخل الدم الذي يغذي شرايين المخ وسرعان ما يعتاد المخ والجهاز العصبي على وجود النيكوتين فيتعود ويطلبه باستمرار وتتحول العادة إلى إدمان ، كما يعد التدخين بوابة واسعة لعالم المخدرات </a:t>
            </a:r>
            <a:endParaRPr lang="en-US" sz="2400" dirty="0">
              <a:solidFill>
                <a:schemeClr val="bg1"/>
              </a:solidFill>
            </a:endParaRPr>
          </a:p>
        </p:txBody>
      </p:sp>
    </p:spTree>
    <p:extLst>
      <p:ext uri="{BB962C8B-B14F-4D97-AF65-F5344CB8AC3E}">
        <p14:creationId xmlns:p14="http://schemas.microsoft.com/office/powerpoint/2010/main" val="89561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pic>
        <p:nvPicPr>
          <p:cNvPr id="5" name="صورة 4"/>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37187" b="13163"/>
          <a:stretch/>
        </p:blipFill>
        <p:spPr>
          <a:xfrm>
            <a:off x="149178" y="2777969"/>
            <a:ext cx="4100093" cy="3946200"/>
          </a:xfrm>
          <a:prstGeom prst="ellipse">
            <a:avLst/>
          </a:prstGeom>
          <a:ln>
            <a:noFill/>
          </a:ln>
          <a:effectLst>
            <a:softEdge rad="112500"/>
          </a:effectLst>
        </p:spPr>
      </p:pic>
      <p:pic>
        <p:nvPicPr>
          <p:cNvPr id="6" name="صورة 5"/>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982675" y="78170"/>
            <a:ext cx="2433097" cy="2565968"/>
          </a:xfrm>
          <a:prstGeom prst="ellipse">
            <a:avLst/>
          </a:prstGeom>
          <a:ln>
            <a:noFill/>
          </a:ln>
          <a:effectLst>
            <a:softEdge rad="112500"/>
          </a:effectLst>
        </p:spPr>
      </p:pic>
      <p:sp>
        <p:nvSpPr>
          <p:cNvPr id="7" name="مربع نص 6"/>
          <p:cNvSpPr txBox="1"/>
          <p:nvPr/>
        </p:nvSpPr>
        <p:spPr>
          <a:xfrm>
            <a:off x="8500363" y="203272"/>
            <a:ext cx="3254188" cy="830997"/>
          </a:xfrm>
          <a:prstGeom prst="rect">
            <a:avLst/>
          </a:prstGeom>
          <a:noFill/>
        </p:spPr>
        <p:txBody>
          <a:bodyPr wrap="square" rtlCol="1">
            <a:spAutoFit/>
          </a:bodyPr>
          <a:lstStyle/>
          <a:p>
            <a:r>
              <a:rPr lang="ar-SA" sz="4800" dirty="0">
                <a:solidFill>
                  <a:schemeClr val="bg1"/>
                </a:solidFill>
                <a:cs typeface="PT Bold Broken" panose="02010400000000000000" pitchFamily="2" charset="-78"/>
              </a:rPr>
              <a:t>الأهداف :</a:t>
            </a:r>
          </a:p>
        </p:txBody>
      </p:sp>
      <p:sp>
        <p:nvSpPr>
          <p:cNvPr id="8" name="مربع نص 7"/>
          <p:cNvSpPr txBox="1"/>
          <p:nvPr/>
        </p:nvSpPr>
        <p:spPr>
          <a:xfrm>
            <a:off x="3948533" y="1098488"/>
            <a:ext cx="7846359" cy="523220"/>
          </a:xfrm>
          <a:prstGeom prst="rect">
            <a:avLst/>
          </a:prstGeom>
          <a:noFill/>
        </p:spPr>
        <p:txBody>
          <a:bodyPr wrap="square" rtlCol="1">
            <a:spAutoFit/>
          </a:bodyPr>
          <a:lstStyle/>
          <a:p>
            <a:pPr marL="285750" indent="-285750">
              <a:buFont typeface="Wingdings" panose="05000000000000000000" pitchFamily="2" charset="2"/>
              <a:buChar char="ü"/>
            </a:pPr>
            <a:r>
              <a:rPr lang="ar-SA" sz="2800" b="1" dirty="0">
                <a:solidFill>
                  <a:schemeClr val="bg1"/>
                </a:solidFill>
              </a:rPr>
              <a:t>تعريف بتاريخ التدخين ومِمَ يتكون هذا القاتل المصرح به . </a:t>
            </a:r>
          </a:p>
        </p:txBody>
      </p:sp>
      <p:sp>
        <p:nvSpPr>
          <p:cNvPr id="10" name="مربع نص 9"/>
          <p:cNvSpPr txBox="1"/>
          <p:nvPr/>
        </p:nvSpPr>
        <p:spPr>
          <a:xfrm>
            <a:off x="4047565" y="2116815"/>
            <a:ext cx="7570694" cy="1384995"/>
          </a:xfrm>
          <a:prstGeom prst="rect">
            <a:avLst/>
          </a:prstGeom>
          <a:noFill/>
        </p:spPr>
        <p:txBody>
          <a:bodyPr wrap="square" rtlCol="1">
            <a:spAutoFit/>
          </a:bodyPr>
          <a:lstStyle/>
          <a:p>
            <a:pPr marL="342900" indent="-342900">
              <a:buFont typeface="Wingdings" panose="05000000000000000000" pitchFamily="2" charset="2"/>
              <a:buChar char="ü"/>
            </a:pPr>
            <a:r>
              <a:rPr lang="ar-SA" sz="2400" b="1" dirty="0">
                <a:solidFill>
                  <a:schemeClr val="bg1"/>
                </a:solidFill>
              </a:rPr>
              <a:t>تعريف بالأضرار الناجمة عن التدخين و تأثيرها على الفرد والمجتمع من النواحي الصحية والنفسية والاجتماعية والاقتصادية.</a:t>
            </a:r>
          </a:p>
          <a:p>
            <a:pPr marL="285750" indent="-285750">
              <a:buFont typeface="Wingdings" panose="05000000000000000000" pitchFamily="2" charset="2"/>
              <a:buChar char="ü"/>
            </a:pPr>
            <a:endParaRPr lang="ar-SA" b="1" dirty="0">
              <a:solidFill>
                <a:schemeClr val="bg1"/>
              </a:solidFill>
            </a:endParaRPr>
          </a:p>
          <a:p>
            <a:pPr marL="285750" indent="-285750">
              <a:buFont typeface="Wingdings" panose="05000000000000000000" pitchFamily="2" charset="2"/>
              <a:buChar char="ü"/>
            </a:pPr>
            <a:endParaRPr lang="ar-SA" dirty="0"/>
          </a:p>
        </p:txBody>
      </p:sp>
      <p:sp>
        <p:nvSpPr>
          <p:cNvPr id="11" name="مربع نص 10"/>
          <p:cNvSpPr txBox="1"/>
          <p:nvPr/>
        </p:nvSpPr>
        <p:spPr>
          <a:xfrm>
            <a:off x="3659421" y="3227653"/>
            <a:ext cx="8175812" cy="800219"/>
          </a:xfrm>
          <a:prstGeom prst="rect">
            <a:avLst/>
          </a:prstGeom>
          <a:noFill/>
        </p:spPr>
        <p:txBody>
          <a:bodyPr wrap="square" rtlCol="1">
            <a:spAutoFit/>
          </a:bodyPr>
          <a:lstStyle/>
          <a:p>
            <a:pPr marL="457200" indent="-457200">
              <a:buFont typeface="Wingdings" panose="05000000000000000000" pitchFamily="2" charset="2"/>
              <a:buChar char="ü"/>
            </a:pPr>
            <a:r>
              <a:rPr lang="ar-SA" sz="2800" b="1" dirty="0">
                <a:solidFill>
                  <a:schemeClr val="bg1"/>
                </a:solidFill>
              </a:rPr>
              <a:t>تعريف بحكم التدخين و ما هي أسبابه و الدوافع التي تؤدي له. </a:t>
            </a:r>
            <a:br>
              <a:rPr lang="ar-SA" b="1" dirty="0">
                <a:solidFill>
                  <a:schemeClr val="bg1"/>
                </a:solidFill>
              </a:rPr>
            </a:br>
            <a:endParaRPr lang="ar-SA" dirty="0"/>
          </a:p>
        </p:txBody>
      </p:sp>
      <p:sp>
        <p:nvSpPr>
          <p:cNvPr id="12" name="مربع نص 11"/>
          <p:cNvSpPr txBox="1"/>
          <p:nvPr/>
        </p:nvSpPr>
        <p:spPr>
          <a:xfrm>
            <a:off x="3565292" y="4611184"/>
            <a:ext cx="8229600" cy="1077218"/>
          </a:xfrm>
          <a:prstGeom prst="rect">
            <a:avLst/>
          </a:prstGeom>
          <a:noFill/>
        </p:spPr>
        <p:txBody>
          <a:bodyPr wrap="square" rtlCol="1">
            <a:spAutoFit/>
          </a:bodyPr>
          <a:lstStyle/>
          <a:p>
            <a:pPr marL="457200" indent="-457200">
              <a:buFont typeface="Wingdings" panose="05000000000000000000" pitchFamily="2" charset="2"/>
              <a:buChar char="ü"/>
            </a:pPr>
            <a:r>
              <a:rPr lang="ar-SA" sz="2800" b="1" dirty="0">
                <a:solidFill>
                  <a:schemeClr val="bg1"/>
                </a:solidFill>
              </a:rPr>
              <a:t>الإسهام في الحد من انتشار آفة التدخين .</a:t>
            </a:r>
            <a:r>
              <a:rPr lang="ar-SA" b="1" dirty="0">
                <a:solidFill>
                  <a:schemeClr val="bg1"/>
                </a:solidFill>
              </a:rPr>
              <a:t>‏</a:t>
            </a:r>
            <a:br>
              <a:rPr lang="ar-SA" b="1" dirty="0">
                <a:solidFill>
                  <a:schemeClr val="bg1"/>
                </a:solidFill>
              </a:rPr>
            </a:br>
            <a:br>
              <a:rPr lang="ar-SA" b="1" dirty="0">
                <a:solidFill>
                  <a:schemeClr val="bg1"/>
                </a:solidFill>
              </a:rPr>
            </a:br>
            <a:r>
              <a:rPr lang="ar-SA" b="1" dirty="0">
                <a:solidFill>
                  <a:schemeClr val="bg1"/>
                </a:solidFill>
              </a:rPr>
              <a:t>‏</a:t>
            </a:r>
            <a:endParaRPr lang="ar-SA" dirty="0"/>
          </a:p>
        </p:txBody>
      </p:sp>
      <p:sp>
        <p:nvSpPr>
          <p:cNvPr id="13" name="مربع نص 12"/>
          <p:cNvSpPr txBox="1"/>
          <p:nvPr/>
        </p:nvSpPr>
        <p:spPr>
          <a:xfrm>
            <a:off x="3637429" y="5583223"/>
            <a:ext cx="8175812" cy="1384995"/>
          </a:xfrm>
          <a:prstGeom prst="rect">
            <a:avLst/>
          </a:prstGeom>
          <a:noFill/>
        </p:spPr>
        <p:txBody>
          <a:bodyPr wrap="square" rtlCol="1">
            <a:spAutoFit/>
          </a:bodyPr>
          <a:lstStyle/>
          <a:p>
            <a:pPr marL="457200" indent="-457200">
              <a:buFont typeface="Wingdings" panose="05000000000000000000" pitchFamily="2" charset="2"/>
              <a:buChar char="ü"/>
            </a:pPr>
            <a:r>
              <a:rPr lang="ar-SA" sz="2800" b="1" dirty="0">
                <a:solidFill>
                  <a:schemeClr val="bg1"/>
                </a:solidFill>
              </a:rPr>
              <a:t>تكوين وعي صحي واجتماعي وثقافي لدى الطالبات بأضرار التدخين وسوء ‏استعمال المؤثرات العقلية.</a:t>
            </a:r>
            <a:endParaRPr lang="ar-SA" sz="2800" dirty="0">
              <a:solidFill>
                <a:schemeClr val="bg1"/>
              </a:solidFill>
            </a:endParaRPr>
          </a:p>
          <a:p>
            <a:endParaRPr lang="ar-SA" sz="2800" dirty="0"/>
          </a:p>
        </p:txBody>
      </p:sp>
    </p:spTree>
    <p:extLst>
      <p:ext uri="{BB962C8B-B14F-4D97-AF65-F5344CB8AC3E}">
        <p14:creationId xmlns:p14="http://schemas.microsoft.com/office/powerpoint/2010/main" val="1553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042" r="-1042" b="5740"/>
          <a:stretch/>
        </p:blipFill>
        <p:spPr>
          <a:xfrm>
            <a:off x="0" y="0"/>
            <a:ext cx="12319000" cy="6858000"/>
          </a:xfr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 y="0"/>
            <a:ext cx="7797800" cy="6858000"/>
          </a:xfrm>
          <a:prstGeom prst="ellipse">
            <a:avLst/>
          </a:prstGeom>
          <a:ln>
            <a:noFill/>
          </a:ln>
          <a:effectLst>
            <a:softEdge rad="112500"/>
          </a:effectLst>
        </p:spPr>
      </p:pic>
    </p:spTree>
    <p:extLst>
      <p:ext uri="{BB962C8B-B14F-4D97-AF65-F5344CB8AC3E}">
        <p14:creationId xmlns:p14="http://schemas.microsoft.com/office/powerpoint/2010/main" val="126743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5" name="مربع نص 4"/>
          <p:cNvSpPr txBox="1"/>
          <p:nvPr/>
        </p:nvSpPr>
        <p:spPr>
          <a:xfrm>
            <a:off x="469900" y="365125"/>
            <a:ext cx="11569700" cy="6740307"/>
          </a:xfrm>
          <a:prstGeom prst="rect">
            <a:avLst/>
          </a:prstGeom>
          <a:noFill/>
        </p:spPr>
        <p:txBody>
          <a:bodyPr wrap="square" rtlCol="1">
            <a:spAutoFit/>
          </a:bodyPr>
          <a:lstStyle/>
          <a:p>
            <a:r>
              <a:rPr lang="ar-SA" sz="3600" dirty="0">
                <a:solidFill>
                  <a:schemeClr val="bg1"/>
                </a:solidFill>
                <a:cs typeface="PT Bold Broken" panose="02010400000000000000" pitchFamily="2" charset="-78"/>
              </a:rPr>
              <a:t>ما هو التدخين ؟ </a:t>
            </a:r>
          </a:p>
          <a:p>
            <a:pPr fontAlgn="base"/>
            <a:r>
              <a:rPr lang="ar-SA" sz="2800" dirty="0">
                <a:solidFill>
                  <a:schemeClr val="bg1"/>
                </a:solidFill>
              </a:rPr>
              <a:t>  </a:t>
            </a:r>
          </a:p>
          <a:p>
            <a:pPr fontAlgn="base"/>
            <a:endParaRPr lang="ar-SA" sz="2800" dirty="0">
              <a:solidFill>
                <a:schemeClr val="bg1">
                  <a:lumMod val="85000"/>
                </a:schemeClr>
              </a:solidFill>
            </a:endParaRPr>
          </a:p>
          <a:p>
            <a:pPr fontAlgn="base"/>
            <a:endParaRPr lang="ar-SA" sz="2800" dirty="0">
              <a:solidFill>
                <a:schemeClr val="bg1">
                  <a:lumMod val="85000"/>
                </a:schemeClr>
              </a:solidFill>
            </a:endParaRPr>
          </a:p>
          <a:p>
            <a:endParaRPr lang="ar-SA" sz="2800" dirty="0">
              <a:solidFill>
                <a:schemeClr val="bg1">
                  <a:lumMod val="85000"/>
                </a:schemeClr>
              </a:solidFill>
            </a:endParaRPr>
          </a:p>
          <a:p>
            <a:r>
              <a:rPr lang="ar-SA" sz="3000" dirty="0">
                <a:solidFill>
                  <a:schemeClr val="bg1"/>
                </a:solidFill>
              </a:rPr>
              <a:t>هو عملية يتم فيها حرق مادة والتي غالباً ما تكون </a:t>
            </a:r>
            <a:r>
              <a:rPr lang="ar-SA" sz="3000" dirty="0">
                <a:solidFill>
                  <a:schemeClr val="accent1">
                    <a:lumMod val="75000"/>
                  </a:schemeClr>
                </a:solidFill>
              </a:rPr>
              <a:t>التبغ </a:t>
            </a:r>
          </a:p>
          <a:p>
            <a:r>
              <a:rPr lang="ar-SA" sz="3000" dirty="0">
                <a:solidFill>
                  <a:schemeClr val="bg1"/>
                </a:solidFill>
              </a:rPr>
              <a:t>وبعدها</a:t>
            </a:r>
            <a:r>
              <a:rPr lang="ar-SA" sz="3000" dirty="0">
                <a:solidFill>
                  <a:schemeClr val="bg1">
                    <a:lumMod val="85000"/>
                  </a:schemeClr>
                </a:solidFill>
              </a:rPr>
              <a:t> </a:t>
            </a:r>
            <a:r>
              <a:rPr lang="ar-SA" sz="3000" dirty="0">
                <a:solidFill>
                  <a:schemeClr val="bg1"/>
                </a:solidFill>
              </a:rPr>
              <a:t>يتم تذوق الدخان أو استنشاقه.</a:t>
            </a:r>
          </a:p>
          <a:p>
            <a:endParaRPr lang="ar-SA" sz="3000" dirty="0">
              <a:solidFill>
                <a:schemeClr val="bg1">
                  <a:lumMod val="85000"/>
                </a:schemeClr>
              </a:solidFill>
            </a:endParaRPr>
          </a:p>
          <a:p>
            <a:r>
              <a:rPr lang="ar-SA" sz="3000" dirty="0">
                <a:solidFill>
                  <a:schemeClr val="bg1"/>
                </a:solidFill>
              </a:rPr>
              <a:t>وتتم هذه العملية في المقام الأول باعتبارها ممارسة لترويح النفس</a:t>
            </a:r>
          </a:p>
          <a:p>
            <a:r>
              <a:rPr lang="ar-SA" sz="3000" dirty="0">
                <a:solidFill>
                  <a:schemeClr val="bg1"/>
                </a:solidFill>
              </a:rPr>
              <a:t>عن طريق استخدام المخدرات </a:t>
            </a:r>
            <a:r>
              <a:rPr lang="en-US" sz="3000" dirty="0">
                <a:solidFill>
                  <a:schemeClr val="bg1"/>
                </a:solidFill>
              </a:rPr>
              <a:t>~</a:t>
            </a:r>
            <a:endParaRPr lang="ar-SA" sz="3000" dirty="0">
              <a:solidFill>
                <a:schemeClr val="bg1"/>
              </a:solidFill>
            </a:endParaRPr>
          </a:p>
          <a:p>
            <a:r>
              <a:rPr lang="ar-SA" sz="3000" dirty="0">
                <a:solidFill>
                  <a:schemeClr val="bg1"/>
                </a:solidFill>
              </a:rPr>
              <a:t>حيث يَصدر عن احتراق المادة الفعالة في المخدر، </a:t>
            </a:r>
          </a:p>
          <a:p>
            <a:r>
              <a:rPr lang="ar-SA" sz="3000" b="1" dirty="0">
                <a:solidFill>
                  <a:schemeClr val="bg1"/>
                </a:solidFill>
              </a:rPr>
              <a:t>مثل </a:t>
            </a:r>
            <a:r>
              <a:rPr lang="ar-SA" sz="3000" dirty="0">
                <a:solidFill>
                  <a:schemeClr val="bg1">
                    <a:lumMod val="85000"/>
                  </a:schemeClr>
                </a:solidFill>
                <a:hlinkClick r:id="rId4"/>
              </a:rPr>
              <a:t>النيكوتين</a:t>
            </a:r>
            <a:r>
              <a:rPr lang="ar-SA" sz="3000" dirty="0">
                <a:solidFill>
                  <a:schemeClr val="bg1">
                    <a:lumMod val="85000"/>
                  </a:schemeClr>
                </a:solidFill>
              </a:rPr>
              <a:t> </a:t>
            </a:r>
            <a:r>
              <a:rPr lang="ar-SA" sz="3000" dirty="0">
                <a:solidFill>
                  <a:schemeClr val="bg1"/>
                </a:solidFill>
              </a:rPr>
              <a:t>مما يجعلها متاحة للامتصاص من خلال </a:t>
            </a:r>
            <a:r>
              <a:rPr lang="ar-SA" sz="3000" dirty="0">
                <a:solidFill>
                  <a:schemeClr val="bg1">
                    <a:lumMod val="85000"/>
                  </a:schemeClr>
                </a:solidFill>
                <a:hlinkClick r:id="rId5"/>
              </a:rPr>
              <a:t>الرئة</a:t>
            </a:r>
            <a:r>
              <a:rPr lang="ar-SA" sz="3000" dirty="0">
                <a:solidFill>
                  <a:schemeClr val="bg1">
                    <a:lumMod val="85000"/>
                  </a:schemeClr>
                </a:solidFill>
              </a:rPr>
              <a:t> .</a:t>
            </a:r>
          </a:p>
          <a:p>
            <a:endParaRPr lang="ar-SA" sz="2800" dirty="0">
              <a:solidFill>
                <a:schemeClr val="bg1">
                  <a:lumMod val="85000"/>
                </a:schemeClr>
              </a:solidFill>
            </a:endParaRPr>
          </a:p>
          <a:p>
            <a:endParaRPr lang="ar-SA" sz="2800" dirty="0">
              <a:solidFill>
                <a:schemeClr val="bg1">
                  <a:lumMod val="85000"/>
                </a:schemeClr>
              </a:solidFill>
            </a:endParaRPr>
          </a:p>
          <a:p>
            <a:endParaRPr lang="ar-SA" dirty="0"/>
          </a:p>
        </p:txBody>
      </p:sp>
      <p:pic>
        <p:nvPicPr>
          <p:cNvPr id="6" name="صورة 5"/>
          <p:cNvPicPr>
            <a:picLocks noChangeAspect="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flipH="1">
            <a:off x="7145337" y="24606"/>
            <a:ext cx="2143125" cy="2143125"/>
          </a:xfrm>
          <a:prstGeom prst="ellipse">
            <a:avLst/>
          </a:prstGeom>
          <a:ln>
            <a:noFill/>
          </a:ln>
          <a:effectLst>
            <a:softEdge rad="112500"/>
          </a:effectLst>
        </p:spPr>
      </p:pic>
      <p:pic>
        <p:nvPicPr>
          <p:cNvPr id="7" name="صورة 6"/>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tretch>
            <a:fillRect/>
          </a:stretch>
        </p:blipFill>
        <p:spPr>
          <a:xfrm flipH="1">
            <a:off x="105569" y="1740694"/>
            <a:ext cx="3467099" cy="5067299"/>
          </a:xfrm>
          <a:prstGeom prst="rect">
            <a:avLst/>
          </a:prstGeom>
          <a:ln>
            <a:noFill/>
          </a:ln>
          <a:effectLst>
            <a:softEdge rad="112500"/>
          </a:effectLst>
        </p:spPr>
      </p:pic>
      <p:pic>
        <p:nvPicPr>
          <p:cNvPr id="8" name="صورة 7"/>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0" y="35461"/>
            <a:ext cx="1967486" cy="1905000"/>
          </a:xfrm>
          <a:prstGeom prst="ellipse">
            <a:avLst/>
          </a:prstGeom>
          <a:ln>
            <a:noFill/>
          </a:ln>
          <a:effectLst>
            <a:softEdge rad="112500"/>
          </a:effectLst>
        </p:spPr>
      </p:pic>
    </p:spTree>
    <p:extLst>
      <p:ext uri="{BB962C8B-B14F-4D97-AF65-F5344CB8AC3E}">
        <p14:creationId xmlns:p14="http://schemas.microsoft.com/office/powerpoint/2010/main" val="87943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1000"/>
                                        <p:tgtEl>
                                          <p:spTgt spid="5">
                                            <p:txEl>
                                              <p:pRg st="8" end="8"/>
                                            </p:txEl>
                                          </p:spTgt>
                                        </p:tgtEl>
                                      </p:cBhvr>
                                    </p:animEffect>
                                    <p:anim calcmode="lin" valueType="num">
                                      <p:cBhvr>
                                        <p:cTn id="1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1000"/>
                                        <p:tgtEl>
                                          <p:spTgt spid="5">
                                            <p:txEl>
                                              <p:pRg st="9" end="9"/>
                                            </p:txEl>
                                          </p:spTgt>
                                        </p:tgtEl>
                                      </p:cBhvr>
                                    </p:animEffect>
                                    <p:anim calcmode="lin" valueType="num">
                                      <p:cBhvr>
                                        <p:cTn id="2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anim calcmode="lin" valueType="num">
                                      <p:cBhvr>
                                        <p:cTn id="2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1000"/>
                                        <p:tgtEl>
                                          <p:spTgt spid="5">
                                            <p:txEl>
                                              <p:pRg st="11" end="11"/>
                                            </p:txEl>
                                          </p:spTgt>
                                        </p:tgtEl>
                                      </p:cBhvr>
                                    </p:animEffect>
                                    <p:anim calcmode="lin" valueType="num">
                                      <p:cBhvr>
                                        <p:cTn id="33"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55000" contrast="13000"/>
                    </a14:imgEffect>
                  </a14:imgLayer>
                </a14:imgProps>
              </a:ext>
              <a:ext uri="{28A0092B-C50C-407E-A947-70E740481C1C}">
                <a14:useLocalDpi xmlns:a14="http://schemas.microsoft.com/office/drawing/2010/main" val="0"/>
              </a:ext>
            </a:extLst>
          </a:blip>
          <a:srcRect b="5371"/>
          <a:stretch/>
        </p:blipFill>
        <p:spPr>
          <a:xfrm>
            <a:off x="0" y="0"/>
            <a:ext cx="12192000" cy="6858000"/>
          </a:xfrm>
        </p:spPr>
      </p:pic>
      <p:sp>
        <p:nvSpPr>
          <p:cNvPr id="6" name="مستطيل 5"/>
          <p:cNvSpPr/>
          <p:nvPr/>
        </p:nvSpPr>
        <p:spPr>
          <a:xfrm>
            <a:off x="1219200" y="1027906"/>
            <a:ext cx="10833100" cy="2554545"/>
          </a:xfrm>
          <a:prstGeom prst="rect">
            <a:avLst/>
          </a:prstGeom>
        </p:spPr>
        <p:txBody>
          <a:bodyPr wrap="square">
            <a:spAutoFit/>
          </a:bodyPr>
          <a:lstStyle/>
          <a:p>
            <a:r>
              <a:rPr lang="ar-SA" sz="4000" dirty="0">
                <a:solidFill>
                  <a:schemeClr val="bg1"/>
                </a:solidFill>
                <a:effectLst>
                  <a:outerShdw blurRad="38100" dist="38100" dir="2700000" algn="tl">
                    <a:srgbClr val="000000">
                      <a:alpha val="43137"/>
                    </a:srgbClr>
                  </a:outerShdw>
                </a:effectLst>
                <a:ea typeface="Calibri" panose="020F0502020204030204" pitchFamily="34" charset="0"/>
              </a:rPr>
              <a:t>وتعد السجائر هي أكثر الوسائل شيوعًا للتدخين في الوقت الراهن ، سواء كانت السيجارة منتجة صناعيا أو ملفوفة يدويًا من التبغ السائب وورق لف السجائر. </a:t>
            </a:r>
          </a:p>
          <a:p>
            <a:endParaRPr lang="ar-SA" sz="4000" dirty="0">
              <a:solidFill>
                <a:schemeClr val="bg1">
                  <a:lumMod val="95000"/>
                </a:schemeClr>
              </a:solidFill>
              <a:effectLst>
                <a:outerShdw blurRad="38100" dist="38100" dir="2700000" algn="tl">
                  <a:srgbClr val="000000">
                    <a:alpha val="43137"/>
                  </a:srgbClr>
                </a:outerShdw>
              </a:effectLst>
              <a:ea typeface="Calibri" panose="020F0502020204030204" pitchFamily="34" charset="0"/>
            </a:endParaRPr>
          </a:p>
        </p:txBody>
      </p:sp>
      <p:pic>
        <p:nvPicPr>
          <p:cNvPr id="5" name="صورة 4"/>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453" t="1956" r="7051" b="26639"/>
          <a:stretch/>
        </p:blipFill>
        <p:spPr>
          <a:xfrm>
            <a:off x="0" y="35461"/>
            <a:ext cx="1967486" cy="1905000"/>
          </a:xfrm>
          <a:prstGeom prst="ellipse">
            <a:avLst/>
          </a:prstGeom>
          <a:ln>
            <a:noFill/>
          </a:ln>
          <a:effectLst>
            <a:softEdge rad="112500"/>
          </a:effectLst>
        </p:spPr>
      </p:pic>
      <p:sp>
        <p:nvSpPr>
          <p:cNvPr id="3" name="مربع نص 2"/>
          <p:cNvSpPr txBox="1"/>
          <p:nvPr/>
        </p:nvSpPr>
        <p:spPr>
          <a:xfrm>
            <a:off x="1651000" y="3670300"/>
            <a:ext cx="10223500" cy="1323439"/>
          </a:xfrm>
          <a:prstGeom prst="rect">
            <a:avLst/>
          </a:prstGeom>
          <a:noFill/>
        </p:spPr>
        <p:txBody>
          <a:bodyPr wrap="square" rtlCol="1">
            <a:spAutoFit/>
          </a:bodyPr>
          <a:lstStyle/>
          <a:p>
            <a:r>
              <a:rPr lang="ar-SA" sz="4000" dirty="0">
                <a:solidFill>
                  <a:schemeClr val="bg1"/>
                </a:solidFill>
                <a:effectLst>
                  <a:outerShdw blurRad="38100" dist="38100" dir="2700000" algn="tl">
                    <a:srgbClr val="000000">
                      <a:alpha val="43137"/>
                    </a:srgbClr>
                  </a:outerShdw>
                </a:effectLst>
                <a:ea typeface="Calibri" panose="020F0502020204030204" pitchFamily="34" charset="0"/>
              </a:rPr>
              <a:t>وهناك وسائل أخرى للتدخين تتمثل في الغليون، السيجار، الشيشة، </a:t>
            </a:r>
            <a:r>
              <a:rPr lang="ar-SA" sz="4000" dirty="0" err="1">
                <a:solidFill>
                  <a:schemeClr val="bg1"/>
                </a:solidFill>
                <a:effectLst>
                  <a:outerShdw blurRad="38100" dist="38100" dir="2700000" algn="tl">
                    <a:srgbClr val="000000">
                      <a:alpha val="43137"/>
                    </a:srgbClr>
                  </a:outerShdw>
                </a:effectLst>
                <a:ea typeface="Calibri" panose="020F0502020204030204" pitchFamily="34" charset="0"/>
              </a:rPr>
              <a:t>والبونج</a:t>
            </a:r>
            <a:r>
              <a:rPr lang="ar-SA" sz="4000" dirty="0">
                <a:solidFill>
                  <a:schemeClr val="bg1"/>
                </a:solidFill>
                <a:effectLst>
                  <a:outerShdw blurRad="38100" dist="38100" dir="2700000" algn="tl">
                    <a:srgbClr val="000000">
                      <a:alpha val="43137"/>
                    </a:srgbClr>
                  </a:outerShdw>
                </a:effectLst>
                <a:ea typeface="Calibri" panose="020F0502020204030204" pitchFamily="34" charset="0"/>
              </a:rPr>
              <a:t> و غيرها </a:t>
            </a:r>
            <a:r>
              <a:rPr lang="en-US" sz="4000" dirty="0">
                <a:solidFill>
                  <a:schemeClr val="bg1"/>
                </a:solidFill>
                <a:effectLst>
                  <a:outerShdw blurRad="38100" dist="38100" dir="2700000" algn="tl">
                    <a:srgbClr val="000000">
                      <a:alpha val="43137"/>
                    </a:srgbClr>
                  </a:outerShdw>
                </a:effectLst>
                <a:ea typeface="Calibri" panose="020F0502020204030204" pitchFamily="34" charset="0"/>
              </a:rPr>
              <a:t>~</a:t>
            </a:r>
            <a:endParaRPr lang="ar-SA"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06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2141</Words>
  <Application>Microsoft Office PowerPoint</Application>
  <PresentationFormat>Widescreen</PresentationFormat>
  <Paragraphs>178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Arial,Bold</vt:lpstr>
      <vt:lpstr>Calibri</vt:lpstr>
      <vt:lpstr>Calibri Light</vt:lpstr>
      <vt:lpstr>Times New Roman</vt:lpstr>
      <vt:lpstr>Wingdings</vt:lpstr>
      <vt:lpstr>نسق Office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تــدخيـن النرجيـلــة</vt:lpstr>
      <vt:lpstr>تبغ النرجيلة ليس بديلا مأموناً عن السجائر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ツsomaya.k ≈</dc:creator>
  <cp:lastModifiedBy>muntaha razaq</cp:lastModifiedBy>
  <cp:revision>70</cp:revision>
  <dcterms:created xsi:type="dcterms:W3CDTF">2014-07-16T05:06:55Z</dcterms:created>
  <dcterms:modified xsi:type="dcterms:W3CDTF">2024-10-14T10:45:16Z</dcterms:modified>
</cp:coreProperties>
</file>