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0" r:id="rId9"/>
    <p:sldId id="272" r:id="rId10"/>
    <p:sldId id="271" r:id="rId11"/>
    <p:sldId id="263" r:id="rId12"/>
    <p:sldId id="267" r:id="rId13"/>
    <p:sldId id="270" r:id="rId14"/>
    <p:sldId id="268" r:id="rId15"/>
    <p:sldId id="269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EliteBook" initials="HE" lastIdx="1" clrIdx="0">
    <p:extLst>
      <p:ext uri="{19B8F6BF-5375-455C-9EA6-DF929625EA0E}">
        <p15:presenceInfo xmlns:p15="http://schemas.microsoft.com/office/powerpoint/2012/main" userId="HP Elite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866"/>
            <a:ext cx="7772400" cy="1470025"/>
          </a:xfrm>
        </p:spPr>
        <p:txBody>
          <a:bodyPr/>
          <a:lstStyle/>
          <a:p>
            <a:r>
              <a:rPr dirty="0" err="1">
                <a:solidFill>
                  <a:schemeClr val="accent6">
                    <a:lumMod val="75000"/>
                  </a:schemeClr>
                </a:solidFill>
              </a:rPr>
              <a:t>السلامة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6">
                    <a:lumMod val="75000"/>
                  </a:schemeClr>
                </a:solidFill>
              </a:rPr>
              <a:t>المهنية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IQ" dirty="0">
                <a:solidFill>
                  <a:schemeClr val="accent6">
                    <a:lumMod val="75000"/>
                  </a:schemeClr>
                </a:solidFill>
              </a:rPr>
              <a:t>في تطبيقات الليزر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3382"/>
            <a:ext cx="6858000" cy="4322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698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l" rtl="1"/>
            <a:r>
              <a:rPr lang="ar-SA" sz="28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نظارات الحماية من الليزر</a:t>
            </a:r>
            <a:r>
              <a:rPr lang="en-US" sz="2800" b="1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4C4C4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000" dirty="0">
                <a:solidFill>
                  <a:srgbClr val="4C4C4C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ارتدِ دائمًا نظارات الحماية من الليزر المصممة خصيصًا لطول موجة الليزر وقوته. تعتبر هذه النظارات ضرورية للحماية من إشعاع الليزر المباشر والمتناثر</a:t>
            </a:r>
            <a:r>
              <a:rPr lang="en-US" sz="2000" dirty="0">
                <a:solidFill>
                  <a:srgbClr val="4C4C4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4" y="1600200"/>
            <a:ext cx="8074191" cy="4525963"/>
          </a:xfrm>
        </p:spPr>
      </p:pic>
    </p:spTree>
    <p:extLst>
      <p:ext uri="{BB962C8B-B14F-4D97-AF65-F5344CB8AC3E}">
        <p14:creationId xmlns:p14="http://schemas.microsoft.com/office/powerpoint/2010/main" val="15618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3000" r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99"/>
            <a:ext cx="8268566" cy="3033570"/>
          </a:xfrm>
        </p:spPr>
        <p:txBody>
          <a:bodyPr/>
          <a:lstStyle/>
          <a:p>
            <a:endParaRPr lang="ar-IQ" b="1" dirty="0"/>
          </a:p>
          <a:p>
            <a:endParaRPr lang="ar-IQ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6182"/>
            <a:ext cx="9143999" cy="1674957"/>
          </a:xfrm>
          <a:prstGeom prst="rect">
            <a:avLst/>
          </a:prstGeom>
          <a:ln w="114300" cmpd="sng">
            <a:solidFill>
              <a:srgbClr val="92D05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5007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94385"/>
            <a:ext cx="8465128" cy="3313834"/>
          </a:xfrm>
          <a:prstGeom prst="rect">
            <a:avLst/>
          </a:prstGeom>
          <a:ln w="98425" cmpd="sng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3629891"/>
            <a:ext cx="8589818" cy="2978726"/>
          </a:xfrm>
          <a:prstGeom prst="rect">
            <a:avLst/>
          </a:prstGeom>
          <a:ln w="889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330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2090737"/>
            <a:ext cx="2936298" cy="4268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9" y="2090737"/>
            <a:ext cx="3670589" cy="4268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6719" y="390482"/>
            <a:ext cx="7077943" cy="1508105"/>
          </a:xfrm>
          <a:prstGeom prst="rect">
            <a:avLst/>
          </a:prstGeom>
          <a:solidFill>
            <a:srgbClr val="FFFF00"/>
          </a:solidFill>
          <a:ln w="9842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العلامات والملصقات التحذيرية</a:t>
            </a:r>
            <a:r>
              <a:rPr lang="en-US" sz="2000" b="1" dirty="0">
                <a:solidFill>
                  <a:srgbClr val="4C4C4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ar-SA" sz="2000" b="1" dirty="0">
                <a:solidFill>
                  <a:srgbClr val="4C4C4C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قم بوضع علامة واضحة على المناطق التي يتم فيها استخدام أشعة الليزر من الفئة 4 باستخدام علامات التحذير والملصقات لتنبيه الموظفين بالمخاطر المحتملة. يجب أن تتوافق اللافتات مع معايير السلامة وأن تكون مرئية في جميع نقاط الدخول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20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570" y="2493818"/>
            <a:ext cx="6768866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9" y="257175"/>
            <a:ext cx="6927272" cy="2873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9" y="2798618"/>
            <a:ext cx="7626062" cy="37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dirty="0" err="1"/>
              <a:t>خاتمة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dirty="0" err="1"/>
              <a:t>استخدام</a:t>
            </a:r>
            <a:r>
              <a:rPr dirty="0"/>
              <a:t> </a:t>
            </a:r>
            <a:r>
              <a:rPr dirty="0" err="1"/>
              <a:t>الليزر</a:t>
            </a:r>
            <a:r>
              <a:rPr dirty="0"/>
              <a:t> </a:t>
            </a:r>
            <a:r>
              <a:rPr dirty="0" err="1"/>
              <a:t>مفيد</a:t>
            </a:r>
            <a:r>
              <a:rPr dirty="0"/>
              <a:t> </a:t>
            </a:r>
            <a:r>
              <a:rPr dirty="0" err="1"/>
              <a:t>جدًا</a:t>
            </a:r>
            <a:r>
              <a:rPr dirty="0"/>
              <a:t>، </a:t>
            </a:r>
            <a:r>
              <a:rPr dirty="0" err="1"/>
              <a:t>لكن</a:t>
            </a:r>
            <a:r>
              <a:rPr dirty="0"/>
              <a:t> </a:t>
            </a:r>
            <a:r>
              <a:rPr dirty="0" err="1"/>
              <a:t>الالتزام</a:t>
            </a:r>
            <a:r>
              <a:rPr dirty="0"/>
              <a:t> </a:t>
            </a:r>
            <a:r>
              <a:rPr dirty="0" err="1"/>
              <a:t>بإجراءات</a:t>
            </a:r>
            <a:r>
              <a:rPr dirty="0"/>
              <a:t> </a:t>
            </a:r>
            <a:r>
              <a:rPr dirty="0" err="1"/>
              <a:t>السلامة</a:t>
            </a:r>
            <a:r>
              <a:rPr dirty="0"/>
              <a:t> </a:t>
            </a:r>
            <a:r>
              <a:rPr dirty="0" err="1"/>
              <a:t>ضروري</a:t>
            </a:r>
            <a:r>
              <a:rPr dirty="0"/>
              <a:t> </a:t>
            </a:r>
            <a:r>
              <a:rPr dirty="0" err="1"/>
              <a:t>لحماية</a:t>
            </a:r>
            <a:r>
              <a:rPr dirty="0"/>
              <a:t> </a:t>
            </a:r>
            <a:r>
              <a:rPr dirty="0" err="1"/>
              <a:t>الأفراد</a:t>
            </a:r>
            <a:r>
              <a:rPr dirty="0"/>
              <a:t> </a:t>
            </a:r>
            <a:r>
              <a:rPr dirty="0" err="1"/>
              <a:t>والممتلكا</a:t>
            </a:r>
            <a:r>
              <a:rPr lang="ar-IQ" dirty="0"/>
              <a:t>ت</a:t>
            </a:r>
            <a:r>
              <a:rPr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81086"/>
            <a:ext cx="8184140" cy="313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0" y="429492"/>
            <a:ext cx="8049490" cy="5888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مقدمة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4454"/>
            <a:ext cx="8229600" cy="4525963"/>
          </a:xfrm>
        </p:spPr>
        <p:txBody>
          <a:bodyPr/>
          <a:lstStyle/>
          <a:p>
            <a:r>
              <a:rPr dirty="0" err="1">
                <a:solidFill>
                  <a:schemeClr val="bg1"/>
                </a:solidFill>
              </a:rPr>
              <a:t>الليزر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أداة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مهمة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في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الصناعة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والطب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والبحث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العلمي</a:t>
            </a:r>
            <a:r>
              <a:rPr dirty="0">
                <a:solidFill>
                  <a:schemeClr val="bg1"/>
                </a:solidFill>
              </a:rPr>
              <a:t>، </a:t>
            </a:r>
            <a:r>
              <a:rPr dirty="0" err="1">
                <a:solidFill>
                  <a:schemeClr val="bg1"/>
                </a:solidFill>
              </a:rPr>
              <a:t>ولكن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استخدامه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يتطلب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إجراءات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صارمة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للسلامة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المهنية</a:t>
            </a:r>
            <a:r>
              <a:rPr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مخاطر استخدام الليزر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1. </a:t>
            </a:r>
            <a:r>
              <a:rPr dirty="0" err="1"/>
              <a:t>إصابات</a:t>
            </a:r>
            <a:r>
              <a:rPr dirty="0"/>
              <a:t> </a:t>
            </a:r>
            <a:r>
              <a:rPr dirty="0" err="1"/>
              <a:t>العين</a:t>
            </a:r>
            <a:r>
              <a:rPr dirty="0"/>
              <a:t>.</a:t>
            </a:r>
          </a:p>
          <a:p>
            <a:r>
              <a:rPr dirty="0"/>
              <a:t>2. </a:t>
            </a:r>
            <a:r>
              <a:rPr dirty="0" err="1"/>
              <a:t>حروق</a:t>
            </a:r>
            <a:r>
              <a:rPr dirty="0"/>
              <a:t> </a:t>
            </a:r>
            <a:r>
              <a:rPr dirty="0" err="1"/>
              <a:t>الجلد</a:t>
            </a:r>
            <a:r>
              <a:rPr dirty="0"/>
              <a:t>.</a:t>
            </a:r>
          </a:p>
          <a:p>
            <a:r>
              <a:rPr dirty="0"/>
              <a:t>3. </a:t>
            </a:r>
            <a:r>
              <a:rPr dirty="0" err="1"/>
              <a:t>صدمات</a:t>
            </a:r>
            <a:r>
              <a:rPr dirty="0"/>
              <a:t> </a:t>
            </a:r>
            <a:r>
              <a:rPr dirty="0" err="1"/>
              <a:t>كهربائية</a:t>
            </a:r>
            <a:r>
              <a:rPr dirty="0"/>
              <a:t>.</a:t>
            </a:r>
          </a:p>
          <a:p>
            <a:r>
              <a:rPr dirty="0"/>
              <a:t>4. </a:t>
            </a:r>
            <a:r>
              <a:rPr dirty="0" err="1"/>
              <a:t>مخاطر</a:t>
            </a:r>
            <a:r>
              <a:rPr dirty="0"/>
              <a:t> </a:t>
            </a:r>
            <a:r>
              <a:rPr dirty="0" err="1"/>
              <a:t>كيميائية</a:t>
            </a:r>
            <a:r>
              <a:rPr dirty="0"/>
              <a:t>.</a:t>
            </a:r>
          </a:p>
          <a:p>
            <a:r>
              <a:rPr dirty="0"/>
              <a:t>5. </a:t>
            </a:r>
            <a:r>
              <a:rPr dirty="0" err="1"/>
              <a:t>مخاطر</a:t>
            </a:r>
            <a:r>
              <a:rPr dirty="0"/>
              <a:t> </a:t>
            </a:r>
            <a:r>
              <a:rPr dirty="0" err="1"/>
              <a:t>الحريق</a:t>
            </a:r>
            <a:r>
              <a:rPr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1189253"/>
            <a:ext cx="5541818" cy="534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accent6">
                    <a:lumMod val="75000"/>
                  </a:schemeClr>
                </a:solidFill>
              </a:rPr>
              <a:t>تصنيف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</a:rPr>
              <a:t>الليزر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1428"/>
            <a:ext cx="8229600" cy="3589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5515" y="478631"/>
            <a:ext cx="8229600" cy="566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IQ" b="1" dirty="0">
                <a:cs typeface="+mj-cs"/>
              </a:rPr>
              <a:t>الفئة 1: آمنة</a:t>
            </a:r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  <a:p>
            <a:endParaRPr lang="ar-IQ" sz="2000" b="1" dirty="0"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3" y="1328737"/>
            <a:ext cx="7663728" cy="224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50" y="3574473"/>
            <a:ext cx="7432531" cy="2410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7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311727"/>
            <a:ext cx="8229600" cy="9490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r">
              <a:buNone/>
            </a:pPr>
            <a:r>
              <a:rPr lang="ar-IQ" b="1" dirty="0"/>
              <a:t>الفئة 2: آمنة متوسطة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4509"/>
            <a:ext cx="8091055" cy="538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1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7254"/>
            <a:ext cx="8229600" cy="13092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r" rtl="1">
              <a:buNone/>
            </a:pPr>
            <a:r>
              <a:rPr lang="ar-IQ" b="1" dirty="0"/>
              <a:t>الفئة 3: خطيرة</a:t>
            </a:r>
          </a:p>
          <a:p>
            <a:pPr marL="0" indent="0" algn="r" rtl="1">
              <a:buNone/>
            </a:pPr>
            <a:r>
              <a:rPr lang="ar-IQ" b="1" dirty="0"/>
              <a:t>الفئة 4: عالية الخطورة (صناعة وطب)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4327"/>
            <a:ext cx="4733925" cy="4193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2064327"/>
            <a:ext cx="3867150" cy="41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accent6">
                    <a:lumMod val="75000"/>
                  </a:schemeClr>
                </a:solidFill>
              </a:rPr>
              <a:t>إجراءات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</a:rPr>
              <a:t>السلامة</a:t>
            </a:r>
            <a:r>
              <a:rPr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</a:rPr>
              <a:t>المهنية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6909"/>
            <a:ext cx="7543800" cy="5237018"/>
          </a:xfrm>
          <a:prstGeom prst="rect">
            <a:avLst/>
          </a:prstGeom>
        </p:spPr>
      </p:pic>
      <p:sp>
        <p:nvSpPr>
          <p:cNvPr id="6" name="AutoShape 4" descr="علامة تحذير للسلامة بالليزر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302326" y="1600200"/>
            <a:ext cx="66986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التدريب المناسب والشهادة</a:t>
            </a:r>
            <a:endParaRPr lang="ar-IQ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استخدام نظارات الحماية المناسبة </a:t>
            </a:r>
          </a:p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ضمان التهوية المناسبة</a:t>
            </a:r>
            <a:endParaRPr lang="ar-IQ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الصيانة الدورية والفحص لمعدات الليزر</a:t>
            </a:r>
            <a:endParaRPr lang="ar-IQ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الوصول المتحكم فيه</a:t>
            </a:r>
            <a:endParaRPr lang="ar-IQ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التعامل الآمن مع المواد</a:t>
            </a:r>
            <a:endParaRPr lang="ar-IQ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إجراءات الطوارئ</a:t>
            </a:r>
            <a:endParaRPr lang="ar-IQ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IQ" b="1" dirty="0">
                <a:solidFill>
                  <a:schemeClr val="bg1"/>
                </a:solidFill>
              </a:rPr>
              <a:t>المراقبة والإشراف</a:t>
            </a:r>
            <a:endParaRPr lang="ar-IQ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309" y="4620492"/>
            <a:ext cx="8229600" cy="2860964"/>
          </a:xfrm>
        </p:spPr>
        <p:txBody>
          <a:bodyPr/>
          <a:lstStyle/>
          <a:p>
            <a:r>
              <a:rPr lang="ar-SA" dirty="0">
                <a:solidFill>
                  <a:srgbClr val="FFFF00"/>
                </a:solidFill>
              </a:rPr>
              <a:t>هناك ثلاثة أنواع رئيسية من أشعة الليزر المشاركة في المخاطر المحتملة </a:t>
            </a:r>
            <a:r>
              <a:rPr lang="ar-IQ" dirty="0">
                <a:solidFill>
                  <a:srgbClr val="FFFF00"/>
                </a:solidFill>
              </a:rPr>
              <a:t>لاستخدامه </a:t>
            </a:r>
            <a:r>
              <a:rPr lang="ar-SA" dirty="0">
                <a:solidFill>
                  <a:srgbClr val="FFFF00"/>
                </a:solidFill>
              </a:rPr>
              <a:t> : ليزر الألياف، ليزر ثاني أكسيد الكربون، وليزر الأشعة فوق البنفسجية. كل نوع من أنواع الليزر له مخاطر السلامة والاحتياطات الخاصة به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0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166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Office Theme</vt:lpstr>
      <vt:lpstr>السلامة المهنية في تطبيقات الليزر</vt:lpstr>
      <vt:lpstr>مقدمة</vt:lpstr>
      <vt:lpstr>مخاطر استخدام الليزر</vt:lpstr>
      <vt:lpstr>تصنيف الليزر</vt:lpstr>
      <vt:lpstr>PowerPoint Presentation</vt:lpstr>
      <vt:lpstr>PowerPoint Presentation</vt:lpstr>
      <vt:lpstr>PowerPoint Presentation</vt:lpstr>
      <vt:lpstr>إجراءات السلامة المهنية</vt:lpstr>
      <vt:lpstr>PowerPoint Presentation</vt:lpstr>
      <vt:lpstr>نظارات الحماية من الليزر: ارتدِ دائمًا نظارات الحماية من الليزر المصممة خصيصًا لطول موجة الليزر وقوته. تعتبر هذه النظارات ضرورية للحماية من إشعاع الليزر المباشر والمتناثر.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خاتمة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السلامة المهنية عند استخدام الليزر</dc:title>
  <dc:subject/>
  <dc:creator>Enas.a.khalid</dc:creator>
  <cp:keywords/>
  <dc:description>generated using python-pptx</dc:description>
  <cp:lastModifiedBy>HP EliteBook</cp:lastModifiedBy>
  <cp:revision>32</cp:revision>
  <dcterms:created xsi:type="dcterms:W3CDTF">2013-01-27T09:14:16Z</dcterms:created>
  <dcterms:modified xsi:type="dcterms:W3CDTF">2025-11-03T12:30:37Z</dcterms:modified>
  <cp:category/>
</cp:coreProperties>
</file>