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0" r:id="rId6"/>
    <p:sldId id="271" r:id="rId7"/>
    <p:sldId id="272" r:id="rId8"/>
    <p:sldId id="263" r:id="rId9"/>
    <p:sldId id="261" r:id="rId10"/>
    <p:sldId id="262" r:id="rId11"/>
    <p:sldId id="264" r:id="rId12"/>
    <p:sldId id="265" r:id="rId13"/>
    <p:sldId id="266" r:id="rId14"/>
    <p:sldId id="267" r:id="rId15"/>
    <p:sldId id="268" r:id="rId16"/>
    <p:sldId id="26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39AD"/>
    <a:srgbClr val="F79459"/>
    <a:srgbClr val="AD4433"/>
    <a:srgbClr val="CFEAF8"/>
    <a:srgbClr val="0B4B70"/>
    <a:srgbClr val="719EBB"/>
    <a:srgbClr val="F3FFFF"/>
    <a:srgbClr val="FAFFFF"/>
    <a:srgbClr val="E4ECF7"/>
    <a:srgbClr val="C6E9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87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D4690-1923-6EB6-4A9A-990855F352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486859-25A2-0275-7628-7E3BEB2D5C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B19D21-8E91-C1AD-EAA5-3D34FC8AD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A4EAA-BB58-43C1-86BB-B7D19775427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8C97F9-42F9-03F7-B10B-6D2FEBC13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CA82E3-2672-506C-2FBA-81ACDD68B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981CC-C32E-4153-A626-097A5781C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015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DC3B1-D989-6C03-E09D-17FAC8FF0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B5C2CA-FF6D-5C10-B4CE-D76FB5FF4F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75C71B-8790-046B-7FD6-B632829E2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A4EAA-BB58-43C1-86BB-B7D19775427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213CCB-FCB2-41BA-100D-542A7960A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FB398E-E777-5DCE-E477-3E01FEC6F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981CC-C32E-4153-A626-097A5781C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770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035F3D-AE9E-6750-DE6C-D4EB0269E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25AE44-78B6-30EA-2B0B-E44ECE9AC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5026AC-5B52-331B-7569-FF9BDD79A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A4EAA-BB58-43C1-86BB-B7D19775427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27880C-0288-A18E-43E7-0171842E9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7F2429-C08F-45E5-B210-BD4D74807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981CC-C32E-4153-A626-097A5781C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17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88C86-6A42-8119-D752-732554B43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A2D0A4-E270-3243-970C-1BBC167962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B74885-B615-0CD8-C2A7-3ADF885BB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A4EAA-BB58-43C1-86BB-B7D19775427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4C121A-DA58-339E-E898-942F69370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91897-4977-7564-1DF6-52BDD49D2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981CC-C32E-4153-A626-097A5781C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039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24195-43B5-A39F-E566-8EA82801F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B91C1F-ED15-7C3D-81A0-9E225A94FD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301693-CBAA-D0E1-B16B-8CDBC1276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A4EAA-BB58-43C1-86BB-B7D19775427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40554A-58C4-0C73-6494-5DF27322D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9BEBC3-AABB-644A-074E-C2D3CDFBD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981CC-C32E-4153-A626-097A5781C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982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A1DAC-8065-7F72-DDBF-8A5E1CCAF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E55052-1D87-4FB2-6B7E-661C5623B7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D8AF20-95E0-2BEE-7B89-D6EF541D85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7447FD-F9C3-4802-315C-C6D3F2809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A4EAA-BB58-43C1-86BB-B7D19775427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F17D25-01EC-7B63-788D-177A9E11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63AFF-A409-2FF9-8962-C2F6729B0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981CC-C32E-4153-A626-097A5781C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014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17645-4FE4-7621-5543-4C9A4BF83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7A6543-15F4-B8D7-5239-9FE0F898A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6A5156-1114-EE2E-AA31-18A35C1EB6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90C207-D131-0B3A-45E6-BD961E804C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A5851A-FED3-08E3-EEBB-8217002750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6B4BB4-B632-029F-A343-9E6EC5141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A4EAA-BB58-43C1-86BB-B7D19775427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C1303B-B01A-5437-1D6B-2C031C304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9D59D4-3B9A-25AB-A3E0-882C5FF28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981CC-C32E-4153-A626-097A5781C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149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86C65-9284-431D-3998-B3F4833F4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2D6552-BD8C-52A4-7E08-9900C3AB4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A4EAA-BB58-43C1-86BB-B7D19775427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E5E785-2C43-B7E5-7E85-2CD630EC0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60CCC7-635A-02DD-A91F-21B0BDCB0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981CC-C32E-4153-A626-097A5781C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030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31789C-2A3C-FCA3-10F6-B119E4D29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A4EAA-BB58-43C1-86BB-B7D19775427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3C3006-D9CD-A872-06E7-DFDA1E2F9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534D86-E6E0-B6D6-C0FD-794F863C1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981CC-C32E-4153-A626-097A5781C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419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02DB1-213C-735C-F669-474F1EBCB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213828-D0F5-B28B-4BE6-07B74CE908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6C81D1-ED7E-27B6-F774-98A993AA88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9E4EDF-7BCA-9F44-45D5-05A11072F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A4EAA-BB58-43C1-86BB-B7D19775427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C1A8A4-28CD-0531-D64D-31F8DD90F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543D36-0517-0970-8A9B-EC4B0BDA5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981CC-C32E-4153-A626-097A5781C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258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C1877-BC67-045E-2CA3-C79C42BB8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E77DA6-33C6-6419-CAA2-5BE7B7E59E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A644A2-266B-5D5E-AA45-5D27E92D63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069C3B-1F6A-9CE9-B868-BFA4EA042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A4EAA-BB58-43C1-86BB-B7D19775427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45072B-43FD-1D0E-FB36-7F1081F52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33358A-AC30-07F7-75CD-B4997BFA0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981CC-C32E-4153-A626-097A5781C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594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2D8C15-53C1-A74A-B98D-33479D03B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7826DB-7D4C-8D3B-2886-0C3DDC6C3F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2556D0-26ED-0C70-88B2-7AC61D5B2F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8A4EAA-BB58-43C1-86BB-B7D19775427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2C4C7-EEE6-9855-2434-AEE37D3B17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E394D7-509C-1948-848B-12F7B85203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981CC-C32E-4153-A626-097A5781C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575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0EB97BA-9AAD-7EC5-C7AF-06BF3FEDE678}"/>
              </a:ext>
            </a:extLst>
          </p:cNvPr>
          <p:cNvGrpSpPr/>
          <p:nvPr/>
        </p:nvGrpSpPr>
        <p:grpSpPr>
          <a:xfrm>
            <a:off x="1083211" y="467751"/>
            <a:ext cx="4992982" cy="5922498"/>
            <a:chOff x="956599" y="467751"/>
            <a:chExt cx="4992982" cy="5922498"/>
          </a:xfrm>
        </p:grpSpPr>
        <p:pic>
          <p:nvPicPr>
            <p:cNvPr id="10242" name="Picture 2" descr="9 Amazing Facts That Prove The “IoT” Is Becoming The Next Big Thing | SAP  Blogs">
              <a:extLst>
                <a:ext uri="{FF2B5EF4-FFF2-40B4-BE49-F238E27FC236}">
                  <a16:creationId xmlns:a16="http://schemas.microsoft.com/office/drawing/2014/main" id="{58BB5B61-DFC0-2E02-F5D0-826DC804DF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6599" y="467751"/>
              <a:ext cx="4975274" cy="59224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BD4C0D8-7C86-8C1E-5141-F230B57FCC25}"/>
                </a:ext>
              </a:extLst>
            </p:cNvPr>
            <p:cNvSpPr/>
            <p:nvPr/>
          </p:nvSpPr>
          <p:spPr>
            <a:xfrm>
              <a:off x="5084649" y="6092606"/>
              <a:ext cx="864932" cy="297643"/>
            </a:xfrm>
            <a:prstGeom prst="rect">
              <a:avLst/>
            </a:prstGeom>
            <a:solidFill>
              <a:srgbClr val="E4ECF7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11409C3-1B5E-919A-9BEE-513BBE55F3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33516" y="731520"/>
            <a:ext cx="5584871" cy="3057254"/>
          </a:xfrm>
        </p:spPr>
        <p:txBody>
          <a:bodyPr>
            <a:noAutofit/>
          </a:bodyPr>
          <a:lstStyle/>
          <a:p>
            <a:r>
              <a:rPr lang="en-US" sz="7200" dirty="0">
                <a:latin typeface="Forte" panose="03060902040502070203" pitchFamily="66" charset="0"/>
              </a:rPr>
              <a:t>Security over IoT Technology</a:t>
            </a:r>
            <a:r>
              <a:rPr lang="en-US" sz="7200" dirty="0"/>
              <a:t>	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51A609-B860-6097-F6A1-886F8FEF97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89298" y="4436844"/>
            <a:ext cx="3873305" cy="1655762"/>
          </a:xfrm>
        </p:spPr>
        <p:txBody>
          <a:bodyPr/>
          <a:lstStyle/>
          <a:p>
            <a:endParaRPr lang="en-US" dirty="0"/>
          </a:p>
          <a:p>
            <a:r>
              <a:rPr lang="en-US" dirty="0">
                <a:latin typeface="Forte" panose="03060902040502070203" pitchFamily="66" charset="0"/>
              </a:rPr>
              <a:t>By:</a:t>
            </a:r>
          </a:p>
          <a:p>
            <a:r>
              <a:rPr lang="en-US" dirty="0">
                <a:latin typeface="Forte" panose="03060902040502070203" pitchFamily="66" charset="0"/>
              </a:rPr>
              <a:t>Dr. Ahmed Noori Al-</a:t>
            </a:r>
            <a:r>
              <a:rPr lang="en-US" dirty="0" err="1">
                <a:latin typeface="Forte" panose="03060902040502070203" pitchFamily="66" charset="0"/>
              </a:rPr>
              <a:t>Naami</a:t>
            </a:r>
            <a:endParaRPr lang="en-US" dirty="0">
              <a:latin typeface="Forte" panose="0306090204050207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9254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B9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BFD61-3130-53F4-C485-B54C22BAC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1937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243355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IOT SECURITY PRACTICES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B13051-64BE-D851-E8AF-7A628C989F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5243"/>
            <a:ext cx="5506329" cy="4684542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</a:pPr>
            <a:r>
              <a:rPr lang="en-US" sz="2400" b="0" dirty="0">
                <a:solidFill>
                  <a:srgbClr val="243355"/>
                </a:solidFill>
                <a:effectLst/>
                <a:latin typeface="Arial Rounded MT Bold" panose="020F0704030504030204" pitchFamily="34" charset="0"/>
              </a:rPr>
              <a:t>One of the biggest challenges with the Internet of Things (IoT) is the security headache that comes with it.</a:t>
            </a:r>
          </a:p>
          <a:p>
            <a:pPr>
              <a:lnSpc>
                <a:spcPct val="110000"/>
              </a:lnSpc>
            </a:pPr>
            <a:endParaRPr lang="en-US" sz="2400" dirty="0">
              <a:solidFill>
                <a:srgbClr val="243355"/>
              </a:solidFill>
              <a:latin typeface="Arial Rounded MT Bold" panose="020F070403050403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400" b="0" dirty="0">
                <a:solidFill>
                  <a:srgbClr val="243355"/>
                </a:solidFill>
                <a:effectLst/>
                <a:latin typeface="Arial Rounded MT Bold" panose="020F0704030504030204" pitchFamily="34" charset="0"/>
              </a:rPr>
              <a:t>This issue is exacerbated in the enterprise, where connected devices often control large, dangerous machines, or send and receive sensitive data.</a:t>
            </a:r>
          </a:p>
          <a:p>
            <a:pPr>
              <a:lnSpc>
                <a:spcPct val="110000"/>
              </a:lnSpc>
            </a:pPr>
            <a:endParaRPr lang="en-US" sz="2400" dirty="0">
              <a:solidFill>
                <a:srgbClr val="243355"/>
              </a:solidFill>
              <a:latin typeface="Arial Rounded MT Bold" panose="020F070403050403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400" b="0" dirty="0">
                <a:solidFill>
                  <a:srgbClr val="243355"/>
                </a:solidFill>
                <a:effectLst/>
                <a:latin typeface="Arial Rounded MT Bold" panose="020F0704030504030204" pitchFamily="34" charset="0"/>
              </a:rPr>
              <a:t>While the IoT can bring new data and helpful insights, it also </a:t>
            </a:r>
            <a:r>
              <a:rPr lang="en-US" sz="2400" dirty="0">
                <a:solidFill>
                  <a:srgbClr val="243355"/>
                </a:solidFill>
                <a:latin typeface="Arial Rounded MT Bold" panose="020F0704030504030204" pitchFamily="34" charset="0"/>
              </a:rPr>
              <a:t>introduces new vulnerabilities into your organization.</a:t>
            </a:r>
          </a:p>
        </p:txBody>
      </p:sp>
      <p:pic>
        <p:nvPicPr>
          <p:cNvPr id="9218" name="Picture 2" descr="14 Cyber Security Gifs ideas | cyber security, cool gifs, cyber">
            <a:extLst>
              <a:ext uri="{FF2B5EF4-FFF2-40B4-BE49-F238E27FC236}">
                <a16:creationId xmlns:a16="http://schemas.microsoft.com/office/drawing/2014/main" id="{5554B7EB-29FD-57AB-0BFC-4C70B8EC9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748" y="1627500"/>
            <a:ext cx="5594252" cy="426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83757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EA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0890B-F99A-3886-A9BE-C25B8999B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atin typeface="Arial Rounded MT Bold" panose="020F0704030504030204" pitchFamily="34" charset="0"/>
              </a:rPr>
              <a:t>IOT SECURITY PRACTICES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372552-074F-E607-B5FA-9957008CBE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17345" cy="4351338"/>
          </a:xfrm>
        </p:spPr>
        <p:txBody>
          <a:bodyPr/>
          <a:lstStyle/>
          <a:p>
            <a:r>
              <a:rPr lang="en-US" b="0" i="0" dirty="0">
                <a:solidFill>
                  <a:srgbClr val="292929"/>
                </a:solidFill>
                <a:effectLst/>
                <a:latin typeface="Arial Rounded MT Bold" panose="020F0704030504030204" pitchFamily="34" charset="0"/>
              </a:rPr>
              <a:t>Securing an IoT infrastructure requires a rigorous security-in-depth strategy.</a:t>
            </a:r>
          </a:p>
          <a:p>
            <a:endParaRPr lang="en-US" dirty="0">
              <a:solidFill>
                <a:srgbClr val="292929"/>
              </a:solidFill>
              <a:latin typeface="Arial Rounded MT Bold" panose="020F0704030504030204" pitchFamily="34" charset="0"/>
            </a:endParaRPr>
          </a:p>
          <a:p>
            <a:r>
              <a:rPr lang="en-US" b="0" i="0" dirty="0">
                <a:solidFill>
                  <a:srgbClr val="292929"/>
                </a:solidFill>
                <a:effectLst/>
                <a:latin typeface="Arial Rounded MT Bold" panose="020F0704030504030204" pitchFamily="34" charset="0"/>
              </a:rPr>
              <a:t>This strategy requires you to:</a:t>
            </a:r>
          </a:p>
          <a:p>
            <a:pPr lvl="1"/>
            <a:r>
              <a:rPr lang="en-US" b="0" i="0" dirty="0">
                <a:solidFill>
                  <a:srgbClr val="292929"/>
                </a:solidFill>
                <a:effectLst/>
                <a:latin typeface="Arial Rounded MT Bold" panose="020F0704030504030204" pitchFamily="34" charset="0"/>
              </a:rPr>
              <a:t>secure data in the cloud, </a:t>
            </a:r>
          </a:p>
          <a:p>
            <a:pPr lvl="1"/>
            <a:r>
              <a:rPr lang="en-US" b="0" i="0" dirty="0">
                <a:solidFill>
                  <a:srgbClr val="292929"/>
                </a:solidFill>
                <a:effectLst/>
                <a:latin typeface="Arial Rounded MT Bold" panose="020F0704030504030204" pitchFamily="34" charset="0"/>
              </a:rPr>
              <a:t>protect data integrity while in transit over the public internet, </a:t>
            </a:r>
          </a:p>
          <a:p>
            <a:pPr lvl="1"/>
            <a:r>
              <a:rPr lang="en-US" b="0" i="0" dirty="0">
                <a:solidFill>
                  <a:srgbClr val="292929"/>
                </a:solidFill>
                <a:effectLst/>
                <a:latin typeface="Arial Rounded MT Bold" panose="020F0704030504030204" pitchFamily="34" charset="0"/>
              </a:rPr>
              <a:t>and securely provision devices.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pic>
        <p:nvPicPr>
          <p:cNvPr id="8194" name="Picture 2" descr="Cyber Security GIFs - Get the best GIF on GIPHY">
            <a:extLst>
              <a:ext uri="{FF2B5EF4-FFF2-40B4-BE49-F238E27FC236}">
                <a16:creationId xmlns:a16="http://schemas.microsoft.com/office/drawing/2014/main" id="{B280CDA4-D9C0-AFBC-83E9-B618AED1E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825624"/>
            <a:ext cx="4582334" cy="392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56182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FF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05A0701D-D994-E2CB-5924-32CFFCA5B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 Rounded MT Bold" panose="020F0704030504030204" pitchFamily="34" charset="0"/>
              </a:rPr>
              <a:t>IOT SECURITY PRACTICES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77194BE-759E-DD63-FF21-BF4E493B07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i="0" dirty="0">
                <a:solidFill>
                  <a:srgbClr val="292929"/>
                </a:solidFill>
                <a:effectLst/>
                <a:latin typeface="Arial Rounded MT Bold" panose="020F0704030504030204" pitchFamily="34" charset="0"/>
              </a:rPr>
              <a:t>Making hardware tamper-resistant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75F7498-697C-3A43-5A50-0B919D7D75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b="1" i="0" dirty="0">
                <a:solidFill>
                  <a:srgbClr val="292929"/>
                </a:solidFill>
                <a:effectLst/>
                <a:latin typeface="Arial Rounded MT Bold" panose="020F0704030504030204" pitchFamily="34" charset="0"/>
              </a:rPr>
              <a:t>Provide for firmware updates/patches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14C1F45-9F41-2002-A2B0-B88103369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378" y="2596474"/>
            <a:ext cx="3142725" cy="359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5FC667E-9C57-98E8-7E67-240209C82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794" y="2678569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67945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D4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EF0D1-A5A1-DE71-E180-6E378ED91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 Rounded MT Bold" panose="020F0704030504030204" pitchFamily="34" charset="0"/>
              </a:rPr>
              <a:t>IOT SECURITY PRACTICES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95ECB3-DEF7-D20D-F3BF-1A81291845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1" i="0" dirty="0">
                <a:solidFill>
                  <a:srgbClr val="292929"/>
                </a:solidFill>
                <a:effectLst/>
                <a:latin typeface="Arial Rounded MT Bold" panose="020F0704030504030204" pitchFamily="34" charset="0"/>
              </a:rPr>
              <a:t>Perform dynamic testing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4C795E-FF01-0EF1-4E6B-E630BB9886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b="1" i="0" dirty="0">
                <a:solidFill>
                  <a:srgbClr val="292929"/>
                </a:solidFill>
                <a:effectLst/>
                <a:latin typeface="Arial Rounded MT Bold" panose="020F0704030504030204" pitchFamily="34" charset="0"/>
              </a:rPr>
              <a:t>Specify procedures to protect data on device disposal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1B815FC-936A-5069-8E94-9551851F1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816" y="2886073"/>
            <a:ext cx="3896783" cy="292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9C2A8611-0371-4250-725F-523A72449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402" y="2886074"/>
            <a:ext cx="3896783" cy="292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60079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B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12BDE-CCBA-8E4F-504E-D741930D1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5600"/>
            <a:ext cx="10515600" cy="1325563"/>
          </a:xfrm>
        </p:spPr>
        <p:txBody>
          <a:bodyPr/>
          <a:lstStyle/>
          <a:p>
            <a:r>
              <a:rPr lang="en-US" b="1" dirty="0">
                <a:latin typeface="Arial Rounded MT Bold" panose="020F0704030504030204" pitchFamily="34" charset="0"/>
              </a:rPr>
              <a:t>IOT SECURITY PRACTICES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51A6B-0B48-0E30-FA1A-19EDD7BE28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1" i="0" dirty="0">
                <a:solidFill>
                  <a:srgbClr val="292929"/>
                </a:solidFill>
                <a:effectLst/>
                <a:latin typeface="Arial Rounded MT Bold" panose="020F0704030504030204" pitchFamily="34" charset="0"/>
              </a:rPr>
              <a:t>Use strong authentication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A5A2F9-727B-1714-B2C9-29D1A7A830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b="1" i="0" dirty="0">
                <a:solidFill>
                  <a:srgbClr val="292929"/>
                </a:solidFill>
                <a:effectLst/>
                <a:latin typeface="Arial Rounded MT Bold" panose="020F0704030504030204" pitchFamily="34" charset="0"/>
              </a:rPr>
              <a:t>Use strong encryption and secure protocols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3539D31-7705-623C-5244-DD16F59CA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817" y="2886074"/>
            <a:ext cx="3929625" cy="292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C1402C08-C871-E8A3-FF76-9EB1D38A1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559" y="2886074"/>
            <a:ext cx="3929625" cy="292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29083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2719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2AD05-B7E8-0548-C08A-AAC348F97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 Rounded MT Bold" panose="020F0704030504030204" pitchFamily="34" charset="0"/>
              </a:rPr>
              <a:t>IOT SECURITY PRACTICES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936B1C-22EF-1ABA-2678-DAA09CDB59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1" i="0" dirty="0">
                <a:solidFill>
                  <a:srgbClr val="292929"/>
                </a:solidFill>
                <a:effectLst/>
                <a:latin typeface="Arial Rounded MT Bold" panose="020F0704030504030204" pitchFamily="34" charset="0"/>
              </a:rPr>
              <a:t>Minimize device bandwidth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A9FEDC-D049-EB0B-056C-9BAF78083F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292929"/>
                </a:solidFill>
                <a:effectLst/>
                <a:latin typeface="Arial Rounded MT Bold" panose="020F0704030504030204" pitchFamily="34" charset="0"/>
              </a:rPr>
              <a:t>Divide networks into segments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3AF994E-918C-CAF7-4263-BFBD7C296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817" y="2871446"/>
            <a:ext cx="3929624" cy="2937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A54B69CC-8337-E085-AA28-248E26663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560" y="2886074"/>
            <a:ext cx="3929625" cy="292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4214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6000"/>
            <a:lum/>
          </a:blip>
          <a:srcRect/>
          <a:stretch>
            <a:fillRect l="-20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0E9B19F-E891-05C0-A20D-E28335786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4340394"/>
            <a:ext cx="5852160" cy="210260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800" dirty="0">
                <a:latin typeface="Forte" panose="03060902040502070203" pitchFamily="66" charset="0"/>
              </a:rPr>
              <a:t>Thanks and Regards</a:t>
            </a:r>
          </a:p>
        </p:txBody>
      </p:sp>
    </p:spTree>
    <p:extLst>
      <p:ext uri="{BB962C8B-B14F-4D97-AF65-F5344CB8AC3E}">
        <p14:creationId xmlns:p14="http://schemas.microsoft.com/office/powerpoint/2010/main" val="33285391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he 9 Roadblocks to Productive Collaboration | MURAL Blog">
            <a:extLst>
              <a:ext uri="{FF2B5EF4-FFF2-40B4-BE49-F238E27FC236}">
                <a16:creationId xmlns:a16="http://schemas.microsoft.com/office/drawing/2014/main" id="{B5E0B3EE-5F96-D026-CFD0-D604983FA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068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734642F-B2CD-2FA0-64A1-440D2B395D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0984" y="1667019"/>
            <a:ext cx="6598920" cy="10128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b="1" i="1" dirty="0">
                <a:solidFill>
                  <a:srgbClr val="FF0066"/>
                </a:solidFill>
                <a:latin typeface="Arial Rounded MT Bold" panose="020F0704030504030204" pitchFamily="34" charset="0"/>
              </a:rPr>
              <a:t>Introduction to IoT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10A4D463-A578-E0C5-3929-0B2D0F390B81}"/>
              </a:ext>
            </a:extLst>
          </p:cNvPr>
          <p:cNvSpPr txBox="1">
            <a:spLocks/>
          </p:cNvSpPr>
          <p:nvPr/>
        </p:nvSpPr>
        <p:spPr>
          <a:xfrm>
            <a:off x="4360984" y="2992900"/>
            <a:ext cx="6598920" cy="1012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b="1" i="1" dirty="0">
                <a:solidFill>
                  <a:srgbClr val="FF0066"/>
                </a:solidFill>
                <a:latin typeface="Arial Rounded MT Bold" panose="020F0704030504030204" pitchFamily="34" charset="0"/>
              </a:rPr>
              <a:t>IoT Applications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44EC297E-A0A7-6E69-B2E4-80981823EF40}"/>
              </a:ext>
            </a:extLst>
          </p:cNvPr>
          <p:cNvSpPr txBox="1">
            <a:spLocks/>
          </p:cNvSpPr>
          <p:nvPr/>
        </p:nvSpPr>
        <p:spPr>
          <a:xfrm>
            <a:off x="4360984" y="4276575"/>
            <a:ext cx="6977576" cy="865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b="1" i="1" dirty="0">
                <a:solidFill>
                  <a:srgbClr val="FF0066"/>
                </a:solidFill>
                <a:latin typeface="Arial Rounded MT Bold" panose="020F0704030504030204" pitchFamily="34" charset="0"/>
              </a:rPr>
              <a:t>IoT Security Practices</a:t>
            </a:r>
          </a:p>
        </p:txBody>
      </p:sp>
    </p:spTree>
    <p:extLst>
      <p:ext uri="{BB962C8B-B14F-4D97-AF65-F5344CB8AC3E}">
        <p14:creationId xmlns:p14="http://schemas.microsoft.com/office/powerpoint/2010/main" val="2892803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DC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F0732-29EF-3645-CF69-7471EE138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329397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Arial Rounded MT Bold" panose="020F0704030504030204" pitchFamily="34" charset="0"/>
              </a:rPr>
              <a:t>INTRODUCTION</a:t>
            </a:r>
            <a:endParaRPr lang="en-US" sz="2400" b="1" dirty="0"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2C9B9A-4B10-7A25-16A0-80D4CC6989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25748"/>
            <a:ext cx="3932237" cy="4178104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 Rounded MT Bold" panose="020F0704030504030204" pitchFamily="34" charset="0"/>
              </a:rPr>
              <a:t>IoT or Internet of Thing is influencing our lifestyle from the way we react to the way we behave.</a:t>
            </a:r>
          </a:p>
          <a:p>
            <a:endParaRPr lang="en-US" sz="2400" dirty="0">
              <a:latin typeface="Arial Rounded MT Bold" panose="020F07040305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 Rounded MT Bold" panose="020F0704030504030204" pitchFamily="34" charset="0"/>
              </a:rPr>
              <a:t>IoT is a giant network that with connected devices.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 Rounded MT Bold" panose="020F0704030504030204" pitchFamily="34" charset="0"/>
              </a:rPr>
              <a:t>These devices gather and share data about how they are used and the environment I which they are operated.</a:t>
            </a: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A6BF2BB7-DEEE-75B2-596C-6D423098AF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89" y="987425"/>
            <a:ext cx="6169024" cy="521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5793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C1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3C03B-8DD4-9733-B014-96637CA38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329397"/>
          </a:xfrm>
        </p:spPr>
        <p:txBody>
          <a:bodyPr/>
          <a:lstStyle/>
          <a:p>
            <a:r>
              <a:rPr lang="en-US" b="1" dirty="0">
                <a:latin typeface="Arial Rounded MT Bold" panose="020F0704030504030204" pitchFamily="34" charset="0"/>
              </a:rPr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B15CD7-7A9F-16C3-229C-1B96CE63BB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991708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>
                <a:latin typeface="Arial Rounded MT Bold" panose="020F0704030504030204" pitchFamily="34" charset="0"/>
              </a:rPr>
              <a:t>These sensors continuously emit data about the working state of the devices.</a:t>
            </a:r>
          </a:p>
          <a:p>
            <a:endParaRPr lang="en-US" sz="2400" dirty="0">
              <a:latin typeface="Arial Rounded MT Bold" panose="020F0704030504030204" pitchFamily="34" charset="0"/>
            </a:endParaRPr>
          </a:p>
          <a:p>
            <a:r>
              <a:rPr lang="en-US" sz="2400" dirty="0">
                <a:latin typeface="Arial Rounded MT Bold" panose="020F0704030504030204" pitchFamily="34" charset="0"/>
              </a:rPr>
              <a:t>It is all done using sensors that are embedded in every physical devices like:</a:t>
            </a:r>
          </a:p>
          <a:p>
            <a:pPr lvl="1"/>
            <a:r>
              <a:rPr lang="en-US" sz="2000" dirty="0">
                <a:latin typeface="Arial Rounded MT Bold" panose="020F0704030504030204" pitchFamily="34" charset="0"/>
              </a:rPr>
              <a:t>Mobile phone</a:t>
            </a:r>
          </a:p>
          <a:p>
            <a:pPr lvl="1"/>
            <a:r>
              <a:rPr lang="en-US" sz="2000" dirty="0">
                <a:latin typeface="Arial Rounded MT Bold" panose="020F0704030504030204" pitchFamily="34" charset="0"/>
              </a:rPr>
              <a:t>Electrical appliances</a:t>
            </a:r>
          </a:p>
          <a:p>
            <a:pPr lvl="1"/>
            <a:r>
              <a:rPr lang="en-US" sz="2000" dirty="0">
                <a:latin typeface="Arial Rounded MT Bold" panose="020F0704030504030204" pitchFamily="34" charset="0"/>
              </a:rPr>
              <a:t>Traffic lights.</a:t>
            </a:r>
          </a:p>
          <a:p>
            <a:pPr lvl="1"/>
            <a:r>
              <a:rPr lang="en-US" sz="2000" dirty="0">
                <a:latin typeface="Arial Rounded MT Bold" panose="020F0704030504030204" pitchFamily="34" charset="0"/>
              </a:rPr>
              <a:t>and everything that you  come across in day to day life.</a:t>
            </a:r>
          </a:p>
          <a:p>
            <a:endParaRPr lang="en-US" sz="2400" dirty="0"/>
          </a:p>
        </p:txBody>
      </p:sp>
      <p:pic>
        <p:nvPicPr>
          <p:cNvPr id="8" name="Picture 2" descr="Internet of Things isometric animation on Behance">
            <a:extLst>
              <a:ext uri="{FF2B5EF4-FFF2-40B4-BE49-F238E27FC236}">
                <a16:creationId xmlns:a16="http://schemas.microsoft.com/office/drawing/2014/main" id="{85216804-CAEB-C030-4EA3-47BDF35F9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012" y="992187"/>
            <a:ext cx="6213471" cy="487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225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9417971-9423-D5E4-EC6E-87150B0EC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>
                <a:solidFill>
                  <a:srgbClr val="0B4B70"/>
                </a:solidFill>
                <a:latin typeface="Arial Rounded MT Bold" panose="020F0704030504030204" pitchFamily="34" charset="0"/>
              </a:rPr>
              <a:t>IoT APPLICATIONS</a:t>
            </a:r>
          </a:p>
        </p:txBody>
      </p:sp>
      <p:pic>
        <p:nvPicPr>
          <p:cNvPr id="12290" name="Picture 2" descr="Developing IoT Applications – Best Technologies and Tools for IoT Developers">
            <a:extLst>
              <a:ext uri="{FF2B5EF4-FFF2-40B4-BE49-F238E27FC236}">
                <a16:creationId xmlns:a16="http://schemas.microsoft.com/office/drawing/2014/main" id="{646CD053-23F0-EB3A-F83D-BC1C8246D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90687"/>
            <a:ext cx="10515600" cy="482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9851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891CC-D7B1-6DAC-7AB4-2599B33C9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rgbClr val="AD4433"/>
                </a:solidFill>
                <a:latin typeface="Arial Rounded MT Bold" panose="020F0704030504030204" pitchFamily="34" charset="0"/>
              </a:rPr>
              <a:t>IoT IN INDUSTRY</a:t>
            </a:r>
          </a:p>
        </p:txBody>
      </p:sp>
      <p:pic>
        <p:nvPicPr>
          <p:cNvPr id="13314" name="Picture 2" descr="Homepage - Gruppo Filippetti">
            <a:extLst>
              <a:ext uri="{FF2B5EF4-FFF2-40B4-BE49-F238E27FC236}">
                <a16:creationId xmlns:a16="http://schemas.microsoft.com/office/drawing/2014/main" id="{F6B13A1E-FE9E-45DA-4A39-15FC39AA9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806" y="1364566"/>
            <a:ext cx="7146387" cy="549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26666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BCB38-94E0-98E1-3B9E-FFA2F3012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b="1" dirty="0">
                <a:solidFill>
                  <a:srgbClr val="3139AD"/>
                </a:solidFill>
                <a:latin typeface="Arial Rounded MT Bold" panose="020F0704030504030204" pitchFamily="34" charset="0"/>
              </a:rPr>
              <a:t>IoT IN HEALTHCARE</a:t>
            </a:r>
          </a:p>
        </p:txBody>
      </p:sp>
      <p:pic>
        <p:nvPicPr>
          <p:cNvPr id="14338" name="Picture 2" descr="Pin on Cloud Computing">
            <a:extLst>
              <a:ext uri="{FF2B5EF4-FFF2-40B4-BE49-F238E27FC236}">
                <a16:creationId xmlns:a16="http://schemas.microsoft.com/office/drawing/2014/main" id="{1070F25B-50E8-D63D-0EE3-36158EA45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1690688"/>
            <a:ext cx="10515599" cy="480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44366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FB6F8-C9B0-7C42-DB54-DA5435CF1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rgbClr val="F79459"/>
                </a:solidFill>
                <a:latin typeface="Arial Rounded MT Bold" panose="020F0704030504030204" pitchFamily="34" charset="0"/>
              </a:rPr>
              <a:t>SMART HOME</a:t>
            </a:r>
          </a:p>
        </p:txBody>
      </p:sp>
      <p:pic>
        <p:nvPicPr>
          <p:cNvPr id="6146" name="Picture 2" descr="How A “Smart” Home Can Save You Money &amp; Give You Peace Of Mind - eNSman">
            <a:extLst>
              <a:ext uri="{FF2B5EF4-FFF2-40B4-BE49-F238E27FC236}">
                <a16:creationId xmlns:a16="http://schemas.microsoft.com/office/drawing/2014/main" id="{EA8E8FB6-435B-C1F1-8B9D-31A5A4429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1123"/>
            <a:ext cx="12192000" cy="5476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76595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A8C9CC7-10EE-6E65-810E-8FC6709435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43" y="0"/>
            <a:ext cx="12209043" cy="6863190"/>
          </a:xfrm>
        </p:spPr>
      </p:pic>
    </p:spTree>
    <p:extLst>
      <p:ext uri="{BB962C8B-B14F-4D97-AF65-F5344CB8AC3E}">
        <p14:creationId xmlns:p14="http://schemas.microsoft.com/office/powerpoint/2010/main" val="7050417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790</TotalTime>
  <Words>291</Words>
  <Application>Microsoft Office PowerPoint</Application>
  <PresentationFormat>Widescreen</PresentationFormat>
  <Paragraphs>50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Arial Rounded MT Bold</vt:lpstr>
      <vt:lpstr>Calibri</vt:lpstr>
      <vt:lpstr>Calibri Light</vt:lpstr>
      <vt:lpstr>Forte</vt:lpstr>
      <vt:lpstr>Office Theme</vt:lpstr>
      <vt:lpstr>Security over IoT Technology </vt:lpstr>
      <vt:lpstr>PowerPoint Presentation</vt:lpstr>
      <vt:lpstr>INTRODUCTION</vt:lpstr>
      <vt:lpstr>INTRODUCTION</vt:lpstr>
      <vt:lpstr>IoT APPLICATIONS</vt:lpstr>
      <vt:lpstr>IoT IN INDUSTRY</vt:lpstr>
      <vt:lpstr>IoT IN HEALTHCARE</vt:lpstr>
      <vt:lpstr>SMART HOME</vt:lpstr>
      <vt:lpstr>PowerPoint Presentation</vt:lpstr>
      <vt:lpstr>IOT SECURITY PRACTICES</vt:lpstr>
      <vt:lpstr>IOT SECURITY PRACTICES</vt:lpstr>
      <vt:lpstr>IOT SECURITY PRACTICES</vt:lpstr>
      <vt:lpstr>IOT SECURITY PRACTICES</vt:lpstr>
      <vt:lpstr>IOT SECURITY PRACTICES</vt:lpstr>
      <vt:lpstr>IOT SECURITY PRACTICES</vt:lpstr>
      <vt:lpstr>Thanks and Regards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dell</cp:lastModifiedBy>
  <cp:revision>14</cp:revision>
  <dcterms:created xsi:type="dcterms:W3CDTF">2022-09-30T11:28:49Z</dcterms:created>
  <dcterms:modified xsi:type="dcterms:W3CDTF">2024-11-04T10:20:11Z</dcterms:modified>
</cp:coreProperties>
</file>