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4630400" cy="8229600"/>
  <p:notesSz cx="8229600" cy="14630400"/>
  <p:embeddedFontLst>
    <p:embeddedFont>
      <p:font typeface="IBM Plex Sans Light" panose="020B0403050203000203" pitchFamily="34" charset="0"/>
      <p:regular r:id="rId14"/>
      <p:italic r:id="rId15"/>
    </p:embeddedFont>
    <p:embeddedFont>
      <p:font typeface="IBM Plex Sans Medium" panose="020B0603050203000203" pitchFamily="34" charset="0"/>
      <p:regular r:id="rId16"/>
    </p:embeddedFont>
    <p:embeddedFont>
      <p:font typeface="Roboto" panose="02000000000000000000" pitchFamily="2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66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3D04-A06E-0D29-5E12-56150E99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B24942-ECFD-D7AB-94E5-2E714C5B2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42BB0D-B4C0-2222-E867-6D4858311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FC3DF-F9AB-C91F-2A47-20589BB57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24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/>
        </p:spPr>
        <p:txBody>
          <a:bodyPr/>
          <a:lstStyle/>
          <a:p>
            <a:endParaRPr lang="en-A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Fuel Cars: Driving the Future of Clean Mobility</a:t>
            </a:r>
            <a:endParaRPr lang="en-US" sz="4450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1FC4E04C-1107-7379-F554-F943FD8E87E6}"/>
              </a:ext>
            </a:extLst>
          </p:cNvPr>
          <p:cNvSpPr/>
          <p:nvPr/>
        </p:nvSpPr>
        <p:spPr>
          <a:xfrm>
            <a:off x="793790" y="6018989"/>
            <a:ext cx="7556421" cy="69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Assist Prof. Dr. Ahmed Mahrous</a:t>
            </a:r>
            <a:endParaRPr lang="en-US" sz="3600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D1B9C1CD-DA65-6976-CA9A-90AC22242626}"/>
              </a:ext>
            </a:extLst>
          </p:cNvPr>
          <p:cNvSpPr/>
          <p:nvPr/>
        </p:nvSpPr>
        <p:spPr>
          <a:xfrm>
            <a:off x="515390" y="269353"/>
            <a:ext cx="7556421" cy="6976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8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University of Baghdad</a:t>
            </a:r>
            <a:br>
              <a:rPr lang="en-US" sz="28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</a:br>
            <a:r>
              <a:rPr lang="en-US" sz="28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Alkawarizmi College of Eng.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3F3F2"/>
                </a:solidFill>
                <a:latin typeface="IBM Plex Sans Medium" pitchFamily="34" charset="0"/>
              </a:rPr>
              <a:t>Mechatronics Dept.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4EB96-FB20-E376-1742-61263C72B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2F0E6F1-0AE5-0C40-F4CE-10BB17178F13}"/>
              </a:ext>
            </a:extLst>
          </p:cNvPr>
          <p:cNvSpPr/>
          <p:nvPr/>
        </p:nvSpPr>
        <p:spPr>
          <a:xfrm>
            <a:off x="396835" y="311825"/>
            <a:ext cx="60644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The Road Ahead: Scaling Up Hydrogen Mobility</a:t>
            </a:r>
            <a:endParaRPr lang="en-US" sz="22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2D4A56DC-2899-8AB6-95E1-9F0DA62A36D3}"/>
              </a:ext>
            </a:extLst>
          </p:cNvPr>
          <p:cNvSpPr/>
          <p:nvPr/>
        </p:nvSpPr>
        <p:spPr>
          <a:xfrm>
            <a:off x="7230130" y="1594604"/>
            <a:ext cx="17002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endParaRPr lang="en-US" sz="13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883936-E8D7-BBE9-338D-922C96C3E4CD}"/>
              </a:ext>
            </a:extLst>
          </p:cNvPr>
          <p:cNvGrpSpPr/>
          <p:nvPr/>
        </p:nvGrpSpPr>
        <p:grpSpPr>
          <a:xfrm>
            <a:off x="315418" y="666155"/>
            <a:ext cx="13836730" cy="7563445"/>
            <a:chOff x="396835" y="6239947"/>
            <a:chExt cx="13836730" cy="7563445"/>
          </a:xfrm>
        </p:grpSpPr>
        <p:sp>
          <p:nvSpPr>
            <p:cNvPr id="16" name="Shape 12">
              <a:extLst>
                <a:ext uri="{FF2B5EF4-FFF2-40B4-BE49-F238E27FC236}">
                  <a16:creationId xmlns:a16="http://schemas.microsoft.com/office/drawing/2014/main" id="{1D5D8ED4-1468-B549-B283-16247336AF4F}"/>
                </a:ext>
              </a:extLst>
            </p:cNvPr>
            <p:cNvSpPr/>
            <p:nvPr/>
          </p:nvSpPr>
          <p:spPr>
            <a:xfrm>
              <a:off x="6862703" y="6359843"/>
              <a:ext cx="340162" cy="15240"/>
            </a:xfrm>
            <a:prstGeom prst="roundRect">
              <a:avLst>
                <a:gd name="adj" fmla="val 111628"/>
              </a:avLst>
            </a:prstGeom>
            <a:solidFill>
              <a:srgbClr val="61646A"/>
            </a:solidFill>
            <a:ln/>
          </p:spPr>
          <p:txBody>
            <a:bodyPr/>
            <a:lstStyle/>
            <a:p>
              <a:endParaRPr lang="en-AE"/>
            </a:p>
          </p:txBody>
        </p:sp>
        <p:sp>
          <p:nvSpPr>
            <p:cNvPr id="17" name="Shape 13">
              <a:extLst>
                <a:ext uri="{FF2B5EF4-FFF2-40B4-BE49-F238E27FC236}">
                  <a16:creationId xmlns:a16="http://schemas.microsoft.com/office/drawing/2014/main" id="{46DD068E-AA8A-ACAD-9ECD-6EBA3C0AD715}"/>
                </a:ext>
              </a:extLst>
            </p:cNvPr>
            <p:cNvSpPr/>
            <p:nvPr/>
          </p:nvSpPr>
          <p:spPr>
            <a:xfrm>
              <a:off x="7187625" y="6239947"/>
              <a:ext cx="255151" cy="255151"/>
            </a:xfrm>
            <a:prstGeom prst="roundRect">
              <a:avLst>
                <a:gd name="adj" fmla="val 6667"/>
              </a:avLst>
            </a:prstGeom>
            <a:solidFill>
              <a:srgbClr val="484B51"/>
            </a:solidFill>
            <a:ln/>
          </p:spPr>
          <p:txBody>
            <a:bodyPr/>
            <a:lstStyle/>
            <a:p>
              <a:endParaRPr lang="en-AE"/>
            </a:p>
          </p:txBody>
        </p:sp>
        <p:sp>
          <p:nvSpPr>
            <p:cNvPr id="18" name="Text 14">
              <a:extLst>
                <a:ext uri="{FF2B5EF4-FFF2-40B4-BE49-F238E27FC236}">
                  <a16:creationId xmlns:a16="http://schemas.microsoft.com/office/drawing/2014/main" id="{1AFA7C57-580A-224B-7D12-110E038A579F}"/>
                </a:ext>
              </a:extLst>
            </p:cNvPr>
            <p:cNvSpPr/>
            <p:nvPr/>
          </p:nvSpPr>
          <p:spPr>
            <a:xfrm>
              <a:off x="7230130" y="6261140"/>
              <a:ext cx="170021" cy="21264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00"/>
                </a:lnSpc>
                <a:buNone/>
              </a:pPr>
              <a:r>
                <a:rPr lang="en-US" sz="1300" dirty="0">
                  <a:solidFill>
                    <a:srgbClr val="D4D4D1"/>
                  </a:solidFill>
                  <a:latin typeface="IBM Plex Sans Medium" pitchFamily="34" charset="0"/>
                  <a:ea typeface="IBM Plex Sans Medium" pitchFamily="34" charset="-122"/>
                  <a:cs typeface="IBM Plex Sans Medium" pitchFamily="34" charset="-120"/>
                </a:rPr>
                <a:t>3</a:t>
              </a:r>
              <a:endParaRPr lang="en-US" sz="1300" dirty="0"/>
            </a:p>
          </p:txBody>
        </p:sp>
        <p:sp>
          <p:nvSpPr>
            <p:cNvPr id="19" name="Text 15">
              <a:extLst>
                <a:ext uri="{FF2B5EF4-FFF2-40B4-BE49-F238E27FC236}">
                  <a16:creationId xmlns:a16="http://schemas.microsoft.com/office/drawing/2014/main" id="{91F855BB-99AB-981D-3258-00B38C5327E7}"/>
                </a:ext>
              </a:extLst>
            </p:cNvPr>
            <p:cNvSpPr/>
            <p:nvPr/>
          </p:nvSpPr>
          <p:spPr>
            <a:xfrm>
              <a:off x="5151834" y="6278880"/>
              <a:ext cx="1596390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r">
                <a:lnSpc>
                  <a:spcPts val="1350"/>
                </a:lnSpc>
                <a:buNone/>
              </a:pPr>
              <a:r>
                <a:rPr lang="en-US" sz="1100" dirty="0">
                  <a:solidFill>
                    <a:srgbClr val="D4D4D1"/>
                  </a:solidFill>
                  <a:latin typeface="IBM Plex Sans Medium" pitchFamily="34" charset="0"/>
                  <a:ea typeface="IBM Plex Sans Medium" pitchFamily="34" charset="-122"/>
                  <a:cs typeface="IBM Plex Sans Medium" pitchFamily="34" charset="-120"/>
                </a:rPr>
                <a:t>Automaker Commitment</a:t>
              </a:r>
              <a:endParaRPr lang="en-US" sz="1100" dirty="0"/>
            </a:p>
          </p:txBody>
        </p:sp>
        <p:sp>
          <p:nvSpPr>
            <p:cNvPr id="20" name="Text 16">
              <a:extLst>
                <a:ext uri="{FF2B5EF4-FFF2-40B4-BE49-F238E27FC236}">
                  <a16:creationId xmlns:a16="http://schemas.microsoft.com/office/drawing/2014/main" id="{CC929F0F-5B20-CFD5-BC30-7B035C00FD9D}"/>
                </a:ext>
              </a:extLst>
            </p:cNvPr>
            <p:cNvSpPr/>
            <p:nvPr/>
          </p:nvSpPr>
          <p:spPr>
            <a:xfrm>
              <a:off x="396835" y="6524030"/>
              <a:ext cx="6351389" cy="3629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r">
                <a:lnSpc>
                  <a:spcPts val="1400"/>
                </a:lnSpc>
                <a:buNone/>
              </a:pPr>
              <a:r>
                <a:rPr lang="en-US" sz="850" dirty="0">
                  <a:solidFill>
                    <a:srgbClr val="D4D4D1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Leading automakers are committed to introducing a wider range of FCEV models and driving down production costs to boost accessibility.</a:t>
              </a:r>
              <a:endParaRPr lang="en-US" sz="850" dirty="0"/>
            </a:p>
          </p:txBody>
        </p:sp>
        <p:pic>
          <p:nvPicPr>
            <p:cNvPr id="21" name="Image 2" descr="preencoded.png">
              <a:extLst>
                <a:ext uri="{FF2B5EF4-FFF2-40B4-BE49-F238E27FC236}">
                  <a16:creationId xmlns:a16="http://schemas.microsoft.com/office/drawing/2014/main" id="{E05801B5-ABA4-DFF5-3989-B4801CC7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835" y="7014448"/>
              <a:ext cx="6351389" cy="4345662"/>
            </a:xfrm>
            <a:prstGeom prst="rect">
              <a:avLst/>
            </a:prstGeom>
          </p:spPr>
        </p:pic>
        <p:sp>
          <p:nvSpPr>
            <p:cNvPr id="22" name="Shape 17">
              <a:extLst>
                <a:ext uri="{FF2B5EF4-FFF2-40B4-BE49-F238E27FC236}">
                  <a16:creationId xmlns:a16="http://schemas.microsoft.com/office/drawing/2014/main" id="{C5D4F418-F93A-B7B0-82C9-D88CE0AAB0BC}"/>
                </a:ext>
              </a:extLst>
            </p:cNvPr>
            <p:cNvSpPr/>
            <p:nvPr/>
          </p:nvSpPr>
          <p:spPr>
            <a:xfrm>
              <a:off x="7427535" y="9033272"/>
              <a:ext cx="340162" cy="15240"/>
            </a:xfrm>
            <a:prstGeom prst="roundRect">
              <a:avLst>
                <a:gd name="adj" fmla="val 111628"/>
              </a:avLst>
            </a:prstGeom>
            <a:solidFill>
              <a:srgbClr val="61646A"/>
            </a:solidFill>
            <a:ln/>
          </p:spPr>
          <p:txBody>
            <a:bodyPr/>
            <a:lstStyle/>
            <a:p>
              <a:endParaRPr lang="en-AE"/>
            </a:p>
          </p:txBody>
        </p:sp>
        <p:sp>
          <p:nvSpPr>
            <p:cNvPr id="23" name="Shape 18">
              <a:extLst>
                <a:ext uri="{FF2B5EF4-FFF2-40B4-BE49-F238E27FC236}">
                  <a16:creationId xmlns:a16="http://schemas.microsoft.com/office/drawing/2014/main" id="{FD502FCF-4BAD-3936-44B2-263C020E3BF0}"/>
                </a:ext>
              </a:extLst>
            </p:cNvPr>
            <p:cNvSpPr/>
            <p:nvPr/>
          </p:nvSpPr>
          <p:spPr>
            <a:xfrm>
              <a:off x="7187625" y="8913376"/>
              <a:ext cx="255151" cy="255151"/>
            </a:xfrm>
            <a:prstGeom prst="roundRect">
              <a:avLst>
                <a:gd name="adj" fmla="val 6667"/>
              </a:avLst>
            </a:prstGeom>
            <a:solidFill>
              <a:srgbClr val="484B51"/>
            </a:solidFill>
            <a:ln/>
          </p:spPr>
          <p:txBody>
            <a:bodyPr/>
            <a:lstStyle/>
            <a:p>
              <a:endParaRPr lang="en-AE"/>
            </a:p>
          </p:txBody>
        </p:sp>
        <p:sp>
          <p:nvSpPr>
            <p:cNvPr id="24" name="Text 19">
              <a:extLst>
                <a:ext uri="{FF2B5EF4-FFF2-40B4-BE49-F238E27FC236}">
                  <a16:creationId xmlns:a16="http://schemas.microsoft.com/office/drawing/2014/main" id="{C3B1CEA1-539E-618F-1859-9C65A4EE97FA}"/>
                </a:ext>
              </a:extLst>
            </p:cNvPr>
            <p:cNvSpPr/>
            <p:nvPr/>
          </p:nvSpPr>
          <p:spPr>
            <a:xfrm>
              <a:off x="7230130" y="8934569"/>
              <a:ext cx="170021" cy="21264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1300"/>
                </a:lnSpc>
                <a:buNone/>
              </a:pPr>
              <a:r>
                <a:rPr lang="en-US" sz="1300" dirty="0">
                  <a:solidFill>
                    <a:srgbClr val="D4D4D1"/>
                  </a:solidFill>
                  <a:latin typeface="IBM Plex Sans Medium" pitchFamily="34" charset="0"/>
                  <a:ea typeface="IBM Plex Sans Medium" pitchFamily="34" charset="-122"/>
                  <a:cs typeface="IBM Plex Sans Medium" pitchFamily="34" charset="-120"/>
                </a:rPr>
                <a:t>4</a:t>
              </a:r>
              <a:endParaRPr lang="en-US" sz="1300" dirty="0"/>
            </a:p>
          </p:txBody>
        </p:sp>
        <p:sp>
          <p:nvSpPr>
            <p:cNvPr id="25" name="Text 20">
              <a:extLst>
                <a:ext uri="{FF2B5EF4-FFF2-40B4-BE49-F238E27FC236}">
                  <a16:creationId xmlns:a16="http://schemas.microsoft.com/office/drawing/2014/main" id="{BC31B98D-836A-0720-FAF9-B0C3EEB6387D}"/>
                </a:ext>
              </a:extLst>
            </p:cNvPr>
            <p:cNvSpPr/>
            <p:nvPr/>
          </p:nvSpPr>
          <p:spPr>
            <a:xfrm>
              <a:off x="7882176" y="8952309"/>
              <a:ext cx="2043470" cy="17716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50"/>
                </a:lnSpc>
                <a:buNone/>
              </a:pPr>
              <a:r>
                <a:rPr lang="en-US" sz="1100" dirty="0">
                  <a:solidFill>
                    <a:srgbClr val="D4D4D1"/>
                  </a:solidFill>
                  <a:latin typeface="IBM Plex Sans Medium" pitchFamily="34" charset="0"/>
                  <a:ea typeface="IBM Plex Sans Medium" pitchFamily="34" charset="-122"/>
                  <a:cs typeface="IBM Plex Sans Medium" pitchFamily="34" charset="-120"/>
                </a:rPr>
                <a:t>Green Hydrogen Breakthroughs</a:t>
              </a:r>
              <a:endParaRPr lang="en-US" sz="1100" dirty="0"/>
            </a:p>
          </p:txBody>
        </p:sp>
        <p:sp>
          <p:nvSpPr>
            <p:cNvPr id="26" name="Text 21">
              <a:extLst>
                <a:ext uri="{FF2B5EF4-FFF2-40B4-BE49-F238E27FC236}">
                  <a16:creationId xmlns:a16="http://schemas.microsoft.com/office/drawing/2014/main" id="{CE7789F0-0135-6D16-5A23-A32DECC9C446}"/>
                </a:ext>
              </a:extLst>
            </p:cNvPr>
            <p:cNvSpPr/>
            <p:nvPr/>
          </p:nvSpPr>
          <p:spPr>
            <a:xfrm>
              <a:off x="7882176" y="9197459"/>
              <a:ext cx="6351389" cy="3629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400"/>
                </a:lnSpc>
                <a:buNone/>
              </a:pPr>
              <a:r>
                <a:rPr lang="en-US" sz="850" dirty="0">
                  <a:solidFill>
                    <a:srgbClr val="D4D4D1"/>
                  </a:solidFill>
                  <a:latin typeface="Roboto" pitchFamily="34" charset="0"/>
                  <a:ea typeface="Roboto" pitchFamily="34" charset="-122"/>
                  <a:cs typeface="Roboto" pitchFamily="34" charset="-120"/>
                </a:rPr>
                <a:t>Breakthroughs in green hydrogen production are critical to realizing a truly zero-emission future for hydrogen-powered transportation.</a:t>
              </a:r>
              <a:endParaRPr lang="en-US" sz="850" dirty="0"/>
            </a:p>
          </p:txBody>
        </p:sp>
        <p:pic>
          <p:nvPicPr>
            <p:cNvPr id="27" name="Image 3" descr="preencoded.png">
              <a:extLst>
                <a:ext uri="{FF2B5EF4-FFF2-40B4-BE49-F238E27FC236}">
                  <a16:creationId xmlns:a16="http://schemas.microsoft.com/office/drawing/2014/main" id="{66CCD97B-C2BE-282E-31BE-73F9CBF19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296"/>
            <a:stretch>
              <a:fillRect/>
            </a:stretch>
          </p:blipFill>
          <p:spPr>
            <a:xfrm>
              <a:off x="7882176" y="9687878"/>
              <a:ext cx="6351389" cy="4115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582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216" y="609005"/>
            <a:ext cx="13079968" cy="13842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Fuel Cars: Clean, Fast, and Ready to Transform Transportation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2257544" y="2436138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Electric Performance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775216" y="2915007"/>
            <a:ext cx="42510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Enjoy the silent power and instant torque of electric driving.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9988" y="3550087"/>
            <a:ext cx="311468" cy="3114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4177" y="2436138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Quick Refueling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9604177" y="2915007"/>
            <a:ext cx="42510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Replenish your range in minutes, just like a gasoline car.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8826" y="3550087"/>
            <a:ext cx="311468" cy="3114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47089" y="3955852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Long Range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10047089" y="4434721"/>
            <a:ext cx="38080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Travel hundreds of miles on a single fill, minimizing range anxiety.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38185" y="4571048"/>
            <a:ext cx="311468" cy="3114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604177" y="5652730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Zero Emissions</a:t>
            </a:r>
            <a:endParaRPr lang="en-US" sz="2150" dirty="0"/>
          </a:p>
        </p:txBody>
      </p:sp>
      <p:sp>
        <p:nvSpPr>
          <p:cNvPr id="16" name="Text 8"/>
          <p:cNvSpPr/>
          <p:nvPr/>
        </p:nvSpPr>
        <p:spPr>
          <a:xfrm>
            <a:off x="9604177" y="6131600"/>
            <a:ext cx="42510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Contribute to a cleaner planet with only water as a byproduct.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48826" y="5591889"/>
            <a:ext cx="311468" cy="31146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2257544" y="5475565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Holistic Solution</a:t>
            </a:r>
            <a:endParaRPr lang="en-US" sz="2150" dirty="0"/>
          </a:p>
        </p:txBody>
      </p:sp>
      <p:sp>
        <p:nvSpPr>
          <p:cNvPr id="20" name="Text 10"/>
          <p:cNvSpPr/>
          <p:nvPr/>
        </p:nvSpPr>
        <p:spPr>
          <a:xfrm>
            <a:off x="775216" y="5954435"/>
            <a:ext cx="4251008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vital complement to battery EVs and renewable energy in the sustainable mobility ecosystem.</a:t>
            </a:r>
            <a:endParaRPr lang="en-US" sz="170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69988" y="5591889"/>
            <a:ext cx="311468" cy="311468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814632" y="3955852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The Future is Now</a:t>
            </a:r>
            <a:endParaRPr lang="en-US" sz="2150" dirty="0"/>
          </a:p>
        </p:txBody>
      </p:sp>
      <p:sp>
        <p:nvSpPr>
          <p:cNvPr id="24" name="Text 12"/>
          <p:cNvSpPr/>
          <p:nvPr/>
        </p:nvSpPr>
        <p:spPr>
          <a:xfrm>
            <a:off x="775216" y="4434721"/>
            <a:ext cx="38080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Embrace the next generation of transportation.</a:t>
            </a:r>
            <a:endParaRPr lang="en-US" sz="1700" dirty="0"/>
          </a:p>
        </p:txBody>
      </p:sp>
      <p:pic>
        <p:nvPicPr>
          <p:cNvPr id="25" name="Image 1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6223" y="2437805"/>
            <a:ext cx="4577953" cy="4577953"/>
          </a:xfrm>
          <a:prstGeom prst="rect">
            <a:avLst/>
          </a:prstGeom>
        </p:spPr>
      </p:pic>
      <p:pic>
        <p:nvPicPr>
          <p:cNvPr id="26" name="Image 1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80628" y="4571048"/>
            <a:ext cx="311468" cy="311468"/>
          </a:xfrm>
          <a:prstGeom prst="rect">
            <a:avLst/>
          </a:prstGeom>
        </p:spPr>
      </p:pic>
      <p:sp>
        <p:nvSpPr>
          <p:cNvPr id="27" name="Text 13"/>
          <p:cNvSpPr/>
          <p:nvPr/>
        </p:nvSpPr>
        <p:spPr>
          <a:xfrm>
            <a:off x="775216" y="7266503"/>
            <a:ext cx="130799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future is hydrogen-powered — are you ready to drive it?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4942" y="673418"/>
            <a:ext cx="7706916" cy="1283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What Are Hydrogen Fuel Cell Vehicles (FCEVs)?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204942" y="2264331"/>
            <a:ext cx="3750826" cy="2543294"/>
          </a:xfrm>
          <a:prstGeom prst="roundRect">
            <a:avLst>
              <a:gd name="adj" fmla="val 4314"/>
            </a:avLst>
          </a:prstGeom>
          <a:solidFill>
            <a:srgbClr val="292C32"/>
          </a:solidFill>
          <a:ln w="22860">
            <a:solidFill>
              <a:srgbClr val="61646A"/>
            </a:solidFill>
            <a:prstDash val="solid"/>
          </a:ln>
        </p:spPr>
        <p:txBody>
          <a:bodyPr/>
          <a:lstStyle/>
          <a:p>
            <a:endParaRPr lang="en-AE"/>
          </a:p>
        </p:txBody>
      </p:sp>
      <p:sp>
        <p:nvSpPr>
          <p:cNvPr id="5" name="Shape 2"/>
          <p:cNvSpPr/>
          <p:nvPr/>
        </p:nvSpPr>
        <p:spPr>
          <a:xfrm>
            <a:off x="6182082" y="2264331"/>
            <a:ext cx="91440" cy="2543294"/>
          </a:xfrm>
          <a:prstGeom prst="roundRect">
            <a:avLst>
              <a:gd name="adj" fmla="val 33682"/>
            </a:avLst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6" name="Text 3"/>
          <p:cNvSpPr/>
          <p:nvPr/>
        </p:nvSpPr>
        <p:spPr>
          <a:xfrm>
            <a:off x="6501646" y="2492454"/>
            <a:ext cx="2566511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Zero Emissions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501646" y="2936438"/>
            <a:ext cx="3225998" cy="1643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Powered by hydrogen gas converted into electricity via fuel cells, FCEVs produce only water vapor and warm air, emitting no harmful pollutants.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1032" y="2264331"/>
            <a:ext cx="3750826" cy="2543294"/>
          </a:xfrm>
          <a:prstGeom prst="roundRect">
            <a:avLst>
              <a:gd name="adj" fmla="val 4314"/>
            </a:avLst>
          </a:prstGeom>
          <a:solidFill>
            <a:srgbClr val="292C32"/>
          </a:solidFill>
          <a:ln w="22860">
            <a:solidFill>
              <a:srgbClr val="61646A"/>
            </a:solidFill>
            <a:prstDash val="solid"/>
          </a:ln>
        </p:spPr>
        <p:txBody>
          <a:bodyPr/>
          <a:lstStyle/>
          <a:p>
            <a:endParaRPr lang="en-AE"/>
          </a:p>
        </p:txBody>
      </p:sp>
      <p:sp>
        <p:nvSpPr>
          <p:cNvPr id="9" name="Shape 6"/>
          <p:cNvSpPr/>
          <p:nvPr/>
        </p:nvSpPr>
        <p:spPr>
          <a:xfrm>
            <a:off x="10138172" y="2264331"/>
            <a:ext cx="91440" cy="2543294"/>
          </a:xfrm>
          <a:prstGeom prst="roundRect">
            <a:avLst>
              <a:gd name="adj" fmla="val 33682"/>
            </a:avLst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0" name="Text 7"/>
          <p:cNvSpPr/>
          <p:nvPr/>
        </p:nvSpPr>
        <p:spPr>
          <a:xfrm>
            <a:off x="10457736" y="2492454"/>
            <a:ext cx="2566511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Electric Efficiency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0457736" y="2936438"/>
            <a:ext cx="3225998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vehicles leverage efficient electric motors, offering a smooth and responsive driving experience similar to battery electric vehicles.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04942" y="5012888"/>
            <a:ext cx="3750826" cy="2543294"/>
          </a:xfrm>
          <a:prstGeom prst="roundRect">
            <a:avLst>
              <a:gd name="adj" fmla="val 4314"/>
            </a:avLst>
          </a:prstGeom>
          <a:solidFill>
            <a:srgbClr val="292C32"/>
          </a:solidFill>
          <a:ln w="22860">
            <a:solidFill>
              <a:srgbClr val="61646A"/>
            </a:solidFill>
            <a:prstDash val="solid"/>
          </a:ln>
        </p:spPr>
        <p:txBody>
          <a:bodyPr/>
          <a:lstStyle/>
          <a:p>
            <a:endParaRPr lang="en-AE"/>
          </a:p>
        </p:txBody>
      </p:sp>
      <p:sp>
        <p:nvSpPr>
          <p:cNvPr id="13" name="Shape 10"/>
          <p:cNvSpPr/>
          <p:nvPr/>
        </p:nvSpPr>
        <p:spPr>
          <a:xfrm>
            <a:off x="6182082" y="5012888"/>
            <a:ext cx="91440" cy="2543294"/>
          </a:xfrm>
          <a:prstGeom prst="roundRect">
            <a:avLst>
              <a:gd name="adj" fmla="val 33682"/>
            </a:avLst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4" name="Text 11"/>
          <p:cNvSpPr/>
          <p:nvPr/>
        </p:nvSpPr>
        <p:spPr>
          <a:xfrm>
            <a:off x="6501646" y="5241012"/>
            <a:ext cx="2566511" cy="320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Fast Refueling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501646" y="5684996"/>
            <a:ext cx="3225998" cy="1643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Unlike battery EVs, FCEVs offer rapid refueling times, mirroring the convenience of traditional gasoline cars, making them ideal for long journeys.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1690"/>
            <a:ext cx="90785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How Do Hydrogen Fuel Cells Work?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040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IBM Plex Sans Light" pitchFamily="34" charset="0"/>
                <a:ea typeface="IBM Plex Sans Light" pitchFamily="34" charset="-122"/>
                <a:cs typeface="IBM Plex San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659142"/>
            <a:ext cx="4196358" cy="30480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5" name="Text 3"/>
          <p:cNvSpPr/>
          <p:nvPr/>
        </p:nvSpPr>
        <p:spPr>
          <a:xfrm>
            <a:off x="793790" y="28334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Intake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3323868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Hydrogen gas (H₂) is stored in high-pressure tanks on board the vehicle and fed into the fuel cell stack.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16962" y="23040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IBM Plex Sans Light" pitchFamily="34" charset="0"/>
                <a:ea typeface="IBM Plex Sans Light" pitchFamily="34" charset="-122"/>
                <a:cs typeface="IBM Plex San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659142"/>
            <a:ext cx="4196358" cy="30480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9" name="Text 7"/>
          <p:cNvSpPr/>
          <p:nvPr/>
        </p:nvSpPr>
        <p:spPr>
          <a:xfrm>
            <a:off x="5216962" y="28334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Oxygen Supply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16962" y="3323868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Oxygen (O₂) from the surrounding air is drawn into the fuel cell, where it reacts with the hydrogen.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640133" y="23040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IBM Plex Sans Light" pitchFamily="34" charset="0"/>
                <a:ea typeface="IBM Plex Sans Light" pitchFamily="34" charset="-122"/>
                <a:cs typeface="IBM Plex San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2659142"/>
            <a:ext cx="4196358" cy="30480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3" name="Text 11"/>
          <p:cNvSpPr/>
          <p:nvPr/>
        </p:nvSpPr>
        <p:spPr>
          <a:xfrm>
            <a:off x="9640133" y="2833449"/>
            <a:ext cx="32991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Electrochemical Reaction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640133" y="3323868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Inside the fuel cell, an electrochemical process splits the hydrogen molecules into protons and electrons.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IBM Plex Sans Light" pitchFamily="34" charset="0"/>
                <a:ea typeface="IBM Plex Sans Light" pitchFamily="34" charset="-122"/>
                <a:cs typeface="IBM Plex Sans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164455"/>
            <a:ext cx="6407944" cy="30480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7" name="Text 15"/>
          <p:cNvSpPr/>
          <p:nvPr/>
        </p:nvSpPr>
        <p:spPr>
          <a:xfrm>
            <a:off x="793790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Electricity Generation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93790" y="5829181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separated electrons flow through an external circuit, generating electricity to power the vehicle's electric motor.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428548" y="48094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IBM Plex Sans Light" pitchFamily="34" charset="0"/>
                <a:ea typeface="IBM Plex Sans Light" pitchFamily="34" charset="-122"/>
                <a:cs typeface="IBM Plex Sans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428548" y="5164455"/>
            <a:ext cx="6407944" cy="30480"/>
          </a:xfrm>
          <a:prstGeom prst="rect">
            <a:avLst/>
          </a:prstGeom>
          <a:solidFill>
            <a:srgbClr val="FFBC8F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21" name="Text 19"/>
          <p:cNvSpPr/>
          <p:nvPr/>
        </p:nvSpPr>
        <p:spPr>
          <a:xfrm>
            <a:off x="7428548" y="5338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Water Byproduct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7428548" y="5829181"/>
            <a:ext cx="64079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Protons then pass through a membrane and combine with oxygen and electrons to form water (H₂O), which is expelled as clean exhaust.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4" y="0"/>
            <a:ext cx="4987636" cy="80960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8862" y="512683"/>
            <a:ext cx="7839075" cy="11651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The Inner Workings: Hydrogen Fuel Cell Stack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600" y="1957388"/>
            <a:ext cx="7091601" cy="56293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411860" y="4309724"/>
            <a:ext cx="1274405" cy="874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Fuel Cell Stack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10665542" y="2351978"/>
            <a:ext cx="1895904" cy="582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(H2) input</a:t>
            </a:r>
            <a:endParaRPr lang="en-US" sz="1350" dirty="0"/>
          </a:p>
        </p:txBody>
      </p:sp>
      <p:sp>
        <p:nvSpPr>
          <p:cNvPr id="7" name="Text 3"/>
          <p:cNvSpPr/>
          <p:nvPr/>
        </p:nvSpPr>
        <p:spPr>
          <a:xfrm>
            <a:off x="10665542" y="3017673"/>
            <a:ext cx="1895904" cy="466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Supplies fuel at the anode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7505433" y="2497680"/>
            <a:ext cx="1895904" cy="291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Electricity output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505433" y="2871972"/>
            <a:ext cx="1895904" cy="466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External circuit delivers power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7505433" y="6196562"/>
            <a:ext cx="1895904" cy="291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Cathode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7505433" y="6570854"/>
            <a:ext cx="1895904" cy="466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Combines protons with oxygen</a:t>
            </a: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10665542" y="6050860"/>
            <a:ext cx="1895904" cy="582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Proton Exchange Membrane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10665542" y="6716556"/>
            <a:ext cx="1895904" cy="466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Conducts protons to cathode</a:t>
            </a:r>
            <a:endParaRPr lang="en-US" sz="1050" dirty="0"/>
          </a:p>
        </p:txBody>
      </p:sp>
      <p:sp>
        <p:nvSpPr>
          <p:cNvPr id="14" name="Text 10"/>
          <p:cNvSpPr/>
          <p:nvPr/>
        </p:nvSpPr>
        <p:spPr>
          <a:xfrm>
            <a:off x="11349370" y="4321219"/>
            <a:ext cx="1937348" cy="291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Anode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11349370" y="4695510"/>
            <a:ext cx="1937348" cy="466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Oxidizes hydrogen to protons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6811245" y="4448141"/>
            <a:ext cx="1937348" cy="291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Oxygen (O2) input</a:t>
            </a:r>
            <a:endParaRPr lang="en-US" sz="1350" dirty="0"/>
          </a:p>
        </p:txBody>
      </p:sp>
      <p:sp>
        <p:nvSpPr>
          <p:cNvPr id="17" name="Text 13"/>
          <p:cNvSpPr/>
          <p:nvPr/>
        </p:nvSpPr>
        <p:spPr>
          <a:xfrm>
            <a:off x="6811245" y="4822433"/>
            <a:ext cx="1937348" cy="233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0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Air supplied to cathode</a:t>
            </a:r>
            <a:endParaRPr lang="en-US" sz="1050" dirty="0"/>
          </a:p>
        </p:txBody>
      </p:sp>
      <p:sp>
        <p:nvSpPr>
          <p:cNvPr id="18" name="Text 14"/>
          <p:cNvSpPr/>
          <p:nvPr/>
        </p:nvSpPr>
        <p:spPr>
          <a:xfrm>
            <a:off x="6138862" y="7498199"/>
            <a:ext cx="7839075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diagram illustrates the elegant simplicity and efficiency of a hydrogen fuel cell, converting chemical energy directly into electrical power.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77556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Advantages Over Conventional and Battery Electric Vehicles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963692"/>
            <a:ext cx="5854336" cy="58543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835" y="711556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Rapid Refueling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396835" y="7336176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Refuel an FCEV in just </a:t>
            </a:r>
            <a:r>
              <a:rPr lang="en-US" sz="20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3-5 minutes</a:t>
            </a:r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a stark contrast to the </a:t>
            </a:r>
          </a:p>
          <a:p>
            <a:pPr marL="0" indent="0" algn="just">
              <a:buNone/>
            </a:pPr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hours required for many battery electric vehicles.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231" y="963692"/>
            <a:ext cx="5861954" cy="586195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79231" y="693840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0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Extended Range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8379231" y="7153145"/>
            <a:ext cx="6026882" cy="692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Enjoy a driving range of </a:t>
            </a:r>
            <a:r>
              <a:rPr lang="en-US" sz="20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 300 miles</a:t>
            </a:r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 a single </a:t>
            </a:r>
          </a:p>
          <a:p>
            <a:pPr algn="just"/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tank, comparable to gasoline cars and ideal for </a:t>
            </a:r>
          </a:p>
          <a:p>
            <a:pPr algn="just"/>
            <a:r>
              <a:rPr lang="en-US" sz="20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long-distance travel.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35" y="8700254"/>
            <a:ext cx="6053841" cy="605384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96835" y="15607784"/>
            <a:ext cx="1448157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Lighter Vehicle Weight</a:t>
            </a:r>
            <a:endParaRPr lang="en-US" sz="1100" dirty="0"/>
          </a:p>
        </p:txBody>
      </p:sp>
      <p:sp>
        <p:nvSpPr>
          <p:cNvPr id="11" name="Text 6"/>
          <p:cNvSpPr/>
          <p:nvPr/>
        </p:nvSpPr>
        <p:spPr>
          <a:xfrm>
            <a:off x="535186" y="14764184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FCEVs are typically lighter than battery EVs due to </a:t>
            </a:r>
          </a:p>
          <a:p>
            <a:pPr marL="0" indent="0" algn="l">
              <a:buNone/>
            </a:pPr>
            <a:r>
              <a:rPr lang="en-US" sz="2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smaller, lighter energy storage systems, enhancing </a:t>
            </a:r>
          </a:p>
          <a:p>
            <a:pPr marL="0" indent="0" algn="l">
              <a:buNone/>
            </a:pPr>
            <a:r>
              <a:rPr lang="en-US" sz="2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performance and efficiency.</a:t>
            </a:r>
            <a:endParaRPr lang="en-US" sz="20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725" y="8700254"/>
            <a:ext cx="6061459" cy="606145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61171" y="15607784"/>
            <a:ext cx="1433632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Dynamic Performance</a:t>
            </a:r>
            <a:endParaRPr lang="en-US" sz="1100" dirty="0"/>
          </a:p>
        </p:txBody>
      </p:sp>
      <p:sp>
        <p:nvSpPr>
          <p:cNvPr id="14" name="Text 8"/>
          <p:cNvSpPr/>
          <p:nvPr/>
        </p:nvSpPr>
        <p:spPr>
          <a:xfrm>
            <a:off x="8152447" y="14859458"/>
            <a:ext cx="6448014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latin typeface="Roboto" pitchFamily="34" charset="0"/>
                <a:ea typeface="Roboto" pitchFamily="34" charset="-122"/>
                <a:cs typeface="Roboto" pitchFamily="34" charset="-120"/>
              </a:rPr>
              <a:t>Experience instant torque and smooth, quiet power delivery, characteristic of electric drivetrains, without the weight penalty of large batteries.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9142"/>
            <a:ext cx="86481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Current Market Leaders &amp; Models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522458" y="2871549"/>
            <a:ext cx="24299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Hyundai Nexo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2522458" y="3361968"/>
            <a:ext cx="24299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global best-seller in the FCEV market, with over 10,000 units sold by 2022, known for its sleek design and impressive range.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964561" y="2871549"/>
            <a:ext cx="24299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Toyota Mirai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6964561" y="3361968"/>
            <a:ext cx="24299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pioneering fuel cell sedan that continues to be a strong performer, with over 3,200 units sold in 2022.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406664" y="2871549"/>
            <a:ext cx="24299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Honda CR-V FCEV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1406664" y="3361968"/>
            <a:ext cx="24299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Expanding its presence in select markets, Honda's offering combines SUV practicality with fuel cell technology.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9453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While the market is still nascent, the refueling infrastructure is gradually expanding in key regions like California, Korea, Japan, and parts of Europe, paving the way for wider adoption.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038" y="535305"/>
            <a:ext cx="7781925" cy="1216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Challenges Facing Hydrogen Fuel Cars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23" y="2049125"/>
            <a:ext cx="291822" cy="2918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13378" y="2043232"/>
            <a:ext cx="243244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Production Methods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313378" y="2463879"/>
            <a:ext cx="7149584" cy="933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significant challenge is that approximately </a:t>
            </a:r>
            <a:r>
              <a:rPr lang="en-US" sz="15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95% of hydrogen is currently produced from fossil fuels</a:t>
            </a: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(primarily via steam methane reforming), which negates some environmental benefits.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23" y="3792557"/>
            <a:ext cx="291822" cy="2918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313378" y="3786664"/>
            <a:ext cx="3092410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Green Hydrogen Imperative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313378" y="4207312"/>
            <a:ext cx="7149584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There's an urgent need to </a:t>
            </a:r>
            <a:r>
              <a:rPr lang="en-US" sz="15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scale up green hydrogen production</a:t>
            </a: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through renewable electrolysis to truly achieve a zero-carbon footprint for FCEVs.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23" y="5224760"/>
            <a:ext cx="291822" cy="2918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313378" y="5218867"/>
            <a:ext cx="2682716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Refueling Infrastructure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313378" y="5639514"/>
            <a:ext cx="7149584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5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sparse network of refueling stations</a:t>
            </a: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remains a major barrier to consumer adoption outside of concentrated areas.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023" y="6656963"/>
            <a:ext cx="291822" cy="29182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313378" y="6651069"/>
            <a:ext cx="2432447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Cost Barriers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313378" y="7071717"/>
            <a:ext cx="7149584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Both the </a:t>
            </a:r>
            <a:r>
              <a:rPr lang="en-US" sz="15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initial vehicle cost and the infrastructure development costs</a:t>
            </a:r>
            <a:r>
              <a:rPr lang="en-US" sz="15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are higher compared to conventional gasoline cars and even some battery EVs.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687" y="426363"/>
            <a:ext cx="8057317" cy="4845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Hydrogen in Public Transport: Fuel Cell Buses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542687" y="1298496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Global Adoption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42687" y="1695807"/>
            <a:ext cx="6583323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</a:t>
            </a:r>
            <a:r>
              <a:rPr lang="en-US" sz="12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 7,000 fuel cell buses worldwide</a:t>
            </a: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by mid-2023, led by China and Korea, hydrogen is making significant inroads in public transportation.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b="10940"/>
          <a:stretch>
            <a:fillRect/>
          </a:stretch>
        </p:blipFill>
        <p:spPr>
          <a:xfrm>
            <a:off x="542687" y="2366487"/>
            <a:ext cx="6583323" cy="5863114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512010" y="1317903"/>
            <a:ext cx="620316" cy="1203603"/>
          </a:xfrm>
          <a:prstGeom prst="roundRect">
            <a:avLst>
              <a:gd name="adj" fmla="val 360012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7" name="Text 4"/>
          <p:cNvSpPr/>
          <p:nvPr/>
        </p:nvSpPr>
        <p:spPr>
          <a:xfrm>
            <a:off x="7705844" y="1774269"/>
            <a:ext cx="232529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287345" y="1472922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Extended Range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8287345" y="1870234"/>
            <a:ext cx="5807988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These buses offer impressive ranges of </a:t>
            </a:r>
            <a:r>
              <a:rPr lang="en-US" sz="12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500-600 km</a:t>
            </a: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perfectly suited for urban routes.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512010" y="2676525"/>
            <a:ext cx="620316" cy="1203603"/>
          </a:xfrm>
          <a:prstGeom prst="roundRect">
            <a:avLst>
              <a:gd name="adj" fmla="val 360012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1" name="Text 8"/>
          <p:cNvSpPr/>
          <p:nvPr/>
        </p:nvSpPr>
        <p:spPr>
          <a:xfrm>
            <a:off x="7705844" y="3132892"/>
            <a:ext cx="232529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287345" y="2831544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Quick Turnaround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8287345" y="3228856"/>
            <a:ext cx="5807988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Refueling takes only about </a:t>
            </a:r>
            <a:r>
              <a:rPr lang="en-US" sz="12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 minutes</a:t>
            </a: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ensuring minimal downtime and efficient service.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7512010" y="4035147"/>
            <a:ext cx="620316" cy="1203603"/>
          </a:xfrm>
          <a:prstGeom prst="roundRect">
            <a:avLst>
              <a:gd name="adj" fmla="val 360012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5" name="Text 12"/>
          <p:cNvSpPr/>
          <p:nvPr/>
        </p:nvSpPr>
        <p:spPr>
          <a:xfrm>
            <a:off x="7705844" y="4491514"/>
            <a:ext cx="232529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3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8287345" y="4190167"/>
            <a:ext cx="1938457" cy="242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Superior Efficiency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8287345" y="4587478"/>
            <a:ext cx="5807988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Fuel cell buses demonstrate </a:t>
            </a:r>
            <a:r>
              <a:rPr lang="en-US" sz="120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30-141% better fuel economy</a:t>
            </a: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than their diesel counterparts, reducing operational costs and emissions.</a:t>
            </a:r>
            <a:endParaRPr lang="en-US" sz="1200" dirty="0"/>
          </a:p>
        </p:txBody>
      </p:sp>
      <p:sp>
        <p:nvSpPr>
          <p:cNvPr id="18" name="Text 15"/>
          <p:cNvSpPr/>
          <p:nvPr/>
        </p:nvSpPr>
        <p:spPr>
          <a:xfrm>
            <a:off x="7512010" y="5413177"/>
            <a:ext cx="6583323" cy="4962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Growing investments are accelerating the expansion of hydrogen bus fleets across Europe and North America, highlighting their potential as a sustainable urban transit solution.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60644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3F3F2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The Road Ahead: Scaling Up Hydrogen Mobility</a:t>
            </a:r>
            <a:endParaRPr lang="en-US" sz="2200" dirty="0"/>
          </a:p>
        </p:txBody>
      </p:sp>
      <p:sp>
        <p:nvSpPr>
          <p:cNvPr id="4" name="Shape 2"/>
          <p:cNvSpPr/>
          <p:nvPr/>
        </p:nvSpPr>
        <p:spPr>
          <a:xfrm>
            <a:off x="6862703" y="1012865"/>
            <a:ext cx="340162" cy="1524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5" name="Shape 3"/>
          <p:cNvSpPr/>
          <p:nvPr/>
        </p:nvSpPr>
        <p:spPr>
          <a:xfrm>
            <a:off x="7187625" y="892969"/>
            <a:ext cx="255151" cy="255151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6" name="Text 4"/>
          <p:cNvSpPr/>
          <p:nvPr/>
        </p:nvSpPr>
        <p:spPr>
          <a:xfrm>
            <a:off x="7230130" y="914162"/>
            <a:ext cx="17002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1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5094446" y="931902"/>
            <a:ext cx="165377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Government Investments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396835" y="1177052"/>
            <a:ext cx="6351389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8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U.S. Department of Energy and global partners are heavily investing in research and development to make hydrogen technology more affordable and safer.</a:t>
            </a:r>
            <a:endParaRPr lang="en-US" sz="8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667470"/>
            <a:ext cx="6351389" cy="4345662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7427535" y="1693307"/>
            <a:ext cx="340162" cy="15240"/>
          </a:xfrm>
          <a:prstGeom prst="roundRect">
            <a:avLst>
              <a:gd name="adj" fmla="val 111628"/>
            </a:avLst>
          </a:prstGeom>
          <a:solidFill>
            <a:srgbClr val="61646A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1" name="Shape 8"/>
          <p:cNvSpPr/>
          <p:nvPr/>
        </p:nvSpPr>
        <p:spPr>
          <a:xfrm>
            <a:off x="7187625" y="1573411"/>
            <a:ext cx="255151" cy="255151"/>
          </a:xfrm>
          <a:prstGeom prst="roundRect">
            <a:avLst>
              <a:gd name="adj" fmla="val 6667"/>
            </a:avLst>
          </a:prstGeom>
          <a:solidFill>
            <a:srgbClr val="484B51"/>
          </a:solidFill>
          <a:ln/>
        </p:spPr>
        <p:txBody>
          <a:bodyPr/>
          <a:lstStyle/>
          <a:p>
            <a:endParaRPr lang="en-AE"/>
          </a:p>
        </p:txBody>
      </p:sp>
      <p:sp>
        <p:nvSpPr>
          <p:cNvPr id="12" name="Text 9"/>
          <p:cNvSpPr/>
          <p:nvPr/>
        </p:nvSpPr>
        <p:spPr>
          <a:xfrm>
            <a:off x="7230130" y="1594604"/>
            <a:ext cx="17002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2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7882176" y="1612344"/>
            <a:ext cx="1621036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dirty="0">
                <a:solidFill>
                  <a:srgbClr val="D4D4D1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Infrastructure Expansion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7882176" y="1857494"/>
            <a:ext cx="635138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Ambitious plans are in place to significantly expand hydrogen station networks in key regions worldwide by </a:t>
            </a:r>
            <a:r>
              <a:rPr lang="en-US" sz="850" dirty="0">
                <a:solidFill>
                  <a:srgbClr val="FFBC8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2030</a:t>
            </a:r>
            <a:r>
              <a:rPr lang="en-US" sz="850" dirty="0">
                <a:solidFill>
                  <a:srgbClr val="D4D4D1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85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176" y="2166461"/>
            <a:ext cx="6351389" cy="43456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991</Words>
  <Application>Microsoft Office PowerPoint</Application>
  <PresentationFormat>Custom</PresentationFormat>
  <Paragraphs>125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IBM Plex Sans Medium</vt:lpstr>
      <vt:lpstr>IBM Plex Sans Light</vt:lpstr>
      <vt:lpstr>Roboto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Ahmed ALKAMACHI</dc:creator>
  <cp:lastModifiedBy>Ahmed ALKAMACHI</cp:lastModifiedBy>
  <cp:revision>2</cp:revision>
  <dcterms:created xsi:type="dcterms:W3CDTF">2025-12-07T21:18:00Z</dcterms:created>
  <dcterms:modified xsi:type="dcterms:W3CDTF">2025-12-07T21:35:10Z</dcterms:modified>
</cp:coreProperties>
</file>