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74" r:id="rId5"/>
    <p:sldId id="258" r:id="rId6"/>
    <p:sldId id="261" r:id="rId7"/>
    <p:sldId id="275" r:id="rId8"/>
    <p:sldId id="273" r:id="rId9"/>
    <p:sldId id="263" r:id="rId10"/>
    <p:sldId id="272" r:id="rId11"/>
    <p:sldId id="271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EAF8"/>
    <a:srgbClr val="C1FFD6"/>
    <a:srgbClr val="92D050"/>
    <a:srgbClr val="D9D9D9"/>
    <a:srgbClr val="F79459"/>
    <a:srgbClr val="3139AD"/>
    <a:srgbClr val="AD4433"/>
    <a:srgbClr val="0B4B70"/>
    <a:srgbClr val="719EBB"/>
    <a:srgbClr val="F3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9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D4690-1923-6EB6-4A9A-990855F352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486859-25A2-0275-7628-7E3BEB2D5C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B19D21-8E91-C1AD-EAA5-3D34FC8AD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A4EAA-BB58-43C1-86BB-B7D197754277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8C97F9-42F9-03F7-B10B-6D2FEBC13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A82E3-2672-506C-2FBA-81ACDD68B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81CC-C32E-4153-A626-097A5781C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015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DC3B1-D989-6C03-E09D-17FAC8FF0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B5C2CA-FF6D-5C10-B4CE-D76FB5FF4F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5C71B-8790-046B-7FD6-B632829E2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A4EAA-BB58-43C1-86BB-B7D197754277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213CCB-FCB2-41BA-100D-542A7960A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FB398E-E777-5DCE-E477-3E01FEC6F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81CC-C32E-4153-A626-097A5781C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770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035F3D-AE9E-6750-DE6C-D4EB0269E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25AE44-78B6-30EA-2B0B-E44ECE9AC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5026AC-5B52-331B-7569-FF9BDD79A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A4EAA-BB58-43C1-86BB-B7D197754277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27880C-0288-A18E-43E7-0171842E9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7F2429-C08F-45E5-B210-BD4D74807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81CC-C32E-4153-A626-097A5781C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7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88C86-6A42-8119-D752-732554B43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A2D0A4-E270-3243-970C-1BBC167962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B74885-B615-0CD8-C2A7-3ADF885BB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A4EAA-BB58-43C1-86BB-B7D197754277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4C121A-DA58-339E-E898-942F69370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91897-4977-7564-1DF6-52BDD49D2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81CC-C32E-4153-A626-097A5781C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039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24195-43B5-A39F-E566-8EA82801F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B91C1F-ED15-7C3D-81A0-9E225A94F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01693-CBAA-D0E1-B16B-8CDBC1276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A4EAA-BB58-43C1-86BB-B7D197754277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40554A-58C4-0C73-6494-5DF27322D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9BEBC3-AABB-644A-074E-C2D3CDFBD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81CC-C32E-4153-A626-097A5781C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982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A1DAC-8065-7F72-DDBF-8A5E1CCAF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E55052-1D87-4FB2-6B7E-661C5623B7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D8AF20-95E0-2BEE-7B89-D6EF541D85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7447FD-F9C3-4802-315C-C6D3F2809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A4EAA-BB58-43C1-86BB-B7D197754277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F17D25-01EC-7B63-788D-177A9E11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63AFF-A409-2FF9-8962-C2F6729B0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81CC-C32E-4153-A626-097A5781C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014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17645-4FE4-7621-5543-4C9A4BF83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7A6543-15F4-B8D7-5239-9FE0F898A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6A5156-1114-EE2E-AA31-18A35C1EB6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90C207-D131-0B3A-45E6-BD961E804C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A5851A-FED3-08E3-EEBB-8217002750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6B4BB4-B632-029F-A343-9E6EC5141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A4EAA-BB58-43C1-86BB-B7D197754277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C1303B-B01A-5437-1D6B-2C031C304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9D59D4-3B9A-25AB-A3E0-882C5FF28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81CC-C32E-4153-A626-097A5781C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149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86C65-9284-431D-3998-B3F4833F4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2D6552-BD8C-52A4-7E08-9900C3AB4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A4EAA-BB58-43C1-86BB-B7D197754277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E5E785-2C43-B7E5-7E85-2CD630EC0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60CCC7-635A-02DD-A91F-21B0BDCB0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81CC-C32E-4153-A626-097A5781C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030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31789C-2A3C-FCA3-10F6-B119E4D29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A4EAA-BB58-43C1-86BB-B7D197754277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3C3006-D9CD-A872-06E7-DFDA1E2F9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534D86-E6E0-B6D6-C0FD-794F863C1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81CC-C32E-4153-A626-097A5781C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419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02DB1-213C-735C-F669-474F1EBCB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13828-D0F5-B28B-4BE6-07B74CE90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6C81D1-ED7E-27B6-F774-98A993AA88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9E4EDF-7BCA-9F44-45D5-05A11072F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A4EAA-BB58-43C1-86BB-B7D197754277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C1A8A4-28CD-0531-D64D-31F8DD90F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543D36-0517-0970-8A9B-EC4B0BDA5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81CC-C32E-4153-A626-097A5781C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258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C1877-BC67-045E-2CA3-C79C42BB8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E77DA6-33C6-6419-CAA2-5BE7B7E59E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A644A2-266B-5D5E-AA45-5D27E92D63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069C3B-1F6A-9CE9-B868-BFA4EA042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A4EAA-BB58-43C1-86BB-B7D197754277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45072B-43FD-1D0E-FB36-7F1081F52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33358A-AC30-07F7-75CD-B4997BFA0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81CC-C32E-4153-A626-097A5781C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594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2D8C15-53C1-A74A-B98D-33479D03B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7826DB-7D4C-8D3B-2886-0C3DDC6C3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2556D0-26ED-0C70-88B2-7AC61D5B2F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8A4EAA-BB58-43C1-86BB-B7D197754277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2C4C7-EEE6-9855-2434-AEE37D3B17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E394D7-509C-1948-848B-12F7B85203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981CC-C32E-4153-A626-097A5781C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575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409C3-1B5E-919A-9BEE-513BBE55F3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33516" y="731520"/>
            <a:ext cx="5584871" cy="3057254"/>
          </a:xfrm>
        </p:spPr>
        <p:txBody>
          <a:bodyPr>
            <a:noAutofit/>
          </a:bodyPr>
          <a:lstStyle/>
          <a:p>
            <a:r>
              <a:rPr lang="en-US" dirty="0">
                <a:latin typeface="Forte" panose="03060902040502070203" pitchFamily="66" charset="0"/>
                <a:ea typeface="+mn-ea"/>
                <a:cs typeface="+mn-cs"/>
              </a:rPr>
              <a:t>Network Slicing for 6G Mobile Network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51A609-B860-6097-F6A1-886F8FEF97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89298" y="4436844"/>
            <a:ext cx="3873305" cy="1655762"/>
          </a:xfrm>
        </p:spPr>
        <p:txBody>
          <a:bodyPr/>
          <a:lstStyle/>
          <a:p>
            <a:endParaRPr lang="en-US" dirty="0"/>
          </a:p>
          <a:p>
            <a:r>
              <a:rPr lang="en-US" dirty="0">
                <a:latin typeface="Forte" panose="03060902040502070203" pitchFamily="66" charset="0"/>
              </a:rPr>
              <a:t>By:</a:t>
            </a:r>
          </a:p>
          <a:p>
            <a:r>
              <a:rPr lang="en-US" dirty="0">
                <a:latin typeface="Forte" panose="03060902040502070203" pitchFamily="66" charset="0"/>
              </a:rPr>
              <a:t>Dr. Ahmed Noori Al-</a:t>
            </a:r>
            <a:r>
              <a:rPr lang="en-US" dirty="0" err="1">
                <a:latin typeface="Forte" panose="03060902040502070203" pitchFamily="66" charset="0"/>
              </a:rPr>
              <a:t>Naami</a:t>
            </a:r>
            <a:endParaRPr lang="en-US" dirty="0">
              <a:latin typeface="Forte" panose="03060902040502070203" pitchFamily="66" charset="0"/>
            </a:endParaRPr>
          </a:p>
        </p:txBody>
      </p:sp>
      <p:pic>
        <p:nvPicPr>
          <p:cNvPr id="6146" name="Picture 2" descr="Proposed Network level 6G architecture. communication devices have made...  | Download Scientific Diagram">
            <a:extLst>
              <a:ext uri="{FF2B5EF4-FFF2-40B4-BE49-F238E27FC236}">
                <a16:creationId xmlns:a16="http://schemas.microsoft.com/office/drawing/2014/main" id="{FC2BA3C3-7527-8D3C-4882-42CCEFB6E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0" y="536030"/>
            <a:ext cx="5584872" cy="548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925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BCB38-94E0-98E1-3B9E-FFA2F3012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b="1" dirty="0">
                <a:solidFill>
                  <a:srgbClr val="3139AD"/>
                </a:solidFill>
                <a:latin typeface="Arial Rounded MT Bold" panose="020F0704030504030204" pitchFamily="34" charset="0"/>
              </a:rPr>
              <a:t>URLLC</a:t>
            </a:r>
          </a:p>
        </p:txBody>
      </p:sp>
      <p:pic>
        <p:nvPicPr>
          <p:cNvPr id="14338" name="Picture 2" descr="Pin on Cloud Computing">
            <a:extLst>
              <a:ext uri="{FF2B5EF4-FFF2-40B4-BE49-F238E27FC236}">
                <a16:creationId xmlns:a16="http://schemas.microsoft.com/office/drawing/2014/main" id="{1070F25B-50E8-D63D-0EE3-36158EA45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1690688"/>
            <a:ext cx="10515599" cy="480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44366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891CC-D7B1-6DAC-7AB4-2599B33C9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 err="1">
                <a:solidFill>
                  <a:srgbClr val="AD4433"/>
                </a:solidFill>
                <a:latin typeface="Arial Rounded MT Bold" panose="020F0704030504030204" pitchFamily="34" charset="0"/>
              </a:rPr>
              <a:t>mMTC</a:t>
            </a:r>
            <a:endParaRPr lang="en-US" sz="6000" b="1" dirty="0">
              <a:solidFill>
                <a:srgbClr val="AD4433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3314" name="Picture 2" descr="Homepage - Gruppo Filippetti">
            <a:extLst>
              <a:ext uri="{FF2B5EF4-FFF2-40B4-BE49-F238E27FC236}">
                <a16:creationId xmlns:a16="http://schemas.microsoft.com/office/drawing/2014/main" id="{F6B13A1E-FE9E-45DA-4A39-15FC39AA9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806" y="1364566"/>
            <a:ext cx="7146387" cy="549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6666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lum/>
          </a:blip>
          <a:srcRect/>
          <a:stretch>
            <a:fillRect l="-20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0E9B19F-E891-05C0-A20D-E28335786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4340394"/>
            <a:ext cx="5852160" cy="210260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800" dirty="0">
                <a:latin typeface="Forte" panose="03060902040502070203" pitchFamily="66" charset="0"/>
              </a:rPr>
              <a:t>Thanks and Regards</a:t>
            </a:r>
          </a:p>
        </p:txBody>
      </p:sp>
    </p:spTree>
    <p:extLst>
      <p:ext uri="{BB962C8B-B14F-4D97-AF65-F5344CB8AC3E}">
        <p14:creationId xmlns:p14="http://schemas.microsoft.com/office/powerpoint/2010/main" val="3328539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he 9 Roadblocks to Productive Collaboration | MURAL Blog">
            <a:extLst>
              <a:ext uri="{FF2B5EF4-FFF2-40B4-BE49-F238E27FC236}">
                <a16:creationId xmlns:a16="http://schemas.microsoft.com/office/drawing/2014/main" id="{B5E0B3EE-5F96-D026-CFD0-D604983FA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68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734642F-B2CD-2FA0-64A1-440D2B395D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0984" y="1667019"/>
            <a:ext cx="6598920" cy="10128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b="1" i="1" dirty="0">
                <a:solidFill>
                  <a:srgbClr val="FF0066"/>
                </a:solidFill>
                <a:latin typeface="Arial Rounded MT Bold" panose="020F0704030504030204" pitchFamily="34" charset="0"/>
              </a:rPr>
              <a:t>Introduction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10A4D463-A578-E0C5-3929-0B2D0F390B81}"/>
              </a:ext>
            </a:extLst>
          </p:cNvPr>
          <p:cNvSpPr txBox="1">
            <a:spLocks/>
          </p:cNvSpPr>
          <p:nvPr/>
        </p:nvSpPr>
        <p:spPr>
          <a:xfrm>
            <a:off x="4360984" y="2992900"/>
            <a:ext cx="6598920" cy="1012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i="1" dirty="0">
                <a:solidFill>
                  <a:srgbClr val="FF0066"/>
                </a:solidFill>
                <a:latin typeface="Arial Rounded MT Bold" panose="020F0704030504030204" pitchFamily="34" charset="0"/>
              </a:rPr>
              <a:t>6G Technology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44EC297E-A0A7-6E69-B2E4-80981823EF40}"/>
              </a:ext>
            </a:extLst>
          </p:cNvPr>
          <p:cNvSpPr txBox="1">
            <a:spLocks/>
          </p:cNvSpPr>
          <p:nvPr/>
        </p:nvSpPr>
        <p:spPr>
          <a:xfrm>
            <a:off x="4360984" y="4276575"/>
            <a:ext cx="6977576" cy="865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i="1" dirty="0">
                <a:solidFill>
                  <a:srgbClr val="FF0066"/>
                </a:solidFill>
                <a:latin typeface="Arial Rounded MT Bold" panose="020F0704030504030204" pitchFamily="34" charset="0"/>
              </a:rPr>
              <a:t>Network Slicing</a:t>
            </a:r>
          </a:p>
        </p:txBody>
      </p:sp>
    </p:spTree>
    <p:extLst>
      <p:ext uri="{BB962C8B-B14F-4D97-AF65-F5344CB8AC3E}">
        <p14:creationId xmlns:p14="http://schemas.microsoft.com/office/powerpoint/2010/main" val="2892803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C1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3C03B-8DD4-9733-B014-96637CA38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329397"/>
          </a:xfrm>
        </p:spPr>
        <p:txBody>
          <a:bodyPr/>
          <a:lstStyle/>
          <a:p>
            <a:r>
              <a:rPr lang="en-US" b="1" dirty="0">
                <a:latin typeface="Arial Rounded MT Bold" panose="020F0704030504030204" pitchFamily="34" charset="0"/>
              </a:rPr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15CD7-7A9F-16C3-229C-1B96CE63BB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99170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 Rounded MT Bold" panose="020F0704030504030204" pitchFamily="34" charset="0"/>
              </a:rPr>
              <a:t>Network slicing enables operators to run multiple isolated end-to-end networks on the same hardware, from: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 Rounded MT Bold" panose="020F0704030504030204" pitchFamily="34" charset="0"/>
              </a:rPr>
              <a:t>Radio Access Network (RAN).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 Rounded MT Bold" panose="020F0704030504030204" pitchFamily="34" charset="0"/>
              </a:rPr>
              <a:t>Transport Network.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 Rounded MT Bold" panose="020F0704030504030204" pitchFamily="34" charset="0"/>
              </a:rPr>
              <a:t>Core Network.</a:t>
            </a:r>
            <a:endParaRPr lang="en-US" sz="2000" dirty="0"/>
          </a:p>
        </p:txBody>
      </p:sp>
      <p:pic>
        <p:nvPicPr>
          <p:cNvPr id="8" name="Picture 2" descr="Internet of Things isometric animation on Behance">
            <a:extLst>
              <a:ext uri="{FF2B5EF4-FFF2-40B4-BE49-F238E27FC236}">
                <a16:creationId xmlns:a16="http://schemas.microsoft.com/office/drawing/2014/main" id="{85216804-CAEB-C030-4EA3-47BDF35F9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012" y="992187"/>
            <a:ext cx="6213471" cy="487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2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A5D7F46-A402-5FE2-2A42-D8EB73406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>
                <a:latin typeface="Arial Rounded MT Bold" panose="020F0704030504030204" pitchFamily="34" charset="0"/>
              </a:rPr>
              <a:t>6G Technology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F0660C-8869-EE86-3E0A-8278389D6C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1325563"/>
          </a:xfrm>
        </p:spPr>
        <p:txBody>
          <a:bodyPr/>
          <a:lstStyle/>
          <a:p>
            <a:r>
              <a:rPr lang="en-US" b="1" dirty="0"/>
              <a:t>6G is the future evolution of mobile communication, expected around 2030, building on 5G but going far beyond it in capability, intelligence, and integration.</a:t>
            </a:r>
          </a:p>
        </p:txBody>
      </p:sp>
      <p:pic>
        <p:nvPicPr>
          <p:cNvPr id="4098" name="Picture 2" descr="6G: It's All About Networks---Human and Machine | Bradley Department of  Electrical and Computer Engineering | Virginia Tech">
            <a:extLst>
              <a:ext uri="{FF2B5EF4-FFF2-40B4-BE49-F238E27FC236}">
                <a16:creationId xmlns:a16="http://schemas.microsoft.com/office/drawing/2014/main" id="{FF130D2F-9DC2-EF1F-59CA-E6E944423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89" y="3286125"/>
            <a:ext cx="10155621" cy="329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671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DC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F0732-29EF-3645-CF69-7471EE138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329397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Arial Rounded MT Bold" panose="020F0704030504030204" pitchFamily="34" charset="0"/>
              </a:rPr>
              <a:t>NETWORK SLICING</a:t>
            </a:r>
            <a:endParaRPr lang="en-US" sz="2400" b="1" dirty="0"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C9B9A-4B10-7A25-16A0-80D4CC6989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25748"/>
            <a:ext cx="3932237" cy="417810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 Rounded MT Bold" panose="020F0704030504030204" pitchFamily="34" charset="0"/>
              </a:rPr>
              <a:t>Network slicing is a 5G/6G technology that divides a single physical network into multiple independent, virtual logical networks (slices) on shared infrastructure.</a:t>
            </a:r>
            <a:endParaRPr lang="en-US" sz="2000" dirty="0">
              <a:latin typeface="Arial Rounded MT Bold" panose="020F0704030504030204" pitchFamily="34" charset="0"/>
            </a:endParaRPr>
          </a:p>
        </p:txBody>
      </p:sp>
      <p:pic>
        <p:nvPicPr>
          <p:cNvPr id="1028" name="Picture 4" descr="Network slicing: Enabling the 5G future - VIAVI Perspectives">
            <a:extLst>
              <a:ext uri="{FF2B5EF4-FFF2-40B4-BE49-F238E27FC236}">
                <a16:creationId xmlns:a16="http://schemas.microsoft.com/office/drawing/2014/main" id="{3104112F-C9F2-33C9-E7F3-CFB013995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336" y="1072055"/>
            <a:ext cx="6831396" cy="513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85793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FF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11C3DE3-D29F-0DA3-DF63-DB5EC1C7B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92D050"/>
                </a:solidFill>
                <a:latin typeface="Arial Rounded MT Bold" panose="020F0704030504030204" pitchFamily="34" charset="0"/>
              </a:rPr>
              <a:t>Network Slicing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7CC1B8E-94B2-CB6D-B8A4-66E40D47523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/>
              <a:t>Network slicing and QoS are tightly coupled concepts in 5G/6G networks. </a:t>
            </a:r>
          </a:p>
          <a:p>
            <a:endParaRPr lang="en-US" b="1" dirty="0"/>
          </a:p>
          <a:p>
            <a:r>
              <a:rPr lang="en-US" b="1" dirty="0"/>
              <a:t>Network slicing provides logical separation, while QoS ensures performance guarantees within each slice</a:t>
            </a:r>
          </a:p>
        </p:txBody>
      </p:sp>
      <p:pic>
        <p:nvPicPr>
          <p:cNvPr id="3074" name="Picture 2" descr="LIONS Releases QoS and Network Slicing Enabled 3GPP R16 ORAN gNB - LIONS  Technology">
            <a:extLst>
              <a:ext uri="{FF2B5EF4-FFF2-40B4-BE49-F238E27FC236}">
                <a16:creationId xmlns:a16="http://schemas.microsoft.com/office/drawing/2014/main" id="{3CA64ADA-41B1-DB43-97A7-6B9EF7AB6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47151"/>
            <a:ext cx="5536324" cy="510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041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3B7AF40-1658-2270-3ADE-D00BD564EE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8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etwork Slicing - Deliver Differentiated Services with vSSF">
            <a:extLst>
              <a:ext uri="{FF2B5EF4-FFF2-40B4-BE49-F238E27FC236}">
                <a16:creationId xmlns:a16="http://schemas.microsoft.com/office/drawing/2014/main" id="{D221688E-D43F-C54E-1AE0-EE3040EBE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948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882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FB6F8-C9B0-7C42-DB54-DA5435CF1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 err="1">
                <a:solidFill>
                  <a:srgbClr val="F79459"/>
                </a:solidFill>
                <a:latin typeface="Arial Rounded MT Bold" panose="020F0704030504030204" pitchFamily="34" charset="0"/>
              </a:rPr>
              <a:t>eMMB</a:t>
            </a:r>
            <a:endParaRPr lang="en-US" sz="6000" b="1" dirty="0">
              <a:solidFill>
                <a:srgbClr val="F79459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6146" name="Picture 2" descr="How A “Smart” Home Can Save You Money &amp; Give You Peace Of Mind - eNSman">
            <a:extLst>
              <a:ext uri="{FF2B5EF4-FFF2-40B4-BE49-F238E27FC236}">
                <a16:creationId xmlns:a16="http://schemas.microsoft.com/office/drawing/2014/main" id="{EA8E8FB6-435B-C1F1-8B9D-31A5A4429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1123"/>
            <a:ext cx="12192000" cy="547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6595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874</TotalTime>
  <Words>145</Words>
  <Application>Microsoft Office PowerPoint</Application>
  <PresentationFormat>Widescreen</PresentationFormat>
  <Paragraphs>24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Arial Rounded MT Bold</vt:lpstr>
      <vt:lpstr>Calibri</vt:lpstr>
      <vt:lpstr>Calibri Light</vt:lpstr>
      <vt:lpstr>Forte</vt:lpstr>
      <vt:lpstr>Office Theme</vt:lpstr>
      <vt:lpstr>Network Slicing for 6G Mobile Network</vt:lpstr>
      <vt:lpstr>PowerPoint Presentation</vt:lpstr>
      <vt:lpstr>INTRODUCTION</vt:lpstr>
      <vt:lpstr>6G Technology</vt:lpstr>
      <vt:lpstr>NETWORK SLICING</vt:lpstr>
      <vt:lpstr>Network Slicing </vt:lpstr>
      <vt:lpstr>PowerPoint Presentation</vt:lpstr>
      <vt:lpstr>PowerPoint Presentation</vt:lpstr>
      <vt:lpstr>eMMB</vt:lpstr>
      <vt:lpstr>URLLC</vt:lpstr>
      <vt:lpstr>mMTC</vt:lpstr>
      <vt:lpstr>Thanks and Regards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31</cp:revision>
  <dcterms:created xsi:type="dcterms:W3CDTF">2022-09-30T11:28:49Z</dcterms:created>
  <dcterms:modified xsi:type="dcterms:W3CDTF">2025-12-21T09:30:59Z</dcterms:modified>
</cp:coreProperties>
</file>