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9" r:id="rId3"/>
    <p:sldId id="274" r:id="rId4"/>
    <p:sldId id="265" r:id="rId5"/>
    <p:sldId id="263" r:id="rId6"/>
    <p:sldId id="267" r:id="rId7"/>
    <p:sldId id="271" r:id="rId8"/>
    <p:sldId id="266" r:id="rId9"/>
    <p:sldId id="264" r:id="rId10"/>
    <p:sldId id="268" r:id="rId11"/>
    <p:sldId id="270" r:id="rId12"/>
    <p:sldId id="275"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ECFD2"/>
    <a:srgbClr val="E6E8EB"/>
    <a:srgbClr val="EAECEE"/>
    <a:srgbClr val="E0D9D3"/>
    <a:srgbClr val="DDD8D4"/>
    <a:srgbClr val="EFF3F6"/>
    <a:srgbClr val="0563C1"/>
    <a:srgbClr val="C2CDD6"/>
    <a:srgbClr val="F6F6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91" autoAdjust="0"/>
    <p:restoredTop sz="94364" autoAdjust="0"/>
  </p:normalViewPr>
  <p:slideViewPr>
    <p:cSldViewPr snapToGrid="0">
      <p:cViewPr varScale="1">
        <p:scale>
          <a:sx n="109" d="100"/>
          <a:sy n="109" d="100"/>
        </p:scale>
        <p:origin x="4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734685-7433-483C-85AB-93C844AD0B55}" type="datetimeFigureOut">
              <a:rPr lang="en-US" smtClean="0"/>
              <a:t>11/11/2025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C51D3E-6FE4-4CAA-A906-B0D599E4D236}" type="slidenum">
              <a:rPr lang="en-US" smtClean="0"/>
              <a:t>‹#›</a:t>
            </a:fld>
            <a:endParaRPr lang="en-US"/>
          </a:p>
        </p:txBody>
      </p:sp>
    </p:spTree>
    <p:extLst>
      <p:ext uri="{BB962C8B-B14F-4D97-AF65-F5344CB8AC3E}">
        <p14:creationId xmlns:p14="http://schemas.microsoft.com/office/powerpoint/2010/main" val="1348932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521D4C-3EEA-4ACE-952D-49AE47077CFF}"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3778760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21D4C-3EEA-4ACE-952D-49AE47077CFF}"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316349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21D4C-3EEA-4ACE-952D-49AE47077CFF}"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284147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521D4C-3EEA-4ACE-952D-49AE47077CFF}"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289263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521D4C-3EEA-4ACE-952D-49AE47077CFF}"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1967230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521D4C-3EEA-4ACE-952D-49AE47077CFF}"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3139824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521D4C-3EEA-4ACE-952D-49AE47077CFF}" type="datetimeFigureOut">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1447730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521D4C-3EEA-4ACE-952D-49AE47077CFF}" type="datetimeFigureOut">
              <a:rPr lang="en-US" smtClean="0"/>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255685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21D4C-3EEA-4ACE-952D-49AE47077CFF}" type="datetimeFigureOut">
              <a:rPr lang="en-US" smtClean="0"/>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3006911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521D4C-3EEA-4ACE-952D-49AE47077CFF}"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251464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521D4C-3EEA-4ACE-952D-49AE47077CFF}"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E43D99-736C-4722-B2CD-B54C23243546}" type="slidenum">
              <a:rPr lang="en-US" smtClean="0"/>
              <a:t>‹#›</a:t>
            </a:fld>
            <a:endParaRPr lang="en-US"/>
          </a:p>
        </p:txBody>
      </p:sp>
    </p:spTree>
    <p:extLst>
      <p:ext uri="{BB962C8B-B14F-4D97-AF65-F5344CB8AC3E}">
        <p14:creationId xmlns:p14="http://schemas.microsoft.com/office/powerpoint/2010/main" val="775196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2ED"/>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21D4C-3EEA-4ACE-952D-49AE47077CFF}" type="datetimeFigureOut">
              <a:rPr lang="en-US" smtClean="0"/>
              <a:t>11/11/2025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43D99-736C-4722-B2CD-B54C23243546}" type="slidenum">
              <a:rPr lang="en-US" smtClean="0"/>
              <a:t>‹#›</a:t>
            </a:fld>
            <a:endParaRPr lang="en-US"/>
          </a:p>
        </p:txBody>
      </p:sp>
    </p:spTree>
    <p:extLst>
      <p:ext uri="{BB962C8B-B14F-4D97-AF65-F5344CB8AC3E}">
        <p14:creationId xmlns:p14="http://schemas.microsoft.com/office/powerpoint/2010/main" val="4170870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altaafi.com/%D9%85%D8%B1%D8%A7%D9%83%D8%B2-%D8%B9%D9%84%D8%A7%D8%AC-%D8%A7%D9%84%D8%A7%D8%AF%D9%85%D8%A7%D9%86-%D9%81%D9%8A-%D9%85%D8%B5%D8%B1/"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image1.slideserve.com/3205228/slide4-l.jpg" TargetMode="Externa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image1.slideserve.com/3205228/slide2-l.jpg"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rot="10800000">
            <a:off x="9823269" y="0"/>
            <a:ext cx="2368731" cy="1028700"/>
          </a:xfrm>
          <a:prstGeom prst="rect">
            <a:avLst/>
          </a:prstGeom>
        </p:spPr>
      </p:pic>
      <p:pic>
        <p:nvPicPr>
          <p:cNvPr id="7" name="Picture 6"/>
          <p:cNvPicPr>
            <a:picLocks noChangeAspect="1"/>
          </p:cNvPicPr>
          <p:nvPr/>
        </p:nvPicPr>
        <p:blipFill>
          <a:blip r:embed="rId2"/>
          <a:stretch>
            <a:fillRect/>
          </a:stretch>
        </p:blipFill>
        <p:spPr>
          <a:xfrm>
            <a:off x="0" y="5829300"/>
            <a:ext cx="2625634" cy="1028700"/>
          </a:xfrm>
          <a:prstGeom prst="rect">
            <a:avLst/>
          </a:prstGeom>
        </p:spPr>
      </p:pic>
      <p:sp>
        <p:nvSpPr>
          <p:cNvPr id="5" name="Rounded Rectangle 4"/>
          <p:cNvSpPr/>
          <p:nvPr/>
        </p:nvSpPr>
        <p:spPr>
          <a:xfrm>
            <a:off x="4419599" y="428625"/>
            <a:ext cx="7190510" cy="6076082"/>
          </a:xfrm>
          <a:prstGeom prst="roundRect">
            <a:avLst>
              <a:gd name="adj" fmla="val 4579"/>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3"/>
          <p:cNvSpPr/>
          <p:nvPr/>
        </p:nvSpPr>
        <p:spPr>
          <a:xfrm>
            <a:off x="6096000" y="4715433"/>
            <a:ext cx="5375564" cy="1058091"/>
          </a:xfrm>
          <a:prstGeom prst="roundRect">
            <a:avLst/>
          </a:prstGeom>
          <a:effectLst>
            <a:glow rad="101600">
              <a:schemeClr val="accent1">
                <a:satMod val="175000"/>
                <a:alpha val="40000"/>
              </a:schemeClr>
            </a:glo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ar-IQ" sz="2800" b="1" dirty="0">
                <a:cs typeface="+mj-cs"/>
              </a:rPr>
              <a:t>إعـــداد:</a:t>
            </a:r>
          </a:p>
          <a:p>
            <a:pPr algn="ctr"/>
            <a:r>
              <a:rPr lang="ar-IQ" sz="2800" b="1" dirty="0">
                <a:cs typeface="+mj-cs"/>
              </a:rPr>
              <a:t>أ.د علاء </a:t>
            </a:r>
            <a:r>
              <a:rPr lang="ar-IQ" sz="2800" b="1">
                <a:cs typeface="+mj-cs"/>
              </a:rPr>
              <a:t>كريم الدليمي</a:t>
            </a:r>
            <a:endParaRPr lang="ar-IQ" sz="2800" b="1" dirty="0">
              <a:cs typeface="+mj-cs"/>
            </a:endParaRPr>
          </a:p>
        </p:txBody>
      </p:sp>
      <p:pic>
        <p:nvPicPr>
          <p:cNvPr id="6" name="Picture 5"/>
          <p:cNvPicPr>
            <a:picLocks noChangeAspect="1"/>
          </p:cNvPicPr>
          <p:nvPr/>
        </p:nvPicPr>
        <p:blipFill>
          <a:blip r:embed="rId3"/>
          <a:stretch>
            <a:fillRect/>
          </a:stretch>
        </p:blipFill>
        <p:spPr>
          <a:xfrm>
            <a:off x="485775" y="-559641"/>
            <a:ext cx="5271783" cy="6577108"/>
          </a:xfrm>
          <a:prstGeom prst="roundRect">
            <a:avLst>
              <a:gd name="adj" fmla="val 16667"/>
            </a:avLst>
          </a:prstGeom>
          <a:ln>
            <a:noFill/>
          </a:ln>
          <a:effectLst>
            <a:glow rad="101600">
              <a:schemeClr val="accent1">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7"/>
          <p:cNvSpPr/>
          <p:nvPr/>
        </p:nvSpPr>
        <p:spPr>
          <a:xfrm>
            <a:off x="5867998" y="1794356"/>
            <a:ext cx="5631670" cy="2189895"/>
          </a:xfrm>
          <a:prstGeom prst="rect">
            <a:avLst/>
          </a:prstGeom>
        </p:spPr>
        <p:txBody>
          <a:bodyPr wrap="none">
            <a:spAutoFit/>
          </a:bodyPr>
          <a:lstStyle/>
          <a:p>
            <a:pPr algn="ctr">
              <a:lnSpc>
                <a:spcPct val="150000"/>
              </a:lnSpc>
            </a:pPr>
            <a:r>
              <a:rPr lang="ar-IQ" sz="4800" b="1">
                <a:solidFill>
                  <a:schemeClr val="bg1"/>
                </a:solidFill>
                <a:effectLst>
                  <a:glow rad="139700">
                    <a:schemeClr val="accent5">
                      <a:satMod val="175000"/>
                      <a:alpha val="40000"/>
                    </a:schemeClr>
                  </a:glow>
                </a:effectLst>
                <a:latin typeface="Open Sans" panose="020B0606030504020204" pitchFamily="34" charset="0"/>
                <a:cs typeface="+mj-cs"/>
              </a:rPr>
              <a:t>المخدرات والإدمان وتأثيرها</a:t>
            </a:r>
            <a:endParaRPr lang="en-US" sz="4800" b="1">
              <a:solidFill>
                <a:schemeClr val="bg1"/>
              </a:solidFill>
              <a:effectLst>
                <a:glow rad="139700">
                  <a:schemeClr val="accent5">
                    <a:satMod val="175000"/>
                    <a:alpha val="40000"/>
                  </a:schemeClr>
                </a:glow>
              </a:effectLst>
              <a:latin typeface="Open Sans" panose="020B0606030504020204" pitchFamily="34" charset="0"/>
              <a:cs typeface="+mj-cs"/>
            </a:endParaRPr>
          </a:p>
          <a:p>
            <a:pPr algn="ctr">
              <a:lnSpc>
                <a:spcPct val="150000"/>
              </a:lnSpc>
            </a:pPr>
            <a:r>
              <a:rPr lang="ar-IQ" sz="4800" b="1">
                <a:solidFill>
                  <a:schemeClr val="bg1"/>
                </a:solidFill>
                <a:effectLst>
                  <a:glow rad="139700">
                    <a:schemeClr val="accent5">
                      <a:satMod val="175000"/>
                      <a:alpha val="40000"/>
                    </a:schemeClr>
                  </a:glow>
                </a:effectLst>
                <a:latin typeface="Open Sans" panose="020B0606030504020204" pitchFamily="34" charset="0"/>
                <a:cs typeface="+mj-cs"/>
              </a:rPr>
              <a:t> على فئة الشباب</a:t>
            </a:r>
            <a:endParaRPr lang="en-US" sz="4800">
              <a:solidFill>
                <a:schemeClr val="bg1"/>
              </a:solidFill>
              <a:effectLst>
                <a:glow rad="139700">
                  <a:schemeClr val="accent5">
                    <a:satMod val="175000"/>
                    <a:alpha val="40000"/>
                  </a:schemeClr>
                </a:glow>
              </a:effectLst>
              <a:cs typeface="+mj-cs"/>
            </a:endParaRPr>
          </a:p>
        </p:txBody>
      </p:sp>
    </p:spTree>
    <p:extLst>
      <p:ext uri="{BB962C8B-B14F-4D97-AF65-F5344CB8AC3E}">
        <p14:creationId xmlns:p14="http://schemas.microsoft.com/office/powerpoint/2010/main" val="300794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0D9D3"/>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3187" r="1449"/>
          <a:stretch/>
        </p:blipFill>
        <p:spPr>
          <a:xfrm>
            <a:off x="0" y="0"/>
            <a:ext cx="6217920" cy="6858000"/>
          </a:xfrm>
          <a:prstGeom prst="rect">
            <a:avLst/>
          </a:prstGeom>
        </p:spPr>
      </p:pic>
      <p:sp>
        <p:nvSpPr>
          <p:cNvPr id="3" name="TextBox 2"/>
          <p:cNvSpPr txBox="1"/>
          <p:nvPr/>
        </p:nvSpPr>
        <p:spPr>
          <a:xfrm>
            <a:off x="6857999" y="546594"/>
            <a:ext cx="4788490" cy="1323439"/>
          </a:xfrm>
          <a:prstGeom prst="rect">
            <a:avLst/>
          </a:prstGeom>
          <a:noFill/>
        </p:spPr>
        <p:style>
          <a:lnRef idx="2">
            <a:schemeClr val="dk1"/>
          </a:lnRef>
          <a:fillRef idx="1">
            <a:schemeClr val="lt1"/>
          </a:fillRef>
          <a:effectRef idx="0">
            <a:schemeClr val="dk1"/>
          </a:effectRef>
          <a:fontRef idx="minor">
            <a:schemeClr val="dk1"/>
          </a:fontRef>
        </p:style>
        <p:txBody>
          <a:bodyPr wrap="none" rtlCol="0">
            <a:spAutoFit/>
          </a:bodyPr>
          <a:lstStyle/>
          <a:p>
            <a:pPr algn="ctr"/>
            <a:r>
              <a:rPr lang="ar-IQ" sz="4000" b="1">
                <a:cs typeface="+mj-cs"/>
              </a:rPr>
              <a:t>تأثير نمو الدماغ عند الشباب</a:t>
            </a:r>
            <a:endParaRPr lang="en-US" sz="4000" b="1">
              <a:cs typeface="+mj-cs"/>
            </a:endParaRPr>
          </a:p>
          <a:p>
            <a:pPr algn="ctr"/>
            <a:r>
              <a:rPr lang="ar-IQ" sz="4000" b="1">
                <a:cs typeface="+mj-cs"/>
              </a:rPr>
              <a:t> في فترة تعاطي المخدرات</a:t>
            </a:r>
            <a:endParaRPr lang="en-US" sz="4000" b="1">
              <a:cs typeface="+mj-cs"/>
            </a:endParaRPr>
          </a:p>
        </p:txBody>
      </p:sp>
      <p:sp>
        <p:nvSpPr>
          <p:cNvPr id="6" name="Rectangle 5"/>
          <p:cNvSpPr/>
          <p:nvPr/>
        </p:nvSpPr>
        <p:spPr>
          <a:xfrm>
            <a:off x="6857999" y="2607683"/>
            <a:ext cx="5007429" cy="3108543"/>
          </a:xfrm>
          <a:prstGeom prst="rect">
            <a:avLst/>
          </a:prstGeom>
        </p:spPr>
        <p:txBody>
          <a:bodyPr wrap="square">
            <a:spAutoFit/>
          </a:bodyPr>
          <a:lstStyle/>
          <a:p>
            <a:pPr algn="just" rtl="1"/>
            <a:r>
              <a:rPr lang="ar-IQ" sz="2800" b="1" i="0">
                <a:solidFill>
                  <a:srgbClr val="141414"/>
                </a:solidFill>
                <a:effectLst/>
                <a:latin typeface="BBC Reith Qalam"/>
              </a:rPr>
              <a:t>قام فريق باحث من جامعة كالفورنيا بالبحث عن خلايا صغيرة جدا في الدماغ تعرف باسم الأشواك الغصنية والتي ترتبط بشدة بتكوين الذاكرة حيث اثبتوا ان المخدرات وخصوصا الكوكايين يحدث تغييرا في تركيبة الدماغ في غضون ساعات.</a:t>
            </a:r>
            <a:endParaRPr lang="en-US" sz="2800" b="1"/>
          </a:p>
        </p:txBody>
      </p:sp>
    </p:spTree>
    <p:extLst>
      <p:ext uri="{BB962C8B-B14F-4D97-AF65-F5344CB8AC3E}">
        <p14:creationId xmlns:p14="http://schemas.microsoft.com/office/powerpoint/2010/main" val="113545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12034" y="1922306"/>
            <a:ext cx="3957098" cy="3911135"/>
          </a:xfrm>
          <a:prstGeom prst="rect">
            <a:avLst/>
          </a:prstGeom>
        </p:spPr>
        <p:txBody>
          <a:bodyPr wrap="square">
            <a:spAutoFit/>
          </a:bodyPr>
          <a:lstStyle/>
          <a:p>
            <a:pPr algn="just" rtl="1">
              <a:lnSpc>
                <a:spcPct val="150000"/>
              </a:lnSpc>
            </a:pPr>
            <a:r>
              <a:rPr lang="ar-IQ" sz="2400" b="1" i="0">
                <a:solidFill>
                  <a:srgbClr val="333333"/>
                </a:solidFill>
                <a:effectLst/>
                <a:latin typeface="Roboto"/>
                <a:cs typeface="+mj-cs"/>
              </a:rPr>
              <a:t>هناك علامات نفسية وجسدية تكشف لك بوضوح دخول المخدرات إلى أحد أفراد أسرتك او احد اصحابك او من المقربين لك تحتاج منك إلى الانتباه السريع لها حتى يمكنك التدخل وطلب المساعدة من أحد </a:t>
            </a:r>
            <a:r>
              <a:rPr lang="ar-IQ" sz="2400" b="1" i="0" u="none" strike="noStrike">
                <a:solidFill>
                  <a:srgbClr val="00BCD4"/>
                </a:solidFill>
                <a:effectLst/>
                <a:latin typeface="Roboto"/>
                <a:cs typeface="+mj-cs"/>
                <a:hlinkClick r:id="rId2"/>
              </a:rPr>
              <a:t>مراكز علاج الإدمان</a:t>
            </a:r>
            <a:r>
              <a:rPr lang="ar-IQ" sz="2400" b="1" i="0">
                <a:solidFill>
                  <a:srgbClr val="333333"/>
                </a:solidFill>
                <a:effectLst/>
                <a:latin typeface="Roboto"/>
                <a:cs typeface="+mj-cs"/>
              </a:rPr>
              <a:t> وإنقاذه بسرعة.</a:t>
            </a:r>
            <a:endParaRPr lang="en-US" sz="2400" b="1">
              <a:cs typeface="+mj-cs"/>
            </a:endParaRPr>
          </a:p>
        </p:txBody>
      </p:sp>
      <p:pic>
        <p:nvPicPr>
          <p:cNvPr id="6146" name="Picture 2" descr="كيف تكتشف وجود مدمن في بيتك؟"/>
          <p:cNvPicPr>
            <a:picLocks noChangeAspect="1" noChangeArrowheads="1"/>
          </p:cNvPicPr>
          <p:nvPr/>
        </p:nvPicPr>
        <p:blipFill rotWithShape="1">
          <a:blip r:embed="rId3">
            <a:extLst>
              <a:ext uri="{28A0092B-C50C-407E-A947-70E740481C1C}">
                <a14:useLocalDpi xmlns:a14="http://schemas.microsoft.com/office/drawing/2010/main" val="0"/>
              </a:ext>
            </a:extLst>
          </a:blip>
          <a:srcRect t="14992" b="5962"/>
          <a:stretch/>
        </p:blipFill>
        <p:spPr bwMode="auto">
          <a:xfrm>
            <a:off x="0" y="781705"/>
            <a:ext cx="7994470" cy="607629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240798" y="135374"/>
            <a:ext cx="6848350" cy="646331"/>
          </a:xfrm>
          <a:prstGeom prst="rect">
            <a:avLst/>
          </a:prstGeom>
        </p:spPr>
        <p:txBody>
          <a:bodyPr wrap="none">
            <a:spAutoFit/>
          </a:bodyPr>
          <a:lstStyle/>
          <a:p>
            <a:r>
              <a:rPr lang="ar-IQ" sz="3600" b="1"/>
              <a:t>كيف تتعرف على الشخص المدمن للمخدرات؟</a:t>
            </a:r>
          </a:p>
        </p:txBody>
      </p:sp>
      <p:pic>
        <p:nvPicPr>
          <p:cNvPr id="7" name="Picture 6"/>
          <p:cNvPicPr>
            <a:picLocks noChangeAspect="1"/>
          </p:cNvPicPr>
          <p:nvPr/>
        </p:nvPicPr>
        <p:blipFill>
          <a:blip r:embed="rId4"/>
          <a:stretch>
            <a:fillRect/>
          </a:stretch>
        </p:blipFill>
        <p:spPr>
          <a:xfrm rot="10800000">
            <a:off x="-1" y="-1"/>
            <a:ext cx="2496671" cy="781705"/>
          </a:xfrm>
          <a:prstGeom prst="rect">
            <a:avLst/>
          </a:prstGeom>
        </p:spPr>
      </p:pic>
      <p:pic>
        <p:nvPicPr>
          <p:cNvPr id="8" name="Picture 7"/>
          <p:cNvPicPr>
            <a:picLocks noChangeAspect="1"/>
          </p:cNvPicPr>
          <p:nvPr/>
        </p:nvPicPr>
        <p:blipFill>
          <a:blip r:embed="rId4"/>
          <a:stretch>
            <a:fillRect/>
          </a:stretch>
        </p:blipFill>
        <p:spPr>
          <a:xfrm>
            <a:off x="9690025" y="6048103"/>
            <a:ext cx="2496671" cy="809897"/>
          </a:xfrm>
          <a:prstGeom prst="rect">
            <a:avLst/>
          </a:prstGeom>
        </p:spPr>
      </p:pic>
    </p:spTree>
    <p:extLst>
      <p:ext uri="{BB962C8B-B14F-4D97-AF65-F5344CB8AC3E}">
        <p14:creationId xmlns:p14="http://schemas.microsoft.com/office/powerpoint/2010/main" val="1278534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070066" y="451486"/>
            <a:ext cx="10007237" cy="5952580"/>
          </a:xfrm>
          <a:prstGeom prst="rect">
            <a:avLst/>
          </a:prstGeom>
        </p:spPr>
      </p:pic>
    </p:spTree>
    <p:extLst>
      <p:ext uri="{BB962C8B-B14F-4D97-AF65-F5344CB8AC3E}">
        <p14:creationId xmlns:p14="http://schemas.microsoft.com/office/powerpoint/2010/main" val="358261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8354" y="1454557"/>
            <a:ext cx="10210007" cy="3785652"/>
          </a:xfrm>
          <a:prstGeom prst="rect">
            <a:avLst/>
          </a:prstGeom>
        </p:spPr>
        <p:txBody>
          <a:bodyPr wrap="square">
            <a:spAutoFit/>
          </a:bodyPr>
          <a:lstStyle/>
          <a:p>
            <a:pPr marL="457200" indent="-457200" algn="just" rtl="1">
              <a:buFont typeface="+mj-lt"/>
              <a:buAutoNum type="arabicPeriod"/>
            </a:pPr>
            <a:r>
              <a:rPr lang="ar-IQ" sz="2400" b="0" i="0">
                <a:solidFill>
                  <a:srgbClr val="333333"/>
                </a:solidFill>
                <a:effectLst/>
                <a:latin typeface="Arial" panose="020B0604020202020204" pitchFamily="34" charset="0"/>
              </a:rPr>
              <a:t>تحفيز المؤسسات الضامة للشباب كالجامعات وغيرها على نشر الوعي بمخاطر المخدرات.</a:t>
            </a:r>
          </a:p>
          <a:p>
            <a:pPr marL="457200" indent="-457200" algn="just" rtl="1">
              <a:buFont typeface="+mj-lt"/>
              <a:buAutoNum type="arabicPeriod"/>
            </a:pPr>
            <a:r>
              <a:rPr lang="ar-IQ" sz="2400">
                <a:solidFill>
                  <a:srgbClr val="333333"/>
                </a:solidFill>
                <a:latin typeface="Arial" panose="020B0604020202020204" pitchFamily="34" charset="0"/>
              </a:rPr>
              <a:t>التوعية بكيفية أخذ الحيطة والحذر من النفوس الضعيفة وعدم تناول الأطعمة والمشروبات من أماكن واشخاص غير معروفين او قليلين المعرفة بهم.</a:t>
            </a:r>
          </a:p>
          <a:p>
            <a:pPr marL="457200" indent="-457200" algn="just" rtl="1">
              <a:buFont typeface="+mj-lt"/>
              <a:buAutoNum type="arabicPeriod"/>
            </a:pPr>
            <a:r>
              <a:rPr lang="ar-IQ" sz="2400">
                <a:solidFill>
                  <a:srgbClr val="333333"/>
                </a:solidFill>
                <a:latin typeface="Arial" panose="020B0604020202020204" pitchFamily="34" charset="0"/>
              </a:rPr>
              <a:t>تفعيل الجهد الاستخباري، والتركيز على الفعاليات التوعوية والتوجيه الديني.</a:t>
            </a:r>
          </a:p>
          <a:p>
            <a:pPr marL="457200" indent="-457200" algn="just" rtl="1">
              <a:buFont typeface="+mj-lt"/>
              <a:buAutoNum type="arabicPeriod"/>
            </a:pPr>
            <a:r>
              <a:rPr lang="ar-IQ" sz="2400">
                <a:solidFill>
                  <a:srgbClr val="333333"/>
                </a:solidFill>
                <a:latin typeface="Arial" panose="020B0604020202020204" pitchFamily="34" charset="0"/>
              </a:rPr>
              <a:t> توجيه منظمات المجتمع المدني المتواجدة في كل مناطق العراق واشراكهم في التثقيف للحد من مخاطر المخدرات.</a:t>
            </a:r>
          </a:p>
          <a:p>
            <a:pPr marL="457200" indent="-457200" algn="just" rtl="1">
              <a:buFont typeface="+mj-lt"/>
              <a:buAutoNum type="arabicPeriod"/>
            </a:pPr>
            <a:r>
              <a:rPr lang="ar-IQ" sz="2400"/>
              <a:t>إلزام وزارة التربية للمدراس كافة في تفعيل الارشاد النفسي والتوجيه لطلبة المدارس.</a:t>
            </a:r>
          </a:p>
          <a:p>
            <a:pPr marL="457200" indent="-457200" algn="just" rtl="1">
              <a:buFont typeface="+mj-lt"/>
              <a:buAutoNum type="arabicPeriod"/>
            </a:pPr>
            <a:r>
              <a:rPr lang="ar-IQ" sz="2400">
                <a:solidFill>
                  <a:srgbClr val="333333"/>
                </a:solidFill>
                <a:latin typeface="Arial" panose="020B0604020202020204" pitchFamily="34" charset="0"/>
              </a:rPr>
              <a:t>قيام وزارة الصحة بالتعاون مع منظمات الصحة العالمية ومنظمة مكافحة المخدرات بتقنين اســتعمال الادوية المخدرة وإلزام الصيدليات العامة على منع بيع بعض انواع الادوية التي تكون قابلة للتعاطي ومن ثم الإدمان الا بوصفة طبية.</a:t>
            </a:r>
          </a:p>
        </p:txBody>
      </p:sp>
      <p:sp>
        <p:nvSpPr>
          <p:cNvPr id="3" name="TextBox 2"/>
          <p:cNvSpPr txBox="1"/>
          <p:nvPr/>
        </p:nvSpPr>
        <p:spPr>
          <a:xfrm>
            <a:off x="9953898" y="326571"/>
            <a:ext cx="1784463" cy="707886"/>
          </a:xfrm>
          <a:prstGeom prst="rect">
            <a:avLst/>
          </a:prstGeom>
          <a:noFill/>
        </p:spPr>
        <p:txBody>
          <a:bodyPr wrap="none" rtlCol="0">
            <a:spAutoFit/>
          </a:bodyPr>
          <a:lstStyle/>
          <a:p>
            <a:r>
              <a:rPr lang="ar-IQ" sz="4000" b="1" u="sng"/>
              <a:t>التوصيات</a:t>
            </a:r>
            <a:endParaRPr lang="en-US" sz="4000" b="1" u="sng"/>
          </a:p>
        </p:txBody>
      </p:sp>
      <p:pic>
        <p:nvPicPr>
          <p:cNvPr id="4" name="Picture 3"/>
          <p:cNvPicPr>
            <a:picLocks noChangeAspect="1"/>
          </p:cNvPicPr>
          <p:nvPr/>
        </p:nvPicPr>
        <p:blipFill>
          <a:blip r:embed="rId2"/>
          <a:stretch>
            <a:fillRect/>
          </a:stretch>
        </p:blipFill>
        <p:spPr>
          <a:xfrm rot="10800000">
            <a:off x="-1" y="-1"/>
            <a:ext cx="2496671" cy="781705"/>
          </a:xfrm>
          <a:prstGeom prst="rect">
            <a:avLst/>
          </a:prstGeom>
        </p:spPr>
      </p:pic>
      <p:pic>
        <p:nvPicPr>
          <p:cNvPr id="5" name="Picture 4"/>
          <p:cNvPicPr>
            <a:picLocks noChangeAspect="1"/>
          </p:cNvPicPr>
          <p:nvPr/>
        </p:nvPicPr>
        <p:blipFill>
          <a:blip r:embed="rId2"/>
          <a:stretch>
            <a:fillRect/>
          </a:stretch>
        </p:blipFill>
        <p:spPr>
          <a:xfrm>
            <a:off x="9695329" y="6076295"/>
            <a:ext cx="2496671" cy="781705"/>
          </a:xfrm>
          <a:prstGeom prst="rect">
            <a:avLst/>
          </a:prstGeom>
        </p:spPr>
      </p:pic>
    </p:spTree>
    <p:extLst>
      <p:ext uri="{BB962C8B-B14F-4D97-AF65-F5344CB8AC3E}">
        <p14:creationId xmlns:p14="http://schemas.microsoft.com/office/powerpoint/2010/main" val="3386350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45395" y="3244334"/>
            <a:ext cx="184731" cy="1200329"/>
          </a:xfrm>
          <a:prstGeom prst="rect">
            <a:avLst/>
          </a:prstGeom>
        </p:spPr>
        <p:txBody>
          <a:bodyPr wrap="none">
            <a:spAutoFit/>
          </a:bodyPr>
          <a:lstStyle/>
          <a:p>
            <a:endParaRPr lang="ar-IQ" b="1" u="sng"/>
          </a:p>
          <a:p>
            <a:endParaRPr lang="ar-IQ" b="1" u="sng"/>
          </a:p>
          <a:p>
            <a:endParaRPr lang="ar-IQ" b="1" u="sng"/>
          </a:p>
          <a:p>
            <a:endParaRPr lang="en-US" b="1" u="sng"/>
          </a:p>
        </p:txBody>
      </p:sp>
      <p:sp>
        <p:nvSpPr>
          <p:cNvPr id="3" name="Rectangle 2"/>
          <p:cNvSpPr/>
          <p:nvPr/>
        </p:nvSpPr>
        <p:spPr>
          <a:xfrm>
            <a:off x="2175934" y="1412164"/>
            <a:ext cx="6731000" cy="1446550"/>
          </a:xfrm>
          <a:prstGeom prst="rect">
            <a:avLst/>
          </a:prstGeom>
          <a:noFill/>
        </p:spPr>
        <p:txBody>
          <a:bodyPr wrap="square" lIns="91440" tIns="45720" rIns="91440" bIns="45720">
            <a:spAutoFit/>
          </a:bodyPr>
          <a:lstStyle/>
          <a:p>
            <a:r>
              <a:rPr lang="ar-IQ" sz="8800" b="1"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B Fantezy" panose="00000400000000000000" pitchFamily="2" charset="-78"/>
                <a:cs typeface="B Fantezy" panose="00000400000000000000" pitchFamily="2" charset="-78"/>
              </a:rPr>
              <a:t>عافاكم الله وحماكم</a:t>
            </a:r>
          </a:p>
        </p:txBody>
      </p:sp>
      <p:sp>
        <p:nvSpPr>
          <p:cNvPr id="4" name="Rectangle 3"/>
          <p:cNvSpPr/>
          <p:nvPr/>
        </p:nvSpPr>
        <p:spPr>
          <a:xfrm>
            <a:off x="2797975" y="3429000"/>
            <a:ext cx="5694839" cy="1323439"/>
          </a:xfrm>
          <a:prstGeom prst="rect">
            <a:avLst/>
          </a:prstGeom>
          <a:noFill/>
        </p:spPr>
        <p:txBody>
          <a:bodyPr wrap="square" lIns="91440" tIns="45720" rIns="91440" bIns="45720">
            <a:spAutoFit/>
          </a:bodyPr>
          <a:lstStyle/>
          <a:p>
            <a:r>
              <a:rPr lang="ar-IQ" sz="8000" b="1"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B Fantezy" panose="00000400000000000000" pitchFamily="2" charset="-78"/>
                <a:cs typeface="B Fantezy" panose="00000400000000000000" pitchFamily="2" charset="-78"/>
              </a:rPr>
              <a:t>شكرآ للأصغائكم</a:t>
            </a:r>
          </a:p>
        </p:txBody>
      </p:sp>
      <p:pic>
        <p:nvPicPr>
          <p:cNvPr id="5" name="Picture 4"/>
          <p:cNvPicPr>
            <a:picLocks noChangeAspect="1"/>
          </p:cNvPicPr>
          <p:nvPr/>
        </p:nvPicPr>
        <p:blipFill>
          <a:blip r:embed="rId2"/>
          <a:stretch>
            <a:fillRect/>
          </a:stretch>
        </p:blipFill>
        <p:spPr>
          <a:xfrm rot="10800000">
            <a:off x="-1" y="-1"/>
            <a:ext cx="2496671" cy="781705"/>
          </a:xfrm>
          <a:prstGeom prst="rect">
            <a:avLst/>
          </a:prstGeom>
        </p:spPr>
      </p:pic>
      <p:pic>
        <p:nvPicPr>
          <p:cNvPr id="6" name="Picture 5"/>
          <p:cNvPicPr>
            <a:picLocks noChangeAspect="1"/>
          </p:cNvPicPr>
          <p:nvPr/>
        </p:nvPicPr>
        <p:blipFill>
          <a:blip r:embed="rId2"/>
          <a:stretch>
            <a:fillRect/>
          </a:stretch>
        </p:blipFill>
        <p:spPr>
          <a:xfrm>
            <a:off x="9695329" y="6076295"/>
            <a:ext cx="2496671" cy="781705"/>
          </a:xfrm>
          <a:prstGeom prst="rect">
            <a:avLst/>
          </a:prstGeom>
        </p:spPr>
      </p:pic>
    </p:spTree>
    <p:extLst>
      <p:ext uri="{BB962C8B-B14F-4D97-AF65-F5344CB8AC3E}">
        <p14:creationId xmlns:p14="http://schemas.microsoft.com/office/powerpoint/2010/main" val="269622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0322" y="209730"/>
            <a:ext cx="3669594" cy="923330"/>
          </a:xfrm>
          <a:prstGeom prst="rect">
            <a:avLst/>
          </a:prstGeom>
        </p:spPr>
        <p:txBody>
          <a:bodyPr wrap="none">
            <a:spAutoFit/>
          </a:bodyPr>
          <a:lstStyle/>
          <a:p>
            <a:r>
              <a:rPr lang="ar-IQ" sz="5400" b="1" i="0">
                <a:effectLst>
                  <a:glow rad="152400">
                    <a:schemeClr val="accent1">
                      <a:alpha val="40000"/>
                    </a:schemeClr>
                  </a:glow>
                </a:effectLst>
                <a:latin typeface="almarai"/>
                <a:cs typeface="+mj-cs"/>
              </a:rPr>
              <a:t>إدمان المخدرات</a:t>
            </a:r>
          </a:p>
        </p:txBody>
      </p:sp>
      <p:sp>
        <p:nvSpPr>
          <p:cNvPr id="3" name="Rectangle 2"/>
          <p:cNvSpPr/>
          <p:nvPr/>
        </p:nvSpPr>
        <p:spPr>
          <a:xfrm>
            <a:off x="817630" y="1068248"/>
            <a:ext cx="11212286" cy="1695144"/>
          </a:xfrm>
          <a:prstGeom prst="rect">
            <a:avLst/>
          </a:prstGeom>
        </p:spPr>
        <p:txBody>
          <a:bodyPr wrap="square">
            <a:spAutoFit/>
          </a:bodyPr>
          <a:lstStyle/>
          <a:p>
            <a:pPr algn="just" rtl="1">
              <a:lnSpc>
                <a:spcPct val="150000"/>
              </a:lnSpc>
            </a:pPr>
            <a:r>
              <a:rPr lang="ar-IQ" sz="2400" b="1" i="0">
                <a:solidFill>
                  <a:srgbClr val="23282D"/>
                </a:solidFill>
                <a:effectLst/>
                <a:latin typeface="almarai"/>
                <a:cs typeface="+mj-cs"/>
              </a:rPr>
              <a:t>إدمان المخدرات من المصطلحات التي تطرح بشكل كبير ونسمعها بشكل متكرر دون وعي كامل بمعنى هذه الكلمة، والتي تعبر عن اضطراب في خلايا المخ ينتج عنه عدم القدرة على التحكم في تعاطي المواد المخدرة على اختلاف شاكلتها.</a:t>
            </a:r>
            <a:endParaRPr lang="en-US" sz="2400" b="1">
              <a:cs typeface="+mj-cs"/>
            </a:endParaRPr>
          </a:p>
        </p:txBody>
      </p:sp>
      <p:sp>
        <p:nvSpPr>
          <p:cNvPr id="5" name="Rectangle 4"/>
          <p:cNvSpPr/>
          <p:nvPr/>
        </p:nvSpPr>
        <p:spPr>
          <a:xfrm>
            <a:off x="8544667" y="2935859"/>
            <a:ext cx="3485249" cy="646331"/>
          </a:xfrm>
          <a:prstGeom prst="rect">
            <a:avLst/>
          </a:prstGeom>
          <a:effectLst>
            <a:glow rad="139700">
              <a:schemeClr val="accent5">
                <a:satMod val="175000"/>
                <a:alpha val="40000"/>
              </a:schemeClr>
            </a:glow>
          </a:effectLst>
        </p:spPr>
        <p:txBody>
          <a:bodyPr wrap="none">
            <a:spAutoFit/>
          </a:bodyPr>
          <a:lstStyle/>
          <a:p>
            <a:r>
              <a:rPr lang="ar-IQ" sz="3600" b="1" i="0" u="none" strike="noStrike">
                <a:solidFill>
                  <a:srgbClr val="2B2A2A"/>
                </a:solidFill>
                <a:effectLst/>
                <a:latin typeface="Open Sans" panose="020B0606030504020204" pitchFamily="34" charset="0"/>
                <a:cs typeface="+mj-cs"/>
                <a:hlinkClick r:id="rId2" tooltip="slide4"/>
              </a:rPr>
              <a:t>تعريف المادة المخدرة</a:t>
            </a:r>
            <a:r>
              <a:rPr lang="ar-IQ" sz="3600" b="0" i="0">
                <a:solidFill>
                  <a:srgbClr val="212529"/>
                </a:solidFill>
                <a:effectLst/>
                <a:latin typeface="Open Sans" panose="020B0606030504020204" pitchFamily="34" charset="0"/>
                <a:cs typeface="+mj-cs"/>
              </a:rPr>
              <a:t> </a:t>
            </a:r>
            <a:endParaRPr lang="en-US" sz="3600">
              <a:cs typeface="+mj-cs"/>
            </a:endParaRPr>
          </a:p>
        </p:txBody>
      </p:sp>
      <p:sp>
        <p:nvSpPr>
          <p:cNvPr id="6" name="Rectangle 5"/>
          <p:cNvSpPr/>
          <p:nvPr/>
        </p:nvSpPr>
        <p:spPr>
          <a:xfrm>
            <a:off x="6288656" y="3678923"/>
            <a:ext cx="5741259" cy="1200329"/>
          </a:xfrm>
          <a:prstGeom prst="rect">
            <a:avLst/>
          </a:prstGeom>
        </p:spPr>
        <p:txBody>
          <a:bodyPr wrap="square">
            <a:spAutoFit/>
          </a:bodyPr>
          <a:lstStyle/>
          <a:p>
            <a:pPr algn="just" rtl="1"/>
            <a:r>
              <a:rPr lang="ar-IQ" sz="2400" b="1" i="0" dirty="0">
                <a:effectLst/>
                <a:latin typeface="Open Sans" panose="020B0606030504020204" pitchFamily="34" charset="0"/>
                <a:cs typeface="+mj-cs"/>
              </a:rPr>
              <a:t>بحسب منظمة الصحة العالمية: </a:t>
            </a:r>
          </a:p>
          <a:p>
            <a:pPr algn="just" rtl="1"/>
            <a:r>
              <a:rPr lang="ar-IQ" sz="2400" b="1" i="0" dirty="0">
                <a:effectLst/>
                <a:latin typeface="Open Sans" panose="020B0606030504020204" pitchFamily="34" charset="0"/>
                <a:cs typeface="+mj-cs"/>
              </a:rPr>
              <a:t>أي مادة خام أو مستحضرة تتفاعل مع الكائـن الحي </a:t>
            </a:r>
          </a:p>
          <a:p>
            <a:pPr algn="just" rtl="1"/>
            <a:r>
              <a:rPr lang="ar-IQ" sz="2400" b="1" i="0" dirty="0">
                <a:effectLst/>
                <a:latin typeface="Open Sans" panose="020B0606030504020204" pitchFamily="34" charset="0"/>
                <a:cs typeface="+mj-cs"/>
              </a:rPr>
              <a:t>وتسبب الاعتماد النفسي أو الجسماني أو الإثنين معاً.</a:t>
            </a:r>
            <a:endParaRPr lang="en-US" sz="2400" b="1" dirty="0">
              <a:cs typeface="+mj-cs"/>
            </a:endParaRPr>
          </a:p>
        </p:txBody>
      </p:sp>
      <p:sp>
        <p:nvSpPr>
          <p:cNvPr id="7" name="Rectangle 6"/>
          <p:cNvSpPr/>
          <p:nvPr/>
        </p:nvSpPr>
        <p:spPr>
          <a:xfrm>
            <a:off x="9644327" y="5039251"/>
            <a:ext cx="2385589" cy="1200329"/>
          </a:xfrm>
          <a:prstGeom prst="rect">
            <a:avLst/>
          </a:prstGeom>
        </p:spPr>
        <p:txBody>
          <a:bodyPr wrap="none">
            <a:spAutoFit/>
          </a:bodyPr>
          <a:lstStyle/>
          <a:p>
            <a:r>
              <a:rPr lang="ar-IQ" sz="3600" b="1">
                <a:effectLst>
                  <a:glow rad="101600">
                    <a:schemeClr val="accent5">
                      <a:lumMod val="60000"/>
                      <a:lumOff val="40000"/>
                      <a:alpha val="40000"/>
                    </a:schemeClr>
                  </a:glow>
                </a:effectLst>
                <a:cs typeface="+mj-cs"/>
              </a:rPr>
              <a:t>أنواع الإدمان: </a:t>
            </a:r>
          </a:p>
          <a:p>
            <a:endParaRPr lang="en-US" sz="3600" b="1">
              <a:solidFill>
                <a:srgbClr val="0563C1"/>
              </a:solidFill>
              <a:effectLst>
                <a:glow rad="101600">
                  <a:schemeClr val="accent4">
                    <a:satMod val="175000"/>
                    <a:alpha val="40000"/>
                  </a:schemeClr>
                </a:glow>
              </a:effectLst>
              <a:cs typeface="+mj-cs"/>
            </a:endParaRPr>
          </a:p>
        </p:txBody>
      </p:sp>
      <p:sp>
        <p:nvSpPr>
          <p:cNvPr id="8" name="Rectangle 7"/>
          <p:cNvSpPr/>
          <p:nvPr/>
        </p:nvSpPr>
        <p:spPr>
          <a:xfrm>
            <a:off x="5197505" y="5547082"/>
            <a:ext cx="6994495" cy="1141146"/>
          </a:xfrm>
          <a:prstGeom prst="rect">
            <a:avLst/>
          </a:prstGeom>
        </p:spPr>
        <p:txBody>
          <a:bodyPr wrap="square">
            <a:spAutoFit/>
          </a:bodyPr>
          <a:lstStyle/>
          <a:p>
            <a:pPr marL="285750" indent="-285750" algn="r" rtl="1">
              <a:lnSpc>
                <a:spcPct val="150000"/>
              </a:lnSpc>
              <a:buFont typeface="Wingdings" panose="05000000000000000000" pitchFamily="2" charset="2"/>
              <a:buChar char="v"/>
            </a:pPr>
            <a:r>
              <a:rPr lang="ar-IQ" sz="2400" b="1" i="0">
                <a:solidFill>
                  <a:srgbClr val="212529"/>
                </a:solidFill>
                <a:effectLst/>
                <a:latin typeface="Open Sans" panose="020B0606030504020204" pitchFamily="34" charset="0"/>
                <a:cs typeface="+mj-cs"/>
              </a:rPr>
              <a:t>الإدمان النفسي: الحاجة النفسية الملحّة لتعاطي المخدر.</a:t>
            </a:r>
            <a:endParaRPr lang="en-US" sz="2400" b="1" i="0">
              <a:solidFill>
                <a:srgbClr val="212529"/>
              </a:solidFill>
              <a:effectLst/>
              <a:latin typeface="Open Sans" panose="020B0606030504020204" pitchFamily="34" charset="0"/>
              <a:cs typeface="+mj-cs"/>
            </a:endParaRPr>
          </a:p>
          <a:p>
            <a:pPr marL="285750" indent="-285750" algn="r" rtl="1">
              <a:lnSpc>
                <a:spcPct val="150000"/>
              </a:lnSpc>
              <a:buFont typeface="Wingdings" panose="05000000000000000000" pitchFamily="2" charset="2"/>
              <a:buChar char="v"/>
            </a:pPr>
            <a:r>
              <a:rPr lang="ar-IQ" sz="2400" b="1" i="0">
                <a:solidFill>
                  <a:srgbClr val="212529"/>
                </a:solidFill>
                <a:effectLst/>
                <a:latin typeface="Open Sans" panose="020B0606030504020204" pitchFamily="34" charset="0"/>
                <a:cs typeface="+mj-cs"/>
              </a:rPr>
              <a:t> الإدمان الجسدي: حاجة النفس الفيزيائية لوجود المخدر.</a:t>
            </a:r>
            <a:endParaRPr lang="en-US" sz="2400" b="1">
              <a:cs typeface="+mj-cs"/>
            </a:endParaRPr>
          </a:p>
        </p:txBody>
      </p:sp>
      <p:pic>
        <p:nvPicPr>
          <p:cNvPr id="9" name="Picture 8"/>
          <p:cNvPicPr>
            <a:picLocks noChangeAspect="1"/>
          </p:cNvPicPr>
          <p:nvPr/>
        </p:nvPicPr>
        <p:blipFill>
          <a:blip r:embed="rId3"/>
          <a:stretch>
            <a:fillRect/>
          </a:stretch>
        </p:blipFill>
        <p:spPr>
          <a:xfrm rot="10800000">
            <a:off x="-3" y="-22971"/>
            <a:ext cx="2495007" cy="846906"/>
          </a:xfrm>
          <a:prstGeom prst="rect">
            <a:avLst/>
          </a:prstGeom>
        </p:spPr>
      </p:pic>
      <p:pic>
        <p:nvPicPr>
          <p:cNvPr id="5124" name="Picture 4" descr="أسباب-الإدمان-على-المخدرات"/>
          <p:cNvPicPr>
            <a:picLocks noChangeAspect="1" noChangeArrowheads="1"/>
          </p:cNvPicPr>
          <p:nvPr/>
        </p:nvPicPr>
        <p:blipFill rotWithShape="1">
          <a:blip r:embed="rId4">
            <a:extLst>
              <a:ext uri="{28A0092B-C50C-407E-A947-70E740481C1C}">
                <a14:useLocalDpi xmlns:a14="http://schemas.microsoft.com/office/drawing/2010/main" val="0"/>
              </a:ext>
            </a:extLst>
          </a:blip>
          <a:srcRect l="5523" t="5087" r="5742" b="16442"/>
          <a:stretch/>
        </p:blipFill>
        <p:spPr bwMode="auto">
          <a:xfrm rot="1386426">
            <a:off x="480320" y="2437756"/>
            <a:ext cx="5251268" cy="352128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3"/>
          <a:stretch>
            <a:fillRect/>
          </a:stretch>
        </p:blipFill>
        <p:spPr>
          <a:xfrm>
            <a:off x="0" y="6011094"/>
            <a:ext cx="2495007" cy="846906"/>
          </a:xfrm>
          <a:prstGeom prst="rect">
            <a:avLst/>
          </a:prstGeom>
        </p:spPr>
      </p:pic>
    </p:spTree>
    <p:extLst>
      <p:ext uri="{BB962C8B-B14F-4D97-AF65-F5344CB8AC3E}">
        <p14:creationId xmlns:p14="http://schemas.microsoft.com/office/powerpoint/2010/main" val="4271265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https://www.algardenia.com/images/Akram/Behoshi.0C.jpg"/>
          <p:cNvPicPr>
            <a:picLocks noChangeAspect="1" noChangeArrowheads="1"/>
          </p:cNvPicPr>
          <p:nvPr/>
        </p:nvPicPr>
        <p:blipFill rotWithShape="1">
          <a:blip r:embed="rId2">
            <a:extLst>
              <a:ext uri="{28A0092B-C50C-407E-A947-70E740481C1C}">
                <a14:useLocalDpi xmlns:a14="http://schemas.microsoft.com/office/drawing/2010/main" val="0"/>
              </a:ext>
            </a:extLst>
          </a:blip>
          <a:srcRect l="1674" t="2358" r="767" b="2325"/>
          <a:stretch/>
        </p:blipFill>
        <p:spPr bwMode="auto">
          <a:xfrm>
            <a:off x="0" y="11986"/>
            <a:ext cx="12192000" cy="6846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1341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79623" y="252940"/>
            <a:ext cx="5193111" cy="646331"/>
          </a:xfrm>
          <a:prstGeom prst="rect">
            <a:avLst/>
          </a:prstGeom>
        </p:spPr>
        <p:txBody>
          <a:bodyPr wrap="square">
            <a:spAutoFit/>
          </a:bodyPr>
          <a:lstStyle/>
          <a:p>
            <a:pPr algn="r" rtl="1"/>
            <a:r>
              <a:rPr lang="ar-IQ" sz="3600" b="1" i="0" strike="noStrike">
                <a:effectLst/>
                <a:latin typeface="Open Sans" panose="020B0606030504020204" pitchFamily="34" charset="0"/>
                <a:cs typeface="+mj-cs"/>
                <a:hlinkClick r:id="rId2" tooltip="slide2"/>
              </a:rPr>
              <a:t>لماذا نتكلم عن ظاهرة المخدرات</a:t>
            </a:r>
            <a:endParaRPr lang="en-US" sz="3600" b="1">
              <a:cs typeface="+mj-cs"/>
            </a:endParaRPr>
          </a:p>
        </p:txBody>
      </p:sp>
      <p:sp>
        <p:nvSpPr>
          <p:cNvPr id="3" name="Rectangle 2"/>
          <p:cNvSpPr/>
          <p:nvPr/>
        </p:nvSpPr>
        <p:spPr>
          <a:xfrm>
            <a:off x="527865" y="1576379"/>
            <a:ext cx="11560628" cy="4616648"/>
          </a:xfrm>
          <a:prstGeom prst="rect">
            <a:avLst/>
          </a:prstGeom>
        </p:spPr>
        <p:txBody>
          <a:bodyPr wrap="square">
            <a:spAutoFit/>
          </a:bodyPr>
          <a:lstStyle/>
          <a:p>
            <a:pPr marL="514350" indent="-514350" algn="just" rtl="1">
              <a:lnSpc>
                <a:spcPct val="150000"/>
              </a:lnSpc>
              <a:buFont typeface="+mj-lt"/>
              <a:buAutoNum type="arabicPeriod"/>
            </a:pPr>
            <a:r>
              <a:rPr lang="ar-IQ" sz="2800" b="1" i="0">
                <a:solidFill>
                  <a:srgbClr val="212529"/>
                </a:solidFill>
                <a:effectLst/>
                <a:latin typeface="Open Sans" panose="020B0606030504020204" pitchFamily="34" charset="0"/>
                <a:cs typeface="+mj-cs"/>
              </a:rPr>
              <a:t>تشكل ظاهرة المخدرات أزمة إنسانية عالمية.</a:t>
            </a:r>
            <a:endParaRPr lang="en-US" sz="2800" b="1" i="0">
              <a:solidFill>
                <a:srgbClr val="212529"/>
              </a:solidFill>
              <a:effectLst/>
              <a:latin typeface="Open Sans" panose="020B0606030504020204" pitchFamily="34" charset="0"/>
              <a:cs typeface="+mj-cs"/>
            </a:endParaRPr>
          </a:p>
          <a:p>
            <a:pPr marL="514350" indent="-514350" algn="just" rtl="1">
              <a:lnSpc>
                <a:spcPct val="150000"/>
              </a:lnSpc>
              <a:buFont typeface="+mj-lt"/>
              <a:buAutoNum type="arabicPeriod"/>
            </a:pPr>
            <a:r>
              <a:rPr lang="ar-IQ" sz="2800" b="1" i="0">
                <a:solidFill>
                  <a:srgbClr val="212529"/>
                </a:solidFill>
                <a:effectLst/>
                <a:latin typeface="Open Sans" panose="020B0606030504020204" pitchFamily="34" charset="0"/>
                <a:cs typeface="+mj-cs"/>
              </a:rPr>
              <a:t>ارتباط ظاهرة تعاطي المخدرات وتجـارة المخــدرات بجرائم أخلاقية مختلفة.</a:t>
            </a:r>
            <a:endParaRPr lang="en-US" sz="2800" b="1" i="0">
              <a:solidFill>
                <a:srgbClr val="212529"/>
              </a:solidFill>
              <a:effectLst/>
              <a:latin typeface="Open Sans" panose="020B0606030504020204" pitchFamily="34" charset="0"/>
              <a:cs typeface="+mj-cs"/>
            </a:endParaRPr>
          </a:p>
          <a:p>
            <a:pPr marL="514350" indent="-514350" algn="just" rtl="1">
              <a:lnSpc>
                <a:spcPct val="150000"/>
              </a:lnSpc>
              <a:buFont typeface="+mj-lt"/>
              <a:buAutoNum type="arabicPeriod"/>
            </a:pPr>
            <a:r>
              <a:rPr lang="ar-IQ" sz="2800" b="1" i="0">
                <a:solidFill>
                  <a:srgbClr val="212529"/>
                </a:solidFill>
                <a:effectLst/>
                <a:latin typeface="Open Sans" panose="020B0606030504020204" pitchFamily="34" charset="0"/>
                <a:cs typeface="+mj-cs"/>
              </a:rPr>
              <a:t>مساهمة متعاطي المخــدرات في انتشار العديد من الأمراض والأوبئة وأخطرها ( الإيدز ).</a:t>
            </a:r>
            <a:endParaRPr lang="en-US" sz="2800" b="1" i="0">
              <a:solidFill>
                <a:srgbClr val="212529"/>
              </a:solidFill>
              <a:effectLst/>
              <a:latin typeface="Open Sans" panose="020B0606030504020204" pitchFamily="34" charset="0"/>
              <a:cs typeface="+mj-cs"/>
            </a:endParaRPr>
          </a:p>
          <a:p>
            <a:pPr marL="514350" indent="-514350" algn="just" rtl="1">
              <a:lnSpc>
                <a:spcPct val="150000"/>
              </a:lnSpc>
              <a:buFont typeface="+mj-lt"/>
              <a:buAutoNum type="arabicPeriod"/>
            </a:pPr>
            <a:r>
              <a:rPr lang="ar-IQ" sz="2800" b="1" i="0">
                <a:solidFill>
                  <a:srgbClr val="212529"/>
                </a:solidFill>
                <a:effectLst/>
                <a:latin typeface="Open Sans" panose="020B0606030504020204" pitchFamily="34" charset="0"/>
                <a:cs typeface="+mj-cs"/>
              </a:rPr>
              <a:t>مساهمة المخدرات في التفكك الأسري والدمار الاجتماعي.</a:t>
            </a:r>
            <a:endParaRPr lang="en-US" sz="2800" b="1" i="0">
              <a:solidFill>
                <a:srgbClr val="212529"/>
              </a:solidFill>
              <a:effectLst/>
              <a:latin typeface="Open Sans" panose="020B0606030504020204" pitchFamily="34" charset="0"/>
              <a:cs typeface="+mj-cs"/>
            </a:endParaRPr>
          </a:p>
          <a:p>
            <a:pPr marL="514350" indent="-514350" algn="just" rtl="1">
              <a:lnSpc>
                <a:spcPct val="150000"/>
              </a:lnSpc>
              <a:buFont typeface="+mj-lt"/>
              <a:buAutoNum type="arabicPeriod"/>
            </a:pPr>
            <a:r>
              <a:rPr lang="ar-IQ" sz="2800" b="1">
                <a:solidFill>
                  <a:srgbClr val="212529"/>
                </a:solidFill>
                <a:latin typeface="Open Sans" panose="020B0606030504020204" pitchFamily="34" charset="0"/>
              </a:rPr>
              <a:t>الازديــاد المخيف في أعداد متعاطي المخــدرات وتدميرها لاقتصاديات</a:t>
            </a:r>
            <a:endParaRPr lang="en-US" sz="2800" b="1">
              <a:solidFill>
                <a:srgbClr val="212529"/>
              </a:solidFill>
              <a:latin typeface="Open Sans" panose="020B0606030504020204" pitchFamily="34" charset="0"/>
            </a:endParaRPr>
          </a:p>
          <a:p>
            <a:pPr algn="just" rtl="1">
              <a:lnSpc>
                <a:spcPct val="150000"/>
              </a:lnSpc>
            </a:pPr>
            <a:r>
              <a:rPr lang="en-US" sz="2800" b="1">
                <a:solidFill>
                  <a:srgbClr val="212529"/>
                </a:solidFill>
                <a:latin typeface="Open Sans" panose="020B0606030504020204" pitchFamily="34" charset="0"/>
              </a:rPr>
              <a:t>  </a:t>
            </a:r>
            <a:r>
              <a:rPr lang="ar-IQ" sz="2800" b="1">
                <a:solidFill>
                  <a:srgbClr val="212529"/>
                </a:solidFill>
                <a:latin typeface="Open Sans" panose="020B0606030504020204" pitchFamily="34" charset="0"/>
              </a:rPr>
              <a:t> الدول.</a:t>
            </a:r>
            <a:endParaRPr lang="en-US" sz="2800" b="1">
              <a:solidFill>
                <a:srgbClr val="212529"/>
              </a:solidFill>
              <a:latin typeface="Open Sans" panose="020B0606030504020204" pitchFamily="34" charset="0"/>
            </a:endParaRPr>
          </a:p>
          <a:p>
            <a:pPr algn="just" rtl="1">
              <a:lnSpc>
                <a:spcPct val="150000"/>
              </a:lnSpc>
            </a:pPr>
            <a:endParaRPr lang="en-US" sz="2800" b="1">
              <a:cs typeface="+mj-cs"/>
            </a:endParaRPr>
          </a:p>
        </p:txBody>
      </p:sp>
      <p:pic>
        <p:nvPicPr>
          <p:cNvPr id="3078" name="Picture 6" descr="علامة استفهام (12): أنت شخصيا.. هل نسختك قديمة أم محدثة؟ | الجزيرة نت"/>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03793">
            <a:off x="274073" y="3714288"/>
            <a:ext cx="3769403" cy="281881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6308179" y="-424168"/>
            <a:ext cx="942887" cy="2646878"/>
          </a:xfrm>
          <a:prstGeom prst="rect">
            <a:avLst/>
          </a:prstGeom>
        </p:spPr>
        <p:txBody>
          <a:bodyPr wrap="none">
            <a:spAutoFit/>
          </a:bodyPr>
          <a:lstStyle/>
          <a:p>
            <a:r>
              <a:rPr lang="ar-IQ" sz="16600" b="1">
                <a:latin typeface="Open Sans" panose="020B0606030504020204" pitchFamily="34" charset="0"/>
              </a:rPr>
              <a:t>؟</a:t>
            </a:r>
            <a:endParaRPr lang="en-US" sz="16600"/>
          </a:p>
        </p:txBody>
      </p:sp>
      <p:pic>
        <p:nvPicPr>
          <p:cNvPr id="8" name="Picture 7"/>
          <p:cNvPicPr>
            <a:picLocks noChangeAspect="1"/>
          </p:cNvPicPr>
          <p:nvPr/>
        </p:nvPicPr>
        <p:blipFill>
          <a:blip r:embed="rId4"/>
          <a:stretch>
            <a:fillRect/>
          </a:stretch>
        </p:blipFill>
        <p:spPr>
          <a:xfrm rot="5400000">
            <a:off x="-625900" y="649923"/>
            <a:ext cx="2497109" cy="1245311"/>
          </a:xfrm>
          <a:prstGeom prst="rect">
            <a:avLst/>
          </a:prstGeom>
        </p:spPr>
      </p:pic>
      <p:pic>
        <p:nvPicPr>
          <p:cNvPr id="9" name="Picture 8"/>
          <p:cNvPicPr>
            <a:picLocks noChangeAspect="1"/>
          </p:cNvPicPr>
          <p:nvPr/>
        </p:nvPicPr>
        <p:blipFill>
          <a:blip r:embed="rId4"/>
          <a:stretch>
            <a:fillRect/>
          </a:stretch>
        </p:blipFill>
        <p:spPr>
          <a:xfrm>
            <a:off x="9562011" y="5708469"/>
            <a:ext cx="2629989" cy="1149531"/>
          </a:xfrm>
          <a:prstGeom prst="rect">
            <a:avLst/>
          </a:prstGeom>
        </p:spPr>
      </p:pic>
    </p:spTree>
    <p:extLst>
      <p:ext uri="{BB962C8B-B14F-4D97-AF65-F5344CB8AC3E}">
        <p14:creationId xmlns:p14="http://schemas.microsoft.com/office/powerpoint/2010/main" val="1684463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FF3F6"/>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5290" y="836022"/>
            <a:ext cx="8948057" cy="6021977"/>
          </a:xfrm>
          <a:prstGeom prst="rect">
            <a:avLst/>
          </a:prstGeom>
        </p:spPr>
      </p:pic>
      <p:sp>
        <p:nvSpPr>
          <p:cNvPr id="3" name="Rectangle 2"/>
          <p:cNvSpPr/>
          <p:nvPr/>
        </p:nvSpPr>
        <p:spPr>
          <a:xfrm>
            <a:off x="5342048" y="39188"/>
            <a:ext cx="6849952" cy="646331"/>
          </a:xfrm>
          <a:prstGeom prst="rect">
            <a:avLst/>
          </a:prstGeom>
        </p:spPr>
        <p:txBody>
          <a:bodyPr wrap="none">
            <a:spAutoFit/>
          </a:bodyPr>
          <a:lstStyle/>
          <a:p>
            <a:r>
              <a:rPr lang="ar-IQ" sz="3600" b="1">
                <a:solidFill>
                  <a:srgbClr val="050505"/>
                </a:solidFill>
                <a:latin typeface="Segoe UI Historic" panose="020B0502040204020203" pitchFamily="34" charset="0"/>
                <a:cs typeface="+mj-cs"/>
              </a:rPr>
              <a:t>وبحسب إحصائية بأعداد المتعاطين في العراق</a:t>
            </a:r>
            <a:endParaRPr lang="en-US" sz="3600" b="1">
              <a:cs typeface="+mj-cs"/>
            </a:endParaRPr>
          </a:p>
        </p:txBody>
      </p:sp>
    </p:spTree>
    <p:extLst>
      <p:ext uri="{BB962C8B-B14F-4D97-AF65-F5344CB8AC3E}">
        <p14:creationId xmlns:p14="http://schemas.microsoft.com/office/powerpoint/2010/main" val="1266909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338" y="0"/>
            <a:ext cx="6129474" cy="6858000"/>
          </a:xfrm>
          <a:prstGeom prst="rect">
            <a:avLst/>
          </a:prstGeom>
        </p:spPr>
      </p:pic>
      <p:sp>
        <p:nvSpPr>
          <p:cNvPr id="3" name="Rectangle 2"/>
          <p:cNvSpPr/>
          <p:nvPr/>
        </p:nvSpPr>
        <p:spPr>
          <a:xfrm>
            <a:off x="8255727" y="2147052"/>
            <a:ext cx="3245292" cy="2062103"/>
          </a:xfrm>
          <a:prstGeom prst="rect">
            <a:avLst/>
          </a:prstGeom>
        </p:spPr>
        <p:txBody>
          <a:bodyPr wrap="square">
            <a:spAutoFit/>
          </a:bodyPr>
          <a:lstStyle/>
          <a:p>
            <a:pPr algn="ctr"/>
            <a:r>
              <a:rPr lang="ar-IQ" sz="3200" b="1">
                <a:solidFill>
                  <a:srgbClr val="050505"/>
                </a:solidFill>
                <a:latin typeface="Segoe UI Historic" panose="020B0502040204020203" pitchFamily="34" charset="0"/>
              </a:rPr>
              <a:t>إحصائية بأعداد المتعاطين في العراق بحسب الفئة العمرية والمستوى التعليمي</a:t>
            </a:r>
            <a:endParaRPr lang="en-US" sz="3200" b="1"/>
          </a:p>
        </p:txBody>
      </p:sp>
      <p:pic>
        <p:nvPicPr>
          <p:cNvPr id="4" name="Picture 3"/>
          <p:cNvPicPr>
            <a:picLocks noChangeAspect="1"/>
          </p:cNvPicPr>
          <p:nvPr/>
        </p:nvPicPr>
        <p:blipFill>
          <a:blip r:embed="rId3"/>
          <a:stretch>
            <a:fillRect/>
          </a:stretch>
        </p:blipFill>
        <p:spPr>
          <a:xfrm rot="10800000">
            <a:off x="9444446" y="-1"/>
            <a:ext cx="2747554" cy="1149531"/>
          </a:xfrm>
          <a:prstGeom prst="rect">
            <a:avLst/>
          </a:prstGeom>
        </p:spPr>
      </p:pic>
      <p:pic>
        <p:nvPicPr>
          <p:cNvPr id="5" name="Picture 4"/>
          <p:cNvPicPr>
            <a:picLocks noChangeAspect="1"/>
          </p:cNvPicPr>
          <p:nvPr/>
        </p:nvPicPr>
        <p:blipFill>
          <a:blip r:embed="rId3"/>
          <a:stretch>
            <a:fillRect/>
          </a:stretch>
        </p:blipFill>
        <p:spPr>
          <a:xfrm>
            <a:off x="6818812" y="5708469"/>
            <a:ext cx="2717074" cy="1149531"/>
          </a:xfrm>
          <a:prstGeom prst="rect">
            <a:avLst/>
          </a:prstGeom>
        </p:spPr>
      </p:pic>
    </p:spTree>
    <p:extLst>
      <p:ext uri="{BB962C8B-B14F-4D97-AF65-F5344CB8AC3E}">
        <p14:creationId xmlns:p14="http://schemas.microsoft.com/office/powerpoint/2010/main" val="379281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أسباب الإدمان على المخدرات"/>
          <p:cNvPicPr>
            <a:picLocks noChangeAspect="1" noChangeArrowheads="1"/>
          </p:cNvPicPr>
          <p:nvPr/>
        </p:nvPicPr>
        <p:blipFill rotWithShape="1">
          <a:blip r:embed="rId2">
            <a:extLst>
              <a:ext uri="{28A0092B-C50C-407E-A947-70E740481C1C}">
                <a14:useLocalDpi xmlns:a14="http://schemas.microsoft.com/office/drawing/2010/main" val="0"/>
              </a:ext>
            </a:extLst>
          </a:blip>
          <a:srcRect b="8439"/>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203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علاج الإدمان على المخدرات 9 خطوات تصل بك للتعافي التام دون ألم"/>
          <p:cNvPicPr>
            <a:picLocks noChangeAspect="1" noChangeArrowheads="1"/>
          </p:cNvPicPr>
          <p:nvPr/>
        </p:nvPicPr>
        <p:blipFill rotWithShape="1">
          <a:blip r:embed="rId2">
            <a:extLst>
              <a:ext uri="{28A0092B-C50C-407E-A947-70E740481C1C}">
                <a14:useLocalDpi xmlns:a14="http://schemas.microsoft.com/office/drawing/2010/main" val="0"/>
              </a:ext>
            </a:extLst>
          </a:blip>
          <a:srcRect r="36533"/>
          <a:stretch/>
        </p:blipFill>
        <p:spPr bwMode="auto">
          <a:xfrm rot="1573773">
            <a:off x="245276" y="2240592"/>
            <a:ext cx="5158200" cy="4571629"/>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1" name="Rectangle 10"/>
          <p:cNvSpPr/>
          <p:nvPr/>
        </p:nvSpPr>
        <p:spPr>
          <a:xfrm>
            <a:off x="8620185" y="266002"/>
            <a:ext cx="3193503" cy="646331"/>
          </a:xfrm>
          <a:prstGeom prst="rect">
            <a:avLst/>
          </a:prstGeom>
        </p:spPr>
        <p:txBody>
          <a:bodyPr wrap="none">
            <a:spAutoFit/>
          </a:bodyPr>
          <a:lstStyle/>
          <a:p>
            <a:pPr algn="r" rtl="1"/>
            <a:r>
              <a:rPr lang="ar-IQ" sz="3600" b="1"/>
              <a:t>من أين يبدأ الإدمان؟</a:t>
            </a:r>
            <a:endParaRPr lang="en-US" sz="3600" b="1"/>
          </a:p>
        </p:txBody>
      </p:sp>
      <p:sp>
        <p:nvSpPr>
          <p:cNvPr id="12" name="Rectangle 11"/>
          <p:cNvSpPr/>
          <p:nvPr/>
        </p:nvSpPr>
        <p:spPr>
          <a:xfrm>
            <a:off x="5384695" y="3517577"/>
            <a:ext cx="6470979" cy="2793842"/>
          </a:xfrm>
          <a:prstGeom prst="rect">
            <a:avLst/>
          </a:prstGeom>
        </p:spPr>
        <p:txBody>
          <a:bodyPr wrap="square">
            <a:spAutoFit/>
          </a:bodyPr>
          <a:lstStyle/>
          <a:p>
            <a:pPr algn="just" rtl="1">
              <a:lnSpc>
                <a:spcPct val="150000"/>
              </a:lnSpc>
            </a:pPr>
            <a:r>
              <a:rPr lang="ar-IQ" sz="2400" b="1" i="0">
                <a:solidFill>
                  <a:srgbClr val="000000"/>
                </a:solidFill>
                <a:effectLst/>
                <a:latin typeface="Cairo"/>
              </a:rPr>
              <a:t>بمرور الوقت يمكن أن يؤدي الاستخدام المتكرر للمادة أو السلوك إلى تغييرات في كيمياء الدماغ وبنيته ووظيفته، مما يجعل من الصعب التحكم في السلوك ويمكن أن يساهم في تطور الإدمان. بالإضافة إلى ذلك يمكن أن تلعب العوامل الوراثية والبيئية دورًا في تطور الإدمان.</a:t>
            </a:r>
          </a:p>
        </p:txBody>
      </p:sp>
      <p:sp>
        <p:nvSpPr>
          <p:cNvPr id="13" name="Rectangle 12"/>
          <p:cNvSpPr/>
          <p:nvPr/>
        </p:nvSpPr>
        <p:spPr>
          <a:xfrm>
            <a:off x="705394" y="1127073"/>
            <a:ext cx="11150280" cy="1685846"/>
          </a:xfrm>
          <a:prstGeom prst="rect">
            <a:avLst/>
          </a:prstGeom>
        </p:spPr>
        <p:txBody>
          <a:bodyPr wrap="square">
            <a:spAutoFit/>
          </a:bodyPr>
          <a:lstStyle/>
          <a:p>
            <a:pPr algn="just" rtl="1">
              <a:lnSpc>
                <a:spcPct val="150000"/>
              </a:lnSpc>
            </a:pPr>
            <a:r>
              <a:rPr lang="ar-IQ" sz="2400" b="1">
                <a:solidFill>
                  <a:srgbClr val="000000"/>
                </a:solidFill>
                <a:latin typeface="Cairo"/>
              </a:rPr>
              <a:t>يؤدي استخدام المخدرات أو الكحول أو غيرها من المواد إلى تنشيط نظام المكافأة في الدماغ، والذي يطلق الدوبامين والناقلات العصبية الأخرى التي تخلق أحاسيس ممتعة. يمكن أن يؤدي هذا إلى الرغبة في تكرار ذلك السلوك، حيث يربط الدماغ هذا السلوك بالمشاعر الإيجابية.</a:t>
            </a:r>
          </a:p>
        </p:txBody>
      </p:sp>
      <p:pic>
        <p:nvPicPr>
          <p:cNvPr id="15" name="Picture 14"/>
          <p:cNvPicPr>
            <a:picLocks noChangeAspect="1"/>
          </p:cNvPicPr>
          <p:nvPr/>
        </p:nvPicPr>
        <p:blipFill>
          <a:blip r:embed="rId3"/>
          <a:stretch>
            <a:fillRect/>
          </a:stretch>
        </p:blipFill>
        <p:spPr>
          <a:xfrm rot="10800000">
            <a:off x="-3" y="-22971"/>
            <a:ext cx="2495007" cy="846906"/>
          </a:xfrm>
          <a:prstGeom prst="rect">
            <a:avLst/>
          </a:prstGeom>
        </p:spPr>
      </p:pic>
      <p:pic>
        <p:nvPicPr>
          <p:cNvPr id="16" name="Picture 15"/>
          <p:cNvPicPr>
            <a:picLocks noChangeAspect="1"/>
          </p:cNvPicPr>
          <p:nvPr/>
        </p:nvPicPr>
        <p:blipFill>
          <a:blip r:embed="rId3"/>
          <a:stretch>
            <a:fillRect/>
          </a:stretch>
        </p:blipFill>
        <p:spPr>
          <a:xfrm>
            <a:off x="4306385" y="5904411"/>
            <a:ext cx="2495007" cy="953589"/>
          </a:xfrm>
          <a:prstGeom prst="rect">
            <a:avLst/>
          </a:prstGeom>
        </p:spPr>
      </p:pic>
    </p:spTree>
    <p:extLst>
      <p:ext uri="{BB962C8B-B14F-4D97-AF65-F5344CB8AC3E}">
        <p14:creationId xmlns:p14="http://schemas.microsoft.com/office/powerpoint/2010/main" val="1610060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مراحل الإدمان على المخدرات كيف تتحول إلى مدمن في 7 خطوات؟ - مستشفى التعافي"/>
          <p:cNvPicPr>
            <a:picLocks noChangeAspect="1" noChangeArrowheads="1"/>
          </p:cNvPicPr>
          <p:nvPr/>
        </p:nvPicPr>
        <p:blipFill rotWithShape="1">
          <a:blip r:embed="rId2">
            <a:extLst>
              <a:ext uri="{28A0092B-C50C-407E-A947-70E740481C1C}">
                <a14:useLocalDpi xmlns:a14="http://schemas.microsoft.com/office/drawing/2010/main" val="0"/>
              </a:ext>
            </a:extLst>
          </a:blip>
          <a:srcRect l="3016" t="2123" r="3233" b="12952"/>
          <a:stretch/>
        </p:blipFill>
        <p:spPr bwMode="auto">
          <a:xfrm>
            <a:off x="1149531" y="-1"/>
            <a:ext cx="7093132"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stretch>
            <a:fillRect/>
          </a:stretch>
        </p:blipFill>
        <p:spPr>
          <a:xfrm rot="5400000">
            <a:off x="-702706" y="5005764"/>
            <a:ext cx="2554941" cy="1149531"/>
          </a:xfrm>
          <a:prstGeom prst="rect">
            <a:avLst/>
          </a:prstGeom>
        </p:spPr>
      </p:pic>
      <p:pic>
        <p:nvPicPr>
          <p:cNvPr id="5" name="Picture 4"/>
          <p:cNvPicPr>
            <a:picLocks noChangeAspect="1"/>
          </p:cNvPicPr>
          <p:nvPr/>
        </p:nvPicPr>
        <p:blipFill>
          <a:blip r:embed="rId3"/>
          <a:stretch>
            <a:fillRect/>
          </a:stretch>
        </p:blipFill>
        <p:spPr>
          <a:xfrm rot="10800000">
            <a:off x="9431382" y="-2"/>
            <a:ext cx="2760617" cy="1149531"/>
          </a:xfrm>
          <a:prstGeom prst="rect">
            <a:avLst/>
          </a:prstGeom>
        </p:spPr>
      </p:pic>
      <p:sp>
        <p:nvSpPr>
          <p:cNvPr id="2" name="Rectangle 1"/>
          <p:cNvSpPr/>
          <p:nvPr/>
        </p:nvSpPr>
        <p:spPr>
          <a:xfrm>
            <a:off x="8511529" y="3136611"/>
            <a:ext cx="3581430" cy="584775"/>
          </a:xfrm>
          <a:prstGeom prst="rect">
            <a:avLst/>
          </a:prstGeom>
          <a:effectLst>
            <a:glow rad="139700">
              <a:schemeClr val="accent5">
                <a:satMod val="175000"/>
                <a:alpha val="40000"/>
              </a:schemeClr>
            </a:glow>
          </a:effectLst>
        </p:spPr>
        <p:txBody>
          <a:bodyPr wrap="none">
            <a:spAutoFit/>
          </a:bodyPr>
          <a:lstStyle/>
          <a:p>
            <a:pPr algn="ctr"/>
            <a:r>
              <a:rPr lang="ar-IQ" sz="3200" b="1">
                <a:solidFill>
                  <a:srgbClr val="050505"/>
                </a:solidFill>
                <a:latin typeface="Segoe UI Historic" panose="020B0502040204020203" pitchFamily="34" charset="0"/>
                <a:cs typeface="+mj-cs"/>
              </a:rPr>
              <a:t>تتدرج مراحل الإدمان الى:</a:t>
            </a:r>
            <a:endParaRPr lang="en-US" sz="3200" b="1">
              <a:cs typeface="+mj-cs"/>
            </a:endParaRPr>
          </a:p>
        </p:txBody>
      </p:sp>
    </p:spTree>
    <p:extLst>
      <p:ext uri="{BB962C8B-B14F-4D97-AF65-F5344CB8AC3E}">
        <p14:creationId xmlns:p14="http://schemas.microsoft.com/office/powerpoint/2010/main" val="1179553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304</TotalTime>
  <Words>487</Words>
  <Application>Microsoft Office PowerPoint</Application>
  <PresentationFormat>Widescreen</PresentationFormat>
  <Paragraphs>43</Paragraphs>
  <Slides>14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almarai</vt:lpstr>
      <vt:lpstr>Arial</vt:lpstr>
      <vt:lpstr>B Fantezy</vt:lpstr>
      <vt:lpstr>BBC Reith Qalam</vt:lpstr>
      <vt:lpstr>Cairo</vt:lpstr>
      <vt:lpstr>Calibri</vt:lpstr>
      <vt:lpstr>Calibri Light</vt:lpstr>
      <vt:lpstr>Open Sans</vt:lpstr>
      <vt:lpstr>Roboto</vt:lpstr>
      <vt:lpstr>Segoe UI Historic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 Alaa Kareem</cp:lastModifiedBy>
  <cp:revision>47</cp:revision>
  <dcterms:created xsi:type="dcterms:W3CDTF">2023-12-13T16:26:33Z</dcterms:created>
  <dcterms:modified xsi:type="dcterms:W3CDTF">2025-11-10T21:27:33Z</dcterms:modified>
</cp:coreProperties>
</file>