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77" r:id="rId4"/>
    <p:sldId id="257" r:id="rId5"/>
    <p:sldId id="258" r:id="rId6"/>
    <p:sldId id="259" r:id="rId7"/>
    <p:sldId id="286" r:id="rId8"/>
    <p:sldId id="261" r:id="rId9"/>
    <p:sldId id="291" r:id="rId10"/>
    <p:sldId id="278" r:id="rId11"/>
    <p:sldId id="294" r:id="rId12"/>
    <p:sldId id="283" r:id="rId13"/>
    <p:sldId id="285" r:id="rId14"/>
    <p:sldId id="284" r:id="rId15"/>
    <p:sldId id="287" r:id="rId16"/>
    <p:sldId id="289" r:id="rId17"/>
    <p:sldId id="290" r:id="rId18"/>
    <p:sldId id="288" r:id="rId19"/>
    <p:sldId id="262" r:id="rId20"/>
    <p:sldId id="280" r:id="rId21"/>
    <p:sldId id="279" r:id="rId22"/>
    <p:sldId id="293" r:id="rId23"/>
    <p:sldId id="281" r:id="rId24"/>
    <p:sldId id="295" r:id="rId25"/>
    <p:sldId id="263" r:id="rId26"/>
    <p:sldId id="264" r:id="rId27"/>
    <p:sldId id="267" r:id="rId28"/>
    <p:sldId id="268" r:id="rId29"/>
    <p:sldId id="269" r:id="rId30"/>
    <p:sldId id="271" r:id="rId31"/>
    <p:sldId id="282" r:id="rId32"/>
    <p:sldId id="272" r:id="rId33"/>
    <p:sldId id="273" r:id="rId34"/>
    <p:sldId id="274" r:id="rId35"/>
    <p:sldId id="275" r:id="rId36"/>
    <p:sldId id="276"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50" autoAdjust="0"/>
    <p:restoredTop sz="94660"/>
  </p:normalViewPr>
  <p:slideViewPr>
    <p:cSldViewPr>
      <p:cViewPr varScale="1">
        <p:scale>
          <a:sx n="79" d="100"/>
          <a:sy n="79" d="100"/>
        </p:scale>
        <p:origin x="-10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23/12/1446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23/12/1446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23/12/1446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23/12/1446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23/12/1446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23/12/1446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23/12/1446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23/12/1446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23/12/1446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23/12/1446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23/12/1446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23/12/1446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عنوان فرعي 2"/>
          <p:cNvSpPr>
            <a:spLocks noGrp="1"/>
          </p:cNvSpPr>
          <p:nvPr>
            <p:ph type="subTitle" idx="1"/>
          </p:nvPr>
        </p:nvSpPr>
        <p:spPr/>
        <p:txBody>
          <a:bodyPr/>
          <a:lstStyle/>
          <a:p>
            <a:r>
              <a:rPr lang="ar-IQ" dirty="0" smtClean="0">
                <a:solidFill>
                  <a:schemeClr val="tx2"/>
                </a:solidFill>
              </a:rPr>
              <a:t>دورة (البروتوكول والاتكيت )</a:t>
            </a:r>
          </a:p>
          <a:p>
            <a:r>
              <a:rPr lang="ar-IQ" dirty="0" smtClean="0">
                <a:solidFill>
                  <a:srgbClr val="FF0000"/>
                </a:solidFill>
              </a:rPr>
              <a:t>المحاضر</a:t>
            </a:r>
          </a:p>
          <a:p>
            <a:r>
              <a:rPr lang="ar-IQ" dirty="0" smtClean="0">
                <a:solidFill>
                  <a:srgbClr val="FF0000"/>
                </a:solidFill>
              </a:rPr>
              <a:t>أ.م.د سندس فؤاد مصطفى</a:t>
            </a:r>
            <a:endParaRPr lang="ar-IQ" dirty="0">
              <a:solidFill>
                <a:srgbClr val="FF0000"/>
              </a:solidFill>
            </a:endParaRPr>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848872"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53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العلاقة بين البروتوكول والاتكيت </a:t>
            </a:r>
            <a:endParaRPr lang="ar-IQ"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marL="0" indent="0" algn="just">
              <a:buNone/>
            </a:pPr>
            <a:r>
              <a:rPr lang="ar-IQ" dirty="0" smtClean="0"/>
              <a:t>يختلف البروتوكول </a:t>
            </a:r>
            <a:r>
              <a:rPr lang="ar-IQ" dirty="0"/>
              <a:t>عن الاتكيت بكونه اعم بمفهومه فلا يقتصر في معناه على آداب السلوك فقط بل يشير أحيانا الى مسودة الوثيقة الدبلوماسية ولا سيما مسودة المعاهدة التي يتم الوصول اليها من خلال انعقاد مؤتمر خاص وتعني أيضا الملحق المتمم لاتفاق او </a:t>
            </a:r>
            <a:r>
              <a:rPr lang="ar-IQ" dirty="0" smtClean="0"/>
              <a:t>معاهدة، مثل البروتوكولات الملحقة بالعهدين الدوليين للحقوق السياسية والاجتماعية والاقتصادية والثقافية لعام 1966 فقد الحق بكل عهد بروتوكول خاص بالتسوية السلمية للمنازعات ،كما الحق بروتوكول باتفاقية فيينا للعلاقات الدبلوماسية لعام 1961 بشأن تسوية ما ينشا من منازعات حول تفسير الاتفاقية وتطبيقها تتضمن الاتفاقية عددا من الاعراف والقواعد في اسبقية رؤساء البعثات الدبلوماسية ومعاملتهم ودرجاتهم  .</a:t>
            </a:r>
          </a:p>
        </p:txBody>
      </p:sp>
    </p:spTree>
    <p:extLst>
      <p:ext uri="{BB962C8B-B14F-4D97-AF65-F5344CB8AC3E}">
        <p14:creationId xmlns:p14="http://schemas.microsoft.com/office/powerpoint/2010/main" val="293900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العلاقة بين البروتوكول والاتكيت </a:t>
            </a:r>
          </a:p>
        </p:txBody>
      </p:sp>
      <p:sp>
        <p:nvSpPr>
          <p:cNvPr id="3" name="عنصر نائب للمحتوى 2"/>
          <p:cNvSpPr>
            <a:spLocks noGrp="1"/>
          </p:cNvSpPr>
          <p:nvPr>
            <p:ph idx="1"/>
          </p:nvPr>
        </p:nvSpPr>
        <p:spPr/>
        <p:txBody>
          <a:bodyPr/>
          <a:lstStyle/>
          <a:p>
            <a:pPr algn="just"/>
            <a:r>
              <a:rPr lang="ar-IQ" sz="3000" dirty="0">
                <a:solidFill>
                  <a:srgbClr val="FF0000"/>
                </a:solidFill>
              </a:rPr>
              <a:t>بمعنى</a:t>
            </a:r>
            <a:r>
              <a:rPr lang="ar-IQ" sz="3000" dirty="0">
                <a:solidFill>
                  <a:prstClr val="black"/>
                </a:solidFill>
              </a:rPr>
              <a:t> آخر ان البروتوكول يشير الى </a:t>
            </a:r>
            <a:r>
              <a:rPr lang="ar-IQ" sz="3000" dirty="0">
                <a:solidFill>
                  <a:srgbClr val="FF0000"/>
                </a:solidFill>
              </a:rPr>
              <a:t>أداب السلوك الرسمي </a:t>
            </a:r>
            <a:r>
              <a:rPr lang="ar-IQ" sz="3000" dirty="0">
                <a:solidFill>
                  <a:prstClr val="black"/>
                </a:solidFill>
              </a:rPr>
              <a:t>بين رجال الدولة وأفراد السلك الدبلوماسي مثال ذلك تنصيب رؤساء الدول ومراسم وتقديم أوراق اعتماد السفراء ومبدأ المقابلة بالمثل ومسألة القدم والأسبقية وطريقة جلوس المدعوين في المناسبات الرسمية وتقديم الأوسمة والهدايا التذكارية والزيارات الرسمية بين المسؤولين.. الخ فهذه كلها أمور تخص البروتوكول</a:t>
            </a:r>
            <a:endParaRPr lang="ar-IQ" dirty="0"/>
          </a:p>
        </p:txBody>
      </p:sp>
    </p:spTree>
    <p:extLst>
      <p:ext uri="{BB962C8B-B14F-4D97-AF65-F5344CB8AC3E}">
        <p14:creationId xmlns:p14="http://schemas.microsoft.com/office/powerpoint/2010/main" val="404415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العلاقة بين البروتوكول والاتكيت </a:t>
            </a:r>
          </a:p>
        </p:txBody>
      </p:sp>
      <p:sp>
        <p:nvSpPr>
          <p:cNvPr id="3" name="عنصر نائب للمحتوى 2"/>
          <p:cNvSpPr>
            <a:spLocks noGrp="1"/>
          </p:cNvSpPr>
          <p:nvPr>
            <p:ph idx="1"/>
          </p:nvPr>
        </p:nvSpPr>
        <p:spPr/>
        <p:txBody>
          <a:bodyPr/>
          <a:lstStyle/>
          <a:p>
            <a:pPr marL="0" indent="0" algn="just">
              <a:buNone/>
            </a:pPr>
            <a:r>
              <a:rPr lang="ar-IQ" dirty="0"/>
              <a:t>أما ما يتعلق بمائدة الطعام وأدواتها وتزينها وآداب الطعام والشراب والتدخين وانسجام الملابس </a:t>
            </a:r>
            <a:r>
              <a:rPr lang="ar-IQ" dirty="0" smtClean="0"/>
              <a:t>واللفظ العفيف والسلوك </a:t>
            </a:r>
            <a:r>
              <a:rPr lang="ar-IQ" dirty="0"/>
              <a:t>الشخصي إزاء صاحب الدعوة .. الخ فهي أمور تهم ا</a:t>
            </a:r>
            <a:r>
              <a:rPr lang="ar-IQ" dirty="0">
                <a:solidFill>
                  <a:srgbClr val="FF0000"/>
                </a:solidFill>
              </a:rPr>
              <a:t>لاتكيت</a:t>
            </a:r>
            <a:r>
              <a:rPr lang="ar-IQ" dirty="0"/>
              <a:t> لذا يمكن القول ان </a:t>
            </a:r>
            <a:r>
              <a:rPr lang="ar-IQ" dirty="0">
                <a:solidFill>
                  <a:srgbClr val="FF0000"/>
                </a:solidFill>
              </a:rPr>
              <a:t>الصفة الرسمية </a:t>
            </a:r>
            <a:r>
              <a:rPr lang="ar-IQ" dirty="0"/>
              <a:t>للإتكيت اقل من صفة البروتوكول التي هي </a:t>
            </a:r>
            <a:r>
              <a:rPr lang="ar-IQ" dirty="0" smtClean="0"/>
              <a:t>رسمية </a:t>
            </a:r>
            <a:r>
              <a:rPr lang="ar-IQ" dirty="0"/>
              <a:t>بمعنى ان البروتوكول يتعلق بالدولة فيوضع له نظام او قانون خاص، كما ان له دائرة تدعى (دائرة المراسم او التشريفات او البروتوكول) خلافا للإتكيت الذي ليس له سوى قواعده </a:t>
            </a:r>
            <a:r>
              <a:rPr lang="ar-IQ" dirty="0" smtClean="0"/>
              <a:t>الموروثة .</a:t>
            </a:r>
            <a:endParaRPr lang="ar-IQ" dirty="0"/>
          </a:p>
        </p:txBody>
      </p:sp>
    </p:spTree>
    <p:extLst>
      <p:ext uri="{BB962C8B-B14F-4D97-AF65-F5344CB8AC3E}">
        <p14:creationId xmlns:p14="http://schemas.microsoft.com/office/powerpoint/2010/main" val="22881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سؤال </a:t>
            </a:r>
            <a:r>
              <a:rPr lang="ar-IQ" dirty="0" smtClean="0">
                <a:solidFill>
                  <a:srgbClr val="00B0F0"/>
                </a:solidFill>
              </a:rPr>
              <a:t>: </a:t>
            </a:r>
            <a:r>
              <a:rPr lang="ar-IQ" dirty="0">
                <a:solidFill>
                  <a:srgbClr val="00B0F0"/>
                </a:solidFill>
              </a:rPr>
              <a:t>هل لكل مجتمع قواعده الخاصة </a:t>
            </a:r>
            <a:r>
              <a:rPr lang="ar-IQ" dirty="0">
                <a:solidFill>
                  <a:srgbClr val="FF0000"/>
                </a:solidFill>
              </a:rPr>
              <a: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6945" y="2713986"/>
            <a:ext cx="3670110" cy="229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67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سؤال هل لكل مجتمع قواعده الخاصة ؟</a:t>
            </a:r>
          </a:p>
        </p:txBody>
      </p:sp>
      <p:sp>
        <p:nvSpPr>
          <p:cNvPr id="3" name="عنصر نائب للمحتوى 2"/>
          <p:cNvSpPr>
            <a:spLocks noGrp="1"/>
          </p:cNvSpPr>
          <p:nvPr>
            <p:ph idx="1"/>
          </p:nvPr>
        </p:nvSpPr>
        <p:spPr/>
        <p:txBody>
          <a:bodyPr>
            <a:normAutofit/>
          </a:bodyPr>
          <a:lstStyle/>
          <a:p>
            <a:pPr marL="0" indent="0" algn="just">
              <a:buNone/>
            </a:pPr>
            <a:r>
              <a:rPr lang="ar-IQ" dirty="0"/>
              <a:t> </a:t>
            </a:r>
            <a:r>
              <a:rPr lang="ar-IQ" dirty="0" smtClean="0"/>
              <a:t>  ان </a:t>
            </a:r>
            <a:r>
              <a:rPr lang="ar-IQ" dirty="0"/>
              <a:t>قواعد البروتوكول معظمها عالمية وان جزءا منها لايزال يحمل الطابع المحلي الخاص بكل دولة اي تسمح ببعض الخصوصيات </a:t>
            </a:r>
            <a:r>
              <a:rPr lang="ar-IQ" dirty="0" smtClean="0"/>
              <a:t>وفق تقاليد المجتمعات وتطورها بما لا يخل بهذه القواعد العامة، وان </a:t>
            </a:r>
            <a:r>
              <a:rPr lang="ar-IQ" dirty="0"/>
              <a:t>الأخذ </a:t>
            </a:r>
            <a:r>
              <a:rPr lang="ar-IQ" dirty="0" smtClean="0"/>
              <a:t>بقواعد الاتكيت </a:t>
            </a:r>
            <a:r>
              <a:rPr lang="ar-IQ" dirty="0"/>
              <a:t>او البروتوكول </a:t>
            </a:r>
            <a:r>
              <a:rPr lang="ar-IQ" dirty="0" smtClean="0"/>
              <a:t> </a:t>
            </a:r>
            <a:r>
              <a:rPr lang="ar-IQ" dirty="0" smtClean="0">
                <a:solidFill>
                  <a:srgbClr val="0070C0"/>
                </a:solidFill>
              </a:rPr>
              <a:t>كونها </a:t>
            </a:r>
            <a:r>
              <a:rPr lang="ar-IQ" dirty="0">
                <a:solidFill>
                  <a:srgbClr val="0070C0"/>
                </a:solidFill>
              </a:rPr>
              <a:t>من </a:t>
            </a:r>
            <a:r>
              <a:rPr lang="ar-IQ" dirty="0" smtClean="0">
                <a:solidFill>
                  <a:srgbClr val="0070C0"/>
                </a:solidFill>
              </a:rPr>
              <a:t>متطلبات </a:t>
            </a:r>
            <a:r>
              <a:rPr lang="ar-IQ" dirty="0">
                <a:solidFill>
                  <a:srgbClr val="0070C0"/>
                </a:solidFill>
              </a:rPr>
              <a:t>العمل الدبلوماسي والحياة المتمدنة، جاءت لا لتعقد الحياة بل لتسوده البهجة والاحترام والذوق </a:t>
            </a:r>
            <a:r>
              <a:rPr lang="ar-IQ" dirty="0" smtClean="0">
                <a:solidFill>
                  <a:srgbClr val="0070C0"/>
                </a:solidFill>
              </a:rPr>
              <a:t>. </a:t>
            </a:r>
            <a:endParaRPr lang="ar-IQ" dirty="0">
              <a:solidFill>
                <a:srgbClr val="0070C0"/>
              </a:solidFill>
            </a:endParaRPr>
          </a:p>
        </p:txBody>
      </p:sp>
    </p:spTree>
    <p:extLst>
      <p:ext uri="{BB962C8B-B14F-4D97-AF65-F5344CB8AC3E}">
        <p14:creationId xmlns:p14="http://schemas.microsoft.com/office/powerpoint/2010/main" val="284017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سؤال ؟</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IQ" dirty="0" smtClean="0">
                <a:solidFill>
                  <a:srgbClr val="0070C0"/>
                </a:solidFill>
              </a:rPr>
              <a:t>              كيف تميز بين المراسم والتشريفات ؟</a:t>
            </a:r>
          </a:p>
          <a:p>
            <a:pPr marL="0" indent="0">
              <a:buNone/>
            </a:pPr>
            <a:endParaRPr lang="ar-IQ" dirty="0">
              <a:solidFill>
                <a:srgbClr val="0070C0"/>
              </a:solidFill>
            </a:endParaRPr>
          </a:p>
          <a:p>
            <a:pPr marL="0" indent="0">
              <a:buNone/>
            </a:pPr>
            <a:endParaRPr lang="ar-IQ" dirty="0" smtClean="0">
              <a:solidFill>
                <a:srgbClr val="0070C0"/>
              </a:solidFill>
            </a:endParaRPr>
          </a:p>
          <a:p>
            <a:pPr marL="0" indent="0">
              <a:buNone/>
            </a:pPr>
            <a:r>
              <a:rPr lang="ar-IQ" dirty="0">
                <a:solidFill>
                  <a:srgbClr val="0070C0"/>
                </a:solidFill>
              </a:rPr>
              <a:t> </a:t>
            </a:r>
            <a:r>
              <a:rPr lang="ar-IQ" dirty="0" smtClean="0">
                <a:solidFill>
                  <a:srgbClr val="0070C0"/>
                </a:solidFill>
              </a:rPr>
              <a:t>              </a:t>
            </a:r>
            <a:endParaRPr lang="ar-IQ" dirty="0">
              <a:solidFill>
                <a:srgbClr val="0070C0"/>
              </a:solidFill>
            </a:endParaRPr>
          </a:p>
        </p:txBody>
      </p:sp>
    </p:spTree>
    <p:extLst>
      <p:ext uri="{BB962C8B-B14F-4D97-AF65-F5344CB8AC3E}">
        <p14:creationId xmlns:p14="http://schemas.microsoft.com/office/powerpoint/2010/main" val="419701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التشريفات</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IQ" dirty="0" smtClean="0"/>
              <a:t> التشريفات </a:t>
            </a:r>
            <a:r>
              <a:rPr lang="ar-IQ" dirty="0"/>
              <a:t>جزء </a:t>
            </a:r>
            <a:r>
              <a:rPr lang="ar-IQ" dirty="0" smtClean="0"/>
              <a:t>من المراسم يرتبط </a:t>
            </a:r>
            <a:r>
              <a:rPr lang="ar-IQ" dirty="0"/>
              <a:t>هذا المفهوم </a:t>
            </a:r>
            <a:r>
              <a:rPr lang="ar-IQ" dirty="0" smtClean="0"/>
              <a:t>بإدارة </a:t>
            </a:r>
            <a:r>
              <a:rPr lang="ar-IQ" dirty="0"/>
              <a:t>المراسم والإعمال التي تقوم بها، </a:t>
            </a:r>
            <a:r>
              <a:rPr lang="ar-IQ" dirty="0" smtClean="0"/>
              <a:t>واذا </a:t>
            </a:r>
            <a:r>
              <a:rPr lang="ar-IQ" dirty="0"/>
              <a:t>أخذنا وزارة الخارجية، بصفتها </a:t>
            </a:r>
            <a:r>
              <a:rPr lang="ar-IQ" dirty="0" smtClean="0"/>
              <a:t>انموذجا </a:t>
            </a:r>
            <a:r>
              <a:rPr lang="ar-IQ" dirty="0"/>
              <a:t>لمعرفة موقع التشريفات </a:t>
            </a:r>
            <a:r>
              <a:rPr lang="ar-IQ" dirty="0" smtClean="0"/>
              <a:t>كقسم ويقوم </a:t>
            </a:r>
            <a:r>
              <a:rPr lang="ar-IQ" dirty="0"/>
              <a:t>بالأعمال </a:t>
            </a:r>
            <a:r>
              <a:rPr lang="ar-IQ" dirty="0" smtClean="0"/>
              <a:t>الآتية :</a:t>
            </a:r>
            <a:endParaRPr lang="ar-IQ"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12976"/>
            <a:ext cx="64135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التشريفات يقوم بالمهام الاتية :</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marL="0" indent="0" algn="just">
              <a:buNone/>
            </a:pPr>
            <a:r>
              <a:rPr lang="ar-IQ" dirty="0" smtClean="0"/>
              <a:t> 1-إعداد </a:t>
            </a:r>
            <a:r>
              <a:rPr lang="ar-IQ" dirty="0"/>
              <a:t>برقيات </a:t>
            </a:r>
            <a:r>
              <a:rPr lang="ar-IQ" dirty="0" smtClean="0"/>
              <a:t>التهاني في </a:t>
            </a:r>
            <a:r>
              <a:rPr lang="ar-IQ" dirty="0"/>
              <a:t>المناسبات والإجابة على كتب رؤساء الدول والحكومات الأجنبية بالتعاون مع الجهات ذات العلاقة.</a:t>
            </a:r>
          </a:p>
          <a:p>
            <a:pPr marL="0" indent="0" algn="just">
              <a:buNone/>
            </a:pPr>
            <a:r>
              <a:rPr lang="ar-IQ" dirty="0"/>
              <a:t> </a:t>
            </a:r>
            <a:r>
              <a:rPr lang="ar-IQ" dirty="0" smtClean="0"/>
              <a:t>2- </a:t>
            </a:r>
            <a:r>
              <a:rPr lang="ar-IQ" dirty="0"/>
              <a:t>تنظيم سجل لحاملي الأوسمة من العراقيين والأجانب </a:t>
            </a:r>
            <a:r>
              <a:rPr lang="ar-IQ" dirty="0" smtClean="0"/>
              <a:t>والمعاملات المتعلقة         بمنحهم </a:t>
            </a:r>
            <a:endParaRPr lang="ar-IQ" dirty="0" smtClean="0"/>
          </a:p>
          <a:p>
            <a:pPr marL="0" indent="0" algn="just">
              <a:buNone/>
            </a:pPr>
            <a:r>
              <a:rPr lang="ar-IQ" dirty="0" smtClean="0"/>
              <a:t>3- </a:t>
            </a:r>
            <a:r>
              <a:rPr lang="ar-IQ" dirty="0" smtClean="0"/>
              <a:t>اتخاذ </a:t>
            </a:r>
            <a:r>
              <a:rPr lang="ar-IQ" dirty="0"/>
              <a:t>الإجراءات اللازمة للاحتفالات وغيرها من أمور المراسم.</a:t>
            </a:r>
          </a:p>
          <a:p>
            <a:pPr marL="0" indent="0" algn="just">
              <a:buNone/>
            </a:pPr>
            <a:r>
              <a:rPr lang="ar-IQ" dirty="0" smtClean="0"/>
              <a:t>4</a:t>
            </a:r>
            <a:r>
              <a:rPr lang="ar-IQ" dirty="0" smtClean="0"/>
              <a:t>-العمل </a:t>
            </a:r>
            <a:r>
              <a:rPr lang="ar-IQ" dirty="0"/>
              <a:t>بالتعاون مع الدوائر ذات العلاقة على اتخاذ الإجراءات اللازمة بشأن التوقيع على </a:t>
            </a:r>
            <a:r>
              <a:rPr lang="ar-IQ" dirty="0" smtClean="0"/>
              <a:t>المعاهدات .</a:t>
            </a:r>
            <a:endParaRPr lang="ar-IQ" dirty="0"/>
          </a:p>
          <a:p>
            <a:pPr marL="0" indent="0" algn="just">
              <a:buNone/>
            </a:pPr>
            <a:r>
              <a:rPr lang="ar-IQ" dirty="0"/>
              <a:t> </a:t>
            </a:r>
            <a:r>
              <a:rPr lang="ar-IQ" dirty="0" smtClean="0"/>
              <a:t>5-  </a:t>
            </a:r>
            <a:r>
              <a:rPr lang="ar-IQ" dirty="0" smtClean="0"/>
              <a:t>تنظيم الزيارات </a:t>
            </a:r>
            <a:r>
              <a:rPr lang="ar-IQ" dirty="0"/>
              <a:t>الرسمية وما يتعلق بالوفود </a:t>
            </a:r>
            <a:r>
              <a:rPr lang="ar-IQ" dirty="0" smtClean="0"/>
              <a:t>الأجنبية.</a:t>
            </a:r>
            <a:endParaRPr lang="ar-IQ" dirty="0"/>
          </a:p>
          <a:p>
            <a:pPr marL="0" indent="0" algn="just">
              <a:buNone/>
            </a:pPr>
            <a:r>
              <a:rPr lang="ar-IQ" dirty="0"/>
              <a:t> </a:t>
            </a:r>
            <a:r>
              <a:rPr lang="ar-IQ" dirty="0" smtClean="0"/>
              <a:t>6- </a:t>
            </a:r>
            <a:r>
              <a:rPr lang="ar-IQ" dirty="0" smtClean="0"/>
              <a:t>التعاون </a:t>
            </a:r>
            <a:r>
              <a:rPr lang="ar-IQ" dirty="0"/>
              <a:t>مع الدوائر ذات العلاقة في تطبيق نظام تشريفات الدولة</a:t>
            </a:r>
            <a:r>
              <a:rPr lang="ar-IQ" dirty="0" smtClean="0"/>
              <a:t>.</a:t>
            </a:r>
            <a:endParaRPr lang="ar-IQ" dirty="0"/>
          </a:p>
          <a:p>
            <a:pPr marL="0" indent="0" algn="just">
              <a:buNone/>
            </a:pPr>
            <a:r>
              <a:rPr lang="ar-IQ" dirty="0"/>
              <a:t> </a:t>
            </a:r>
            <a:r>
              <a:rPr lang="ar-IQ" dirty="0" smtClean="0"/>
              <a:t>7- </a:t>
            </a:r>
            <a:r>
              <a:rPr lang="ar-IQ" dirty="0" smtClean="0"/>
              <a:t>إجراء </a:t>
            </a:r>
            <a:r>
              <a:rPr lang="ar-IQ" dirty="0"/>
              <a:t>الترتيبات اللازمة لمراسم تقديم أوراق اعتماد </a:t>
            </a:r>
            <a:r>
              <a:rPr lang="ar-IQ" dirty="0" smtClean="0"/>
              <a:t>المبعوثين السياسيين.</a:t>
            </a:r>
          </a:p>
          <a:p>
            <a:pPr marL="0" indent="0" algn="just">
              <a:buNone/>
            </a:pPr>
            <a:r>
              <a:rPr lang="ar-IQ" dirty="0" smtClean="0"/>
              <a:t> </a:t>
            </a:r>
            <a:r>
              <a:rPr lang="ar-IQ" dirty="0" smtClean="0"/>
              <a:t>8-تنظيم </a:t>
            </a:r>
            <a:r>
              <a:rPr lang="ar-IQ" dirty="0" smtClean="0"/>
              <a:t>المقابلات لمنتسبي البعثات الأجنبية مع المسؤولين في وزارة الخارجية ودوائر الدولة الأخرى. </a:t>
            </a:r>
          </a:p>
          <a:p>
            <a:endParaRPr lang="ar-IQ" dirty="0"/>
          </a:p>
        </p:txBody>
      </p:sp>
    </p:spTree>
    <p:extLst>
      <p:ext uri="{BB962C8B-B14F-4D97-AF65-F5344CB8AC3E}">
        <p14:creationId xmlns:p14="http://schemas.microsoft.com/office/powerpoint/2010/main" val="210673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سؤال ؟</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IQ" dirty="0" smtClean="0"/>
              <a:t> </a:t>
            </a:r>
          </a:p>
          <a:p>
            <a:pPr marL="0" indent="0">
              <a:buNone/>
            </a:pPr>
            <a:r>
              <a:rPr lang="ar-IQ" dirty="0" smtClean="0">
                <a:solidFill>
                  <a:schemeClr val="tx2"/>
                </a:solidFill>
              </a:rPr>
              <a:t>ما العلاقة بين المراسم العلاقات العامة والعلوم السياسية ؟</a:t>
            </a:r>
          </a:p>
          <a:p>
            <a:pPr marL="0" indent="0">
              <a:buNone/>
            </a:pPr>
            <a:endParaRPr lang="ar-IQ" dirty="0">
              <a:solidFill>
                <a:schemeClr val="accent1"/>
              </a:solidFill>
            </a:endParaRPr>
          </a:p>
          <a:p>
            <a:pPr marL="0" indent="0">
              <a:buNone/>
            </a:pPr>
            <a:endParaRPr lang="ar-IQ" dirty="0">
              <a:solidFill>
                <a:schemeClr val="accent1"/>
              </a:solidFill>
            </a:endParaRPr>
          </a:p>
        </p:txBody>
      </p:sp>
    </p:spTree>
    <p:extLst>
      <p:ext uri="{BB962C8B-B14F-4D97-AF65-F5344CB8AC3E}">
        <p14:creationId xmlns:p14="http://schemas.microsoft.com/office/powerpoint/2010/main" val="102005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7030A0"/>
                </a:solidFill>
              </a:rPr>
              <a:t>العلاقة بين المراسم والعلاقات العامة</a:t>
            </a:r>
            <a:endParaRPr lang="ar-IQ" dirty="0">
              <a:solidFill>
                <a:srgbClr val="7030A0"/>
              </a:solidFill>
            </a:endParaRPr>
          </a:p>
        </p:txBody>
      </p:sp>
      <p:sp>
        <p:nvSpPr>
          <p:cNvPr id="3" name="عنصر نائب للمحتوى 2"/>
          <p:cNvSpPr>
            <a:spLocks noGrp="1"/>
          </p:cNvSpPr>
          <p:nvPr>
            <p:ph idx="1"/>
          </p:nvPr>
        </p:nvSpPr>
        <p:spPr/>
        <p:txBody>
          <a:bodyPr>
            <a:normAutofit/>
          </a:bodyPr>
          <a:lstStyle/>
          <a:p>
            <a:pPr marL="0" indent="0">
              <a:buNone/>
            </a:pPr>
            <a:r>
              <a:rPr lang="ar-IQ" sz="2800" dirty="0" smtClean="0"/>
              <a:t>1-  التشابه  يهدفان الى تحقيق الانسجام في علاقات الدول بما يجعل هذه العلاقات أداة لتيسير المعاملات وليست عقبة .</a:t>
            </a:r>
          </a:p>
          <a:p>
            <a:pPr marL="0" indent="0">
              <a:buNone/>
            </a:pPr>
            <a:r>
              <a:rPr lang="ar-IQ" sz="2800" dirty="0" smtClean="0"/>
              <a:t>2- الاختلاف ان البروتوكول قواعد تمارس بشكل اجباري ويؤدي تجاهلها الى الاضرار بعلاقات </a:t>
            </a:r>
            <a:r>
              <a:rPr lang="ar-IQ" sz="2800" dirty="0" smtClean="0">
                <a:solidFill>
                  <a:srgbClr val="FF0000"/>
                </a:solidFill>
              </a:rPr>
              <a:t>الدول</a:t>
            </a:r>
            <a:r>
              <a:rPr lang="ar-IQ" sz="2800" dirty="0" smtClean="0"/>
              <a:t> بينما العلاقات العامة تتوجه الى </a:t>
            </a:r>
            <a:r>
              <a:rPr lang="ar-IQ" sz="2800" dirty="0" smtClean="0">
                <a:solidFill>
                  <a:srgbClr val="FF0000"/>
                </a:solidFill>
              </a:rPr>
              <a:t>الناس عامة </a:t>
            </a:r>
            <a:r>
              <a:rPr lang="ar-IQ" sz="2800" dirty="0" smtClean="0"/>
              <a:t>.</a:t>
            </a:r>
          </a:p>
        </p:txBody>
      </p:sp>
    </p:spTree>
    <p:extLst>
      <p:ext uri="{BB962C8B-B14F-4D97-AF65-F5344CB8AC3E}">
        <p14:creationId xmlns:p14="http://schemas.microsoft.com/office/powerpoint/2010/main" val="151565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chemeClr val="tx2"/>
                </a:solidFill>
              </a:rPr>
              <a:t>(فن التعامل مع كبار الشخصيات)</a:t>
            </a:r>
            <a:endParaRPr lang="ar-IQ" dirty="0">
              <a:solidFill>
                <a:schemeClr val="tx2"/>
              </a:solidFill>
            </a:endParaRPr>
          </a:p>
        </p:txBody>
      </p:sp>
      <p:sp>
        <p:nvSpPr>
          <p:cNvPr id="3" name="عنصر نائب للمحتوى 2"/>
          <p:cNvSpPr>
            <a:spLocks noGrp="1"/>
          </p:cNvSpPr>
          <p:nvPr>
            <p:ph idx="1"/>
          </p:nvPr>
        </p:nvSpPr>
        <p:spPr/>
        <p:txBody>
          <a:bodyPr/>
          <a:lstStyle/>
          <a:p>
            <a:r>
              <a:rPr lang="ar-IQ" dirty="0">
                <a:solidFill>
                  <a:srgbClr val="FF0000"/>
                </a:solidFill>
              </a:rPr>
              <a:t>اهداف </a:t>
            </a:r>
            <a:r>
              <a:rPr lang="ar-IQ" dirty="0" smtClean="0">
                <a:solidFill>
                  <a:srgbClr val="FF0000"/>
                </a:solidFill>
              </a:rPr>
              <a:t>المحاضرة </a:t>
            </a:r>
            <a:r>
              <a:rPr lang="ar-IQ" dirty="0">
                <a:solidFill>
                  <a:srgbClr val="FF0000"/>
                </a:solidFill>
              </a:rPr>
              <a:t>:-</a:t>
            </a:r>
          </a:p>
          <a:p>
            <a:r>
              <a:rPr lang="ar-IQ" dirty="0" smtClean="0"/>
              <a:t>نشر ثقافة المراسم والبروتكول</a:t>
            </a:r>
            <a:r>
              <a:rPr lang="ar-IQ" dirty="0"/>
              <a:t> </a:t>
            </a:r>
            <a:r>
              <a:rPr lang="ar-IQ" dirty="0" smtClean="0"/>
              <a:t>والاتكيت </a:t>
            </a:r>
            <a:r>
              <a:rPr lang="ar-IQ" dirty="0"/>
              <a:t>/</a:t>
            </a:r>
            <a:r>
              <a:rPr lang="ar-IQ" dirty="0" smtClean="0"/>
              <a:t>السلوك الراقي ووضع  أساس لممارستها وفق متطلبات الاتصالات الدولية المعاصرة وبما يتناسب مع المواقف والمناسبات والفعاليات </a:t>
            </a:r>
            <a:r>
              <a:rPr lang="ar-IQ" dirty="0" smtClean="0"/>
              <a:t>المختلفة </a:t>
            </a:r>
            <a:r>
              <a:rPr lang="ar-IQ" dirty="0" smtClean="0"/>
              <a:t>.</a:t>
            </a:r>
            <a:endParaRPr lang="ar-IQ" dirty="0"/>
          </a:p>
          <a:p>
            <a:r>
              <a:rPr lang="ar-IQ" dirty="0" smtClean="0"/>
              <a:t>التعرف </a:t>
            </a:r>
            <a:r>
              <a:rPr lang="ar-IQ" dirty="0"/>
              <a:t>على إتيكيت </a:t>
            </a:r>
            <a:r>
              <a:rPr lang="ar-IQ" dirty="0" smtClean="0"/>
              <a:t>الزيارات الرسمية  لكبار الشخصيات.</a:t>
            </a:r>
            <a:endParaRPr lang="ar-IQ" dirty="0"/>
          </a:p>
          <a:p>
            <a:pPr marL="0" indent="0">
              <a:buNone/>
            </a:pPr>
            <a:endParaRPr lang="ar-IQ" dirty="0"/>
          </a:p>
          <a:p>
            <a:endParaRPr lang="ar-IQ" dirty="0"/>
          </a:p>
        </p:txBody>
      </p:sp>
    </p:spTree>
    <p:extLst>
      <p:ext uri="{BB962C8B-B14F-4D97-AF65-F5344CB8AC3E}">
        <p14:creationId xmlns:p14="http://schemas.microsoft.com/office/powerpoint/2010/main" val="313688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7030A0"/>
                </a:solidFill>
              </a:rPr>
              <a:t>المراسم والعلاقات العامة </a:t>
            </a:r>
          </a:p>
        </p:txBody>
      </p:sp>
      <p:sp>
        <p:nvSpPr>
          <p:cNvPr id="3" name="عنصر نائب للمحتوى 2"/>
          <p:cNvSpPr>
            <a:spLocks noGrp="1"/>
          </p:cNvSpPr>
          <p:nvPr>
            <p:ph idx="1"/>
          </p:nvPr>
        </p:nvSpPr>
        <p:spPr/>
        <p:txBody>
          <a:bodyPr/>
          <a:lstStyle/>
          <a:p>
            <a:pPr marL="0" indent="0" algn="just">
              <a:buNone/>
            </a:pPr>
            <a:r>
              <a:rPr lang="ar-IQ" dirty="0" smtClean="0"/>
              <a:t>    هناك </a:t>
            </a:r>
            <a:r>
              <a:rPr lang="ar-IQ" dirty="0"/>
              <a:t>من لم يفريق بين عمل العلاقات العامة وعمل إدارة المراسم في بعض المنظمات، حيث يلاحظ أن إدارة المراسم تدمج مع العلاقات </a:t>
            </a:r>
            <a:r>
              <a:rPr lang="ar-IQ" dirty="0" smtClean="0"/>
              <a:t>العامة ، ولهذا </a:t>
            </a:r>
            <a:r>
              <a:rPr lang="ar-IQ" dirty="0"/>
              <a:t>يتطلب التفريق بين مفهوم العلاقات العامة وإدارة المراسم. </a:t>
            </a:r>
          </a:p>
          <a:p>
            <a:endParaRPr lang="ar-IQ" dirty="0"/>
          </a:p>
        </p:txBody>
      </p:sp>
    </p:spTree>
    <p:extLst>
      <p:ext uri="{BB962C8B-B14F-4D97-AF65-F5344CB8AC3E}">
        <p14:creationId xmlns:p14="http://schemas.microsoft.com/office/powerpoint/2010/main" val="203903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7030A0"/>
                </a:solidFill>
              </a:rPr>
              <a:t>المراسم والعلاقات العامة </a:t>
            </a:r>
          </a:p>
        </p:txBody>
      </p:sp>
      <p:sp>
        <p:nvSpPr>
          <p:cNvPr id="3" name="عنصر نائب للمحتوى 2"/>
          <p:cNvSpPr>
            <a:spLocks noGrp="1"/>
          </p:cNvSpPr>
          <p:nvPr>
            <p:ph idx="1"/>
          </p:nvPr>
        </p:nvSpPr>
        <p:spPr/>
        <p:txBody>
          <a:bodyPr>
            <a:normAutofit/>
          </a:bodyPr>
          <a:lstStyle/>
          <a:p>
            <a:pPr marL="0" indent="0">
              <a:buNone/>
            </a:pPr>
            <a:r>
              <a:rPr lang="ar-IQ" dirty="0">
                <a:solidFill>
                  <a:schemeClr val="accent1"/>
                </a:solidFill>
              </a:rPr>
              <a:t> </a:t>
            </a:r>
            <a:r>
              <a:rPr lang="ar-IQ" dirty="0" smtClean="0">
                <a:solidFill>
                  <a:schemeClr val="accent1"/>
                </a:solidFill>
              </a:rPr>
              <a:t>يمكن </a:t>
            </a:r>
            <a:r>
              <a:rPr lang="ar-IQ" dirty="0">
                <a:solidFill>
                  <a:schemeClr val="accent1"/>
                </a:solidFill>
              </a:rPr>
              <a:t>إيجاز أهداف العلاقات العامة في الأجهزة الحكومية فيما يلي:</a:t>
            </a:r>
          </a:p>
          <a:p>
            <a:pPr marL="0" indent="0">
              <a:buNone/>
            </a:pPr>
            <a:r>
              <a:rPr lang="ar-IQ" dirty="0"/>
              <a:t>- كسب رضا الجمهور وتأييد سياسة المؤسسة: وهذا يحتاج إلى حملات إعلامية توضيحية للشرح والاستئناس بآراء الجمهور قبل إقرار الخطة أو السياسة التي تساهم في قبولها عند وضعها.</a:t>
            </a:r>
          </a:p>
          <a:p>
            <a:pPr marL="0" indent="0">
              <a:buNone/>
            </a:pPr>
            <a:r>
              <a:rPr lang="ar-IQ" dirty="0" smtClean="0"/>
              <a:t>- </a:t>
            </a:r>
            <a:r>
              <a:rPr lang="ar-IQ" dirty="0"/>
              <a:t>التوعية والإرشاد والإعلام: أي إعلام الموظف بوجه النشاط الحكومي بغرض خلق المواطن الواعي والمشارك والمساهمة برأيه ورضاه عن النشاط.</a:t>
            </a:r>
          </a:p>
          <a:p>
            <a:endParaRPr lang="ar-IQ" dirty="0"/>
          </a:p>
          <a:p>
            <a:endParaRPr lang="ar-IQ" dirty="0"/>
          </a:p>
          <a:p>
            <a:endParaRPr lang="ar-IQ" dirty="0"/>
          </a:p>
          <a:p>
            <a:endParaRPr lang="ar-IQ" dirty="0"/>
          </a:p>
        </p:txBody>
      </p:sp>
    </p:spTree>
    <p:extLst>
      <p:ext uri="{BB962C8B-B14F-4D97-AF65-F5344CB8AC3E}">
        <p14:creationId xmlns:p14="http://schemas.microsoft.com/office/powerpoint/2010/main" val="150864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chemeClr val="accent4"/>
                </a:solidFill>
              </a:rPr>
              <a:t>العلاقة بين المراسم والعلاقات العامة</a:t>
            </a:r>
          </a:p>
        </p:txBody>
      </p:sp>
      <p:sp>
        <p:nvSpPr>
          <p:cNvPr id="3" name="عنصر نائب للمحتوى 2"/>
          <p:cNvSpPr>
            <a:spLocks noGrp="1"/>
          </p:cNvSpPr>
          <p:nvPr>
            <p:ph idx="1"/>
          </p:nvPr>
        </p:nvSpPr>
        <p:spPr/>
        <p:txBody>
          <a:bodyPr>
            <a:normAutofit fontScale="92500"/>
          </a:bodyPr>
          <a:lstStyle/>
          <a:p>
            <a:pPr marL="0" indent="0" algn="just">
              <a:buNone/>
            </a:pPr>
            <a:r>
              <a:rPr lang="ar-IQ" dirty="0" smtClean="0"/>
              <a:t> - معرفة </a:t>
            </a:r>
            <a:r>
              <a:rPr lang="ar-IQ" dirty="0"/>
              <a:t>الرأي العام واتجاهاته فيما يختص بتقييمه لمستوى الأداء العام للخدمات والعمل على تلبية احتياجاته قدر الإمكان على أن لا تلك الاحتياجات والطلبات مع المصلحة العامة.</a:t>
            </a:r>
          </a:p>
          <a:p>
            <a:pPr marL="0" indent="0" algn="just">
              <a:buNone/>
            </a:pPr>
            <a:r>
              <a:rPr lang="ar-IQ" dirty="0" smtClean="0"/>
              <a:t> - </a:t>
            </a:r>
            <a:r>
              <a:rPr lang="ar-IQ" dirty="0"/>
              <a:t>دحض الشائعات والحملات المغرضة بإبراز الحقائق والمكاشفة.</a:t>
            </a:r>
          </a:p>
          <a:p>
            <a:pPr marL="0" indent="0" algn="just">
              <a:buNone/>
            </a:pPr>
            <a:r>
              <a:rPr lang="ar-IQ" dirty="0" smtClean="0"/>
              <a:t>  - </a:t>
            </a:r>
            <a:r>
              <a:rPr lang="ar-IQ" dirty="0"/>
              <a:t>دعم الصلة مع أجهزة الإعلام وتكوين صورة طيبة ومركز ممتاز للمؤسسة لدى الجمهور الخارجي.</a:t>
            </a:r>
          </a:p>
          <a:p>
            <a:pPr marL="0" indent="0" algn="just">
              <a:buNone/>
            </a:pPr>
            <a:r>
              <a:rPr lang="ar-IQ" dirty="0" smtClean="0"/>
              <a:t> - </a:t>
            </a:r>
            <a:r>
              <a:rPr lang="ar-IQ" dirty="0"/>
              <a:t>دعم العلاقات الإنسانية بين جمهور العاملين بالمؤسسة وربطهم بعلاقات طيبة ودعم العلاقات مع المؤسسات والاجهزة الاخرى</a:t>
            </a:r>
          </a:p>
          <a:p>
            <a:endParaRPr lang="ar-IQ" dirty="0"/>
          </a:p>
          <a:p>
            <a:endParaRPr lang="ar-IQ" dirty="0"/>
          </a:p>
        </p:txBody>
      </p:sp>
    </p:spTree>
    <p:extLst>
      <p:ext uri="{BB962C8B-B14F-4D97-AF65-F5344CB8AC3E}">
        <p14:creationId xmlns:p14="http://schemas.microsoft.com/office/powerpoint/2010/main" val="58497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7030A0"/>
                </a:solidFill>
              </a:rPr>
              <a:t>اهداف المراسم:</a:t>
            </a:r>
            <a:endParaRPr lang="ar-IQ" dirty="0">
              <a:solidFill>
                <a:srgbClr val="7030A0"/>
              </a:solidFill>
            </a:endParaRPr>
          </a:p>
        </p:txBody>
      </p:sp>
      <p:sp>
        <p:nvSpPr>
          <p:cNvPr id="3" name="عنصر نائب للمحتوى 2"/>
          <p:cNvSpPr>
            <a:spLocks noGrp="1"/>
          </p:cNvSpPr>
          <p:nvPr>
            <p:ph idx="1"/>
          </p:nvPr>
        </p:nvSpPr>
        <p:spPr/>
        <p:txBody>
          <a:bodyPr>
            <a:normAutofit lnSpcReduction="10000"/>
          </a:bodyPr>
          <a:lstStyle/>
          <a:p>
            <a:pPr marL="0" indent="0" algn="just">
              <a:buNone/>
            </a:pPr>
            <a:r>
              <a:rPr lang="ar-IQ" dirty="0" smtClean="0"/>
              <a:t>   تنظيم </a:t>
            </a:r>
            <a:r>
              <a:rPr lang="ar-IQ" dirty="0"/>
              <a:t>الإجراءات والقواعد الخاصة بالأسبقيات وإقامة وأعداد وتهيئة وتنظيم المؤتمرات والاجتماعات والاحتفالات والزيارات والمقابلات من خلال التقيد بالأنظمة والأعراف والتقاليد الواجب مراعاتها والتقيد بها في المناسبات المختلفة. وإدارة المراسم بهذا الوصف تشمل أعمالها والواجبات التي تنهض بها مختلف أنواع الجمهور الذي يتعامل ، مع المنظمة، سواء أكان جمهورا خارجيا مثل الوفود وإقامة المؤتمرات الإقليمية والعالمية أو المحلية، أم كان من الجمهور الداخلي للمنظمة أي من العاملين في المنظمة نفسها أفرادا أو جماعات على شكل أقسام ووحدات إدارية وتنظيمية </a:t>
            </a:r>
            <a:r>
              <a:rPr lang="ar-IQ" dirty="0" smtClean="0"/>
              <a:t>مختلفة .</a:t>
            </a:r>
            <a:endParaRPr lang="ar-IQ" dirty="0"/>
          </a:p>
        </p:txBody>
      </p:sp>
    </p:spTree>
    <p:extLst>
      <p:ext uri="{BB962C8B-B14F-4D97-AF65-F5344CB8AC3E}">
        <p14:creationId xmlns:p14="http://schemas.microsoft.com/office/powerpoint/2010/main" val="245391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a:t>على هذا الأساس فان إدارة المراسم ممكن أن تقوم بالمهمات والواجبات ذات الصفة الداخلية والخاصة بالمنظمة نفسها فدائرة المراسم من خلال اختصاصاتها تقوم بتقديم المشورة </a:t>
            </a:r>
            <a:r>
              <a:rPr lang="ar-IQ" dirty="0" err="1"/>
              <a:t>لاقسام</a:t>
            </a:r>
            <a:r>
              <a:rPr lang="ar-IQ" dirty="0"/>
              <a:t> المنظمة الأخرى ذات الصلة بأعمال إدارة المراسم فدائرة المراسم تقوم الاتي :</a:t>
            </a:r>
          </a:p>
          <a:p>
            <a:endParaRPr lang="ar-IQ" dirty="0"/>
          </a:p>
        </p:txBody>
      </p:sp>
    </p:spTree>
    <p:extLst>
      <p:ext uri="{BB962C8B-B14F-4D97-AF65-F5344CB8AC3E}">
        <p14:creationId xmlns:p14="http://schemas.microsoft.com/office/powerpoint/2010/main" val="288656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 </a:t>
            </a:r>
            <a:r>
              <a:rPr lang="ar-IQ" dirty="0" smtClean="0">
                <a:solidFill>
                  <a:srgbClr val="FF0000"/>
                </a:solidFill>
              </a:rPr>
              <a:t>إدارة </a:t>
            </a:r>
            <a:r>
              <a:rPr lang="ar-IQ" dirty="0">
                <a:solidFill>
                  <a:srgbClr val="FF0000"/>
                </a:solidFill>
              </a:rPr>
              <a:t>المراسم والعلوم السياسية</a:t>
            </a:r>
          </a:p>
        </p:txBody>
      </p:sp>
      <p:sp>
        <p:nvSpPr>
          <p:cNvPr id="3" name="عنصر نائب للمحتوى 2"/>
          <p:cNvSpPr>
            <a:spLocks noGrp="1"/>
          </p:cNvSpPr>
          <p:nvPr>
            <p:ph idx="1"/>
          </p:nvPr>
        </p:nvSpPr>
        <p:spPr/>
        <p:txBody>
          <a:bodyPr/>
          <a:lstStyle/>
          <a:p>
            <a:pPr marL="0" indent="0" algn="just">
              <a:buNone/>
            </a:pPr>
            <a:r>
              <a:rPr lang="ar-IQ" dirty="0" smtClean="0"/>
              <a:t> </a:t>
            </a:r>
          </a:p>
          <a:p>
            <a:pPr marL="0" indent="0" algn="just">
              <a:buNone/>
            </a:pPr>
            <a:r>
              <a:rPr lang="ar-IQ" dirty="0" smtClean="0"/>
              <a:t> يستفيد </a:t>
            </a:r>
            <a:r>
              <a:rPr lang="ar-IQ" dirty="0"/>
              <a:t>العاملون في إدارة للراسم من معطيات العلوم السياسية خصوصا في مجال العمل الدبلوماسي الذي يعد من الأركان الرئيسة لإدارة المراسم، لذا يتوجب معرفة النظم السياسية وفن الدبلوماسية والهيئات الدبلوماسية وأعمالها ونظم البروتوكول </a:t>
            </a:r>
            <a:r>
              <a:rPr lang="ar-IQ" dirty="0" smtClean="0"/>
              <a:t>والاتكيت . </a:t>
            </a:r>
            <a:endParaRPr lang="ar-IQ" dirty="0"/>
          </a:p>
        </p:txBody>
      </p:sp>
    </p:spTree>
    <p:extLst>
      <p:ext uri="{BB962C8B-B14F-4D97-AF65-F5344CB8AC3E}">
        <p14:creationId xmlns:p14="http://schemas.microsoft.com/office/powerpoint/2010/main" val="196308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
            </a:r>
            <a:br>
              <a:rPr lang="ar-IQ" dirty="0" smtClean="0"/>
            </a:br>
            <a:r>
              <a:rPr lang="ar-IQ" dirty="0" smtClean="0">
                <a:solidFill>
                  <a:srgbClr val="FF0000"/>
                </a:solidFill>
              </a:rPr>
              <a:t>التنظيم </a:t>
            </a:r>
            <a:r>
              <a:rPr lang="ar-IQ" dirty="0">
                <a:solidFill>
                  <a:srgbClr val="FF0000"/>
                </a:solidFill>
              </a:rPr>
              <a:t>الإداري لإدارة المراسم</a:t>
            </a:r>
            <a:r>
              <a:rPr lang="ar-IQ" dirty="0"/>
              <a:t/>
            </a:r>
            <a:br>
              <a:rPr lang="ar-IQ" dirty="0"/>
            </a:br>
            <a:endParaRPr lang="ar-IQ" dirty="0"/>
          </a:p>
        </p:txBody>
      </p:sp>
      <p:sp>
        <p:nvSpPr>
          <p:cNvPr id="3" name="عنصر نائب للمحتوى 2"/>
          <p:cNvSpPr>
            <a:spLocks noGrp="1"/>
          </p:cNvSpPr>
          <p:nvPr>
            <p:ph idx="1"/>
          </p:nvPr>
        </p:nvSpPr>
        <p:spPr/>
        <p:txBody>
          <a:bodyPr>
            <a:noAutofit/>
          </a:bodyPr>
          <a:lstStyle/>
          <a:p>
            <a:pPr marL="0" indent="0" algn="just">
              <a:buNone/>
            </a:pPr>
            <a:r>
              <a:rPr lang="ar-IQ" dirty="0" smtClean="0">
                <a:solidFill>
                  <a:srgbClr val="0070C0"/>
                </a:solidFill>
              </a:rPr>
              <a:t>الموقع في الهيكل التنظيمي :-</a:t>
            </a:r>
          </a:p>
          <a:p>
            <a:pPr marL="0" indent="0" algn="just">
              <a:buNone/>
            </a:pPr>
            <a:r>
              <a:rPr lang="ar-IQ" dirty="0" smtClean="0"/>
              <a:t>ان عمل المراسم </a:t>
            </a:r>
            <a:r>
              <a:rPr lang="ar-IQ" dirty="0"/>
              <a:t>تتطلب في القائمين بها مواصفات خاصة، قد لا تكون مطلوبة في المهن </a:t>
            </a:r>
            <a:r>
              <a:rPr lang="ar-IQ" dirty="0" smtClean="0"/>
              <a:t>الأخرى ، فلابد </a:t>
            </a:r>
            <a:r>
              <a:rPr lang="ar-IQ" dirty="0"/>
              <a:t>من أن تأخذ إدارة المراسم موقعا في الهيكل التنظيمي، بما يدعم أعمالها ويعزز من مكانة وشخصية العاملين فيها . وهذا ما يتطلب أن تكون الصلة التنظيمية لإدارة المراسم</a:t>
            </a:r>
            <a:r>
              <a:rPr lang="ar-IQ" dirty="0">
                <a:solidFill>
                  <a:srgbClr val="FF0000"/>
                </a:solidFill>
              </a:rPr>
              <a:t> </a:t>
            </a:r>
            <a:r>
              <a:rPr lang="ar-IQ" u="sng" dirty="0">
                <a:solidFill>
                  <a:srgbClr val="FF0000"/>
                </a:solidFill>
              </a:rPr>
              <a:t>قريبة</a:t>
            </a:r>
            <a:r>
              <a:rPr lang="ar-IQ" dirty="0">
                <a:solidFill>
                  <a:srgbClr val="FF0000"/>
                </a:solidFill>
              </a:rPr>
              <a:t> </a:t>
            </a:r>
            <a:r>
              <a:rPr lang="ar-IQ" dirty="0" smtClean="0"/>
              <a:t>من</a:t>
            </a:r>
            <a:r>
              <a:rPr lang="ar-IQ" dirty="0" smtClean="0">
                <a:solidFill>
                  <a:srgbClr val="FF0000"/>
                </a:solidFill>
              </a:rPr>
              <a:t> </a:t>
            </a:r>
            <a:r>
              <a:rPr lang="ar-IQ" dirty="0" smtClean="0"/>
              <a:t>مصدر </a:t>
            </a:r>
            <a:r>
              <a:rPr lang="ar-IQ" dirty="0"/>
              <a:t>اتخاذ القرار في </a:t>
            </a:r>
            <a:r>
              <a:rPr lang="ar-IQ" dirty="0" smtClean="0"/>
              <a:t>المنظمة ، </a:t>
            </a:r>
            <a:r>
              <a:rPr lang="ar-IQ" dirty="0"/>
              <a:t>ان لم تكن مرتبطة به مباشرة </a:t>
            </a:r>
            <a:r>
              <a:rPr lang="ar-IQ" dirty="0" smtClean="0"/>
              <a:t>ان </a:t>
            </a:r>
            <a:r>
              <a:rPr lang="ar-IQ" dirty="0"/>
              <a:t>الكثير من هذه الأعمال تحتاج الى اتخاذ قرارات سريعة، بعيدا عن الإجراءات التقليدية (الروتين). أي أن تكون بعيدة نوعا ما عن سلسلة المراجع على وفق سياقات العمل الإداري.</a:t>
            </a:r>
          </a:p>
          <a:p>
            <a:pPr marL="0" indent="0" algn="just">
              <a:buNone/>
            </a:pPr>
            <a:endParaRPr lang="ar-IQ" dirty="0"/>
          </a:p>
        </p:txBody>
      </p:sp>
    </p:spTree>
    <p:extLst>
      <p:ext uri="{BB962C8B-B14F-4D97-AF65-F5344CB8AC3E}">
        <p14:creationId xmlns:p14="http://schemas.microsoft.com/office/powerpoint/2010/main" val="15565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إدارة </a:t>
            </a:r>
            <a:r>
              <a:rPr lang="ar-IQ" dirty="0">
                <a:solidFill>
                  <a:srgbClr val="FF0000"/>
                </a:solidFill>
              </a:rPr>
              <a:t>المراسم </a:t>
            </a:r>
            <a:r>
              <a:rPr lang="ar-IQ" dirty="0" smtClean="0">
                <a:solidFill>
                  <a:srgbClr val="FF0000"/>
                </a:solidFill>
              </a:rPr>
              <a:t>تختص بالاتي </a:t>
            </a:r>
            <a:r>
              <a:rPr lang="ar-IQ" dirty="0" smtClean="0"/>
              <a:t>:</a:t>
            </a:r>
            <a:endParaRPr lang="ar-IQ" dirty="0"/>
          </a:p>
        </p:txBody>
      </p:sp>
      <p:sp>
        <p:nvSpPr>
          <p:cNvPr id="3" name="عنصر نائب للمحتوى 2"/>
          <p:cNvSpPr>
            <a:spLocks noGrp="1"/>
          </p:cNvSpPr>
          <p:nvPr>
            <p:ph idx="1"/>
          </p:nvPr>
        </p:nvSpPr>
        <p:spPr/>
        <p:txBody>
          <a:bodyPr>
            <a:normAutofit/>
          </a:bodyPr>
          <a:lstStyle/>
          <a:p>
            <a:pPr marL="0" indent="0" algn="just">
              <a:buNone/>
            </a:pPr>
            <a:r>
              <a:rPr lang="ar-IQ" dirty="0" smtClean="0"/>
              <a:t> </a:t>
            </a:r>
            <a:r>
              <a:rPr lang="ar-IQ" dirty="0"/>
              <a:t>على هذا الأساس فان إدارة المراسم ممكن أن تقوم بالمهمات والواجبات ذات الصفة الداخلية والخاصة بالمنظمة نفسها فدائرة المراسم من خلال اختصاصاتها تقوم بتقديم المشورة </a:t>
            </a:r>
            <a:r>
              <a:rPr lang="ar-IQ" dirty="0" err="1"/>
              <a:t>لاقسام</a:t>
            </a:r>
            <a:r>
              <a:rPr lang="ar-IQ" dirty="0"/>
              <a:t> المنظمة الأخرى ذات الصلة بأعمال إدارة المراسم فدائرة المراسم تقوم الاتي :</a:t>
            </a:r>
          </a:p>
          <a:p>
            <a:pPr marL="0" indent="0" algn="just">
              <a:buNone/>
            </a:pPr>
            <a:endParaRPr lang="ar-IQ" dirty="0"/>
          </a:p>
        </p:txBody>
      </p:sp>
    </p:spTree>
    <p:extLst>
      <p:ext uri="{BB962C8B-B14F-4D97-AF65-F5344CB8AC3E}">
        <p14:creationId xmlns:p14="http://schemas.microsoft.com/office/powerpoint/2010/main" val="60160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a:solidFill>
                  <a:srgbClr val="FF0000"/>
                </a:solidFill>
              </a:rPr>
              <a:t>إدارة المراسم تختص بالاتي :</a:t>
            </a:r>
          </a:p>
        </p:txBody>
      </p:sp>
      <p:sp>
        <p:nvSpPr>
          <p:cNvPr id="3" name="عنصر نائب للمحتوى 2"/>
          <p:cNvSpPr>
            <a:spLocks noGrp="1"/>
          </p:cNvSpPr>
          <p:nvPr>
            <p:ph idx="1"/>
          </p:nvPr>
        </p:nvSpPr>
        <p:spPr/>
        <p:txBody>
          <a:bodyPr>
            <a:normAutofit fontScale="77500" lnSpcReduction="20000"/>
          </a:bodyPr>
          <a:lstStyle/>
          <a:p>
            <a:pPr algn="just"/>
            <a:r>
              <a:rPr lang="ar-IQ" dirty="0" smtClean="0"/>
              <a:t>التهيئة </a:t>
            </a:r>
            <a:r>
              <a:rPr lang="ar-IQ" dirty="0"/>
              <a:t>والتنظيم للمؤتمرات والاجتماعات التي تعقدها باقي أقسام المنظمة، وكذلك تقوم بمرافقة الوفود التي تصل بدعوات من المديريات المختلفة المرتبطة بالمنظمة أو الوزارة </a:t>
            </a:r>
            <a:r>
              <a:rPr lang="ar-IQ" dirty="0" smtClean="0"/>
              <a:t>.</a:t>
            </a:r>
            <a:endParaRPr lang="ar-IQ" dirty="0"/>
          </a:p>
          <a:p>
            <a:pPr algn="just"/>
            <a:r>
              <a:rPr lang="ar-IQ" dirty="0"/>
              <a:t>كما أن إدارة المراسم تقوم بتنظيم المقابلات الخاصة برئيس المنظمة والتي تشمل العاملين والمسؤولين داخل المنظمة نفسها، وكذلك في مخاطبة وزارة الخارجية مثلا في حالة طلب الحصول على سمة دخول لأحد الموظفين الموفدين خارج القطر، حيث يتم بعد المخاطبة لوزارة الخارجية أن تقوم هذه الوزارة بمخاطبة السفارة المعنية لغرض الحصول على سمة الدخول.</a:t>
            </a:r>
          </a:p>
          <a:p>
            <a:pPr algn="just"/>
            <a:r>
              <a:rPr lang="ar-IQ" dirty="0"/>
              <a:t>كما ان إدارة المراسم تقوم بأعداد البرامج الخاصة بالاحتفالات والفعاليات المختلفة التي تقيمها المنظمة وكذلك تقديم المشورة ورسم أشكال إقامة </a:t>
            </a:r>
            <a:r>
              <a:rPr lang="ar-IQ" dirty="0" smtClean="0"/>
              <a:t>المآدب </a:t>
            </a:r>
            <a:r>
              <a:rPr lang="ar-IQ" dirty="0"/>
              <a:t>المختلفة الخاصة بالوفود التي تتصل بعمل أقسام المنظمة الأخرى </a:t>
            </a:r>
            <a:r>
              <a:rPr lang="ar-IQ" dirty="0" smtClean="0"/>
              <a:t>فضلا عن  </a:t>
            </a:r>
            <a:r>
              <a:rPr lang="ar-IQ" dirty="0"/>
              <a:t>تقوم إدارة المراسم بأعداد وتهيئة المعاهدات والاتفاقيات التي يتم عقدها مع المنظمات </a:t>
            </a:r>
            <a:r>
              <a:rPr lang="ar-IQ" dirty="0" smtClean="0"/>
              <a:t>المماثلة.</a:t>
            </a:r>
            <a:endParaRPr lang="ar-IQ" dirty="0"/>
          </a:p>
          <a:p>
            <a:pPr algn="just"/>
            <a:endParaRPr lang="ar-IQ" dirty="0"/>
          </a:p>
          <a:p>
            <a:endParaRPr lang="ar-IQ" dirty="0"/>
          </a:p>
          <a:p>
            <a:endParaRPr lang="ar-IQ" dirty="0"/>
          </a:p>
          <a:p>
            <a:endParaRPr lang="ar-IQ" dirty="0"/>
          </a:p>
          <a:p>
            <a:endParaRPr lang="ar-IQ" dirty="0"/>
          </a:p>
          <a:p>
            <a:endParaRPr lang="ar-IQ" dirty="0"/>
          </a:p>
          <a:p>
            <a:endParaRPr lang="ar-IQ" dirty="0"/>
          </a:p>
          <a:p>
            <a:endParaRPr lang="ar-IQ" dirty="0"/>
          </a:p>
        </p:txBody>
      </p:sp>
    </p:spTree>
    <p:extLst>
      <p:ext uri="{BB962C8B-B14F-4D97-AF65-F5344CB8AC3E}">
        <p14:creationId xmlns:p14="http://schemas.microsoft.com/office/powerpoint/2010/main" val="1141980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 </a:t>
            </a:r>
            <a:r>
              <a:rPr lang="ar-IQ" dirty="0">
                <a:solidFill>
                  <a:srgbClr val="FF0000"/>
                </a:solidFill>
              </a:rPr>
              <a:t>إدارة المراسم </a:t>
            </a:r>
            <a:r>
              <a:rPr lang="ar-IQ" dirty="0" smtClean="0">
                <a:solidFill>
                  <a:srgbClr val="FF0000"/>
                </a:solidFill>
              </a:rPr>
              <a:t>تتولى القيام </a:t>
            </a:r>
            <a:r>
              <a:rPr lang="ar-IQ" dirty="0">
                <a:solidFill>
                  <a:srgbClr val="FF0000"/>
                </a:solidFill>
              </a:rPr>
              <a:t>بالاختصاصات الآتية: </a:t>
            </a:r>
          </a:p>
        </p:txBody>
      </p:sp>
      <p:sp>
        <p:nvSpPr>
          <p:cNvPr id="3" name="عنصر نائب للمحتوى 2"/>
          <p:cNvSpPr>
            <a:spLocks noGrp="1"/>
          </p:cNvSpPr>
          <p:nvPr>
            <p:ph idx="1"/>
          </p:nvPr>
        </p:nvSpPr>
        <p:spPr/>
        <p:txBody>
          <a:bodyPr>
            <a:normAutofit fontScale="85000" lnSpcReduction="20000"/>
          </a:bodyPr>
          <a:lstStyle/>
          <a:p>
            <a:pPr algn="just"/>
            <a:r>
              <a:rPr lang="ar-IQ" dirty="0" smtClean="0"/>
              <a:t>الاهتمام بتنفيذ نظام الأسبقية وقواعد البروتوكول، وتقديم المشورة اللازمة بشأنها في جميع المناسبات والحفلات الرسمية</a:t>
            </a:r>
          </a:p>
          <a:p>
            <a:pPr algn="just"/>
            <a:r>
              <a:rPr lang="ar-IQ" dirty="0" smtClean="0"/>
              <a:t>تهيئة </a:t>
            </a:r>
            <a:r>
              <a:rPr lang="ar-IQ" dirty="0"/>
              <a:t>وتنظيم المؤتمرات والاجتماعات والندوات، ابتداء من إرسال الدعوات الى نهاية عقد المؤتمرات</a:t>
            </a:r>
          </a:p>
          <a:p>
            <a:pPr algn="just"/>
            <a:r>
              <a:rPr lang="ar-IQ" dirty="0" smtClean="0"/>
              <a:t> </a:t>
            </a:r>
            <a:r>
              <a:rPr lang="ar-IQ" dirty="0"/>
              <a:t>الاستقبال والتوديع للوفود الرسمية وتقديم التسهيلات اللازمة لها.</a:t>
            </a:r>
          </a:p>
          <a:p>
            <a:pPr algn="just"/>
            <a:r>
              <a:rPr lang="ar-IQ" dirty="0" smtClean="0"/>
              <a:t>وضع </a:t>
            </a:r>
            <a:r>
              <a:rPr lang="ar-IQ" dirty="0"/>
              <a:t>وتنفيذ برامج الزيارات بما يتناسب ورغبات وأهمية ووقت وأماكن ومدة الزيارة وعدد الضيوف أو الزائرين</a:t>
            </a:r>
          </a:p>
          <a:p>
            <a:pPr algn="just"/>
            <a:r>
              <a:rPr lang="ar-IQ" dirty="0" smtClean="0"/>
              <a:t> </a:t>
            </a:r>
            <a:r>
              <a:rPr lang="ar-IQ" dirty="0"/>
              <a:t>القيام بحجز الأماكن الخاصة بالسكن أو وسائط النقل بما يتناسب وبرنامج الزيارة وأهمية الضيف والظروف المحيطة.</a:t>
            </a:r>
          </a:p>
          <a:p>
            <a:pPr algn="just"/>
            <a:r>
              <a:rPr lang="ar-IQ" dirty="0" smtClean="0"/>
              <a:t>مرافقة </a:t>
            </a:r>
            <a:r>
              <a:rPr lang="ar-IQ" dirty="0"/>
              <a:t>الضيوف ومدهم بالمعلومات والتسهيلات اللازمة والإجابة على أسئلتهم وتحقيق رغباتهم بما يتفق والصالح العام</a:t>
            </a:r>
            <a:r>
              <a:rPr lang="ar-IQ" dirty="0" smtClean="0"/>
              <a:t>.</a:t>
            </a:r>
          </a:p>
        </p:txBody>
      </p:sp>
    </p:spTree>
    <p:extLst>
      <p:ext uri="{BB962C8B-B14F-4D97-AF65-F5344CB8AC3E}">
        <p14:creationId xmlns:p14="http://schemas.microsoft.com/office/powerpoint/2010/main" val="167761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مقدمة</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just">
              <a:buNone/>
            </a:pPr>
            <a:r>
              <a:rPr lang="ar-IQ" sz="2400" dirty="0" smtClean="0"/>
              <a:t>ان سوء الفهم لقواعد السلوك (الاتكيت) والمراسم ( البروتوكول) تشكل سببا في الاخفاق الذي يواجهه الشخص في ادائه لمهامه الوظيفية الرسمية . </a:t>
            </a:r>
          </a:p>
          <a:p>
            <a:pPr marL="0" indent="0" algn="just">
              <a:buNone/>
            </a:pPr>
            <a:r>
              <a:rPr lang="ar-IQ" sz="2400" dirty="0" smtClean="0"/>
              <a:t>وكثيرا ما نجد كلمة اتكيت متلازمة مع كلمة بروتوكول ويلتبس على البعض معنى كل منهما ، ولهذا صممت هذه الدورة ليشمل على مجموعة من الموضوعات التي تتسم بالشمول والتكامل والترابط ليعالج فن الاتكيت والبروتكول من مداخل متنوعة محاولة لسد بعض الثغرات الناتجة عن عدم التناغم بين سلوك الانسان وتصرفاته اليومية في بيئة ما وبين سلوك الناس وتصرفاتهم في بيئات أخرى غريبة عنه .</a:t>
            </a:r>
          </a:p>
          <a:p>
            <a:pPr marL="0" indent="0" algn="just">
              <a:buNone/>
            </a:pPr>
            <a:r>
              <a:rPr lang="ar-IQ" sz="2400" dirty="0"/>
              <a:t> </a:t>
            </a:r>
            <a:r>
              <a:rPr lang="ar-IQ" sz="2400"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293096"/>
            <a:ext cx="4084637"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0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143000"/>
          </a:xfrm>
        </p:spPr>
        <p:txBody>
          <a:bodyPr>
            <a:noAutofit/>
          </a:bodyPr>
          <a:lstStyle/>
          <a:p>
            <a:r>
              <a:rPr lang="ar-IQ" sz="2800" dirty="0">
                <a:solidFill>
                  <a:srgbClr val="FF0000"/>
                </a:solidFill>
              </a:rPr>
              <a:t>ا</a:t>
            </a:r>
            <a:r>
              <a:rPr lang="ar-IQ" sz="2800" dirty="0" smtClean="0">
                <a:solidFill>
                  <a:srgbClr val="FF0000"/>
                </a:solidFill>
              </a:rPr>
              <a:t>دارة </a:t>
            </a:r>
            <a:r>
              <a:rPr lang="ar-IQ" sz="2800" dirty="0">
                <a:solidFill>
                  <a:srgbClr val="FF0000"/>
                </a:solidFill>
              </a:rPr>
              <a:t>المراسم في وزارة الخارجية بعض الأعمال ذات الطبيعة الخاصة والتي يمكن إيجازها بالآتي </a:t>
            </a:r>
            <a:r>
              <a:rPr lang="ar-IQ" sz="2800" dirty="0" smtClean="0">
                <a:solidFill>
                  <a:srgbClr val="FF0000"/>
                </a:solidFill>
              </a:rPr>
              <a:t>:-</a:t>
            </a:r>
            <a:r>
              <a:rPr lang="ar-IQ" sz="2800" dirty="0">
                <a:solidFill>
                  <a:srgbClr val="FF0000"/>
                </a:solidFill>
              </a:rPr>
              <a:t/>
            </a:r>
            <a:br>
              <a:rPr lang="ar-IQ" sz="2800" dirty="0">
                <a:solidFill>
                  <a:srgbClr val="FF0000"/>
                </a:solidFill>
              </a:rPr>
            </a:br>
            <a:r>
              <a:rPr lang="ar-IQ" sz="2800" dirty="0">
                <a:solidFill>
                  <a:srgbClr val="FF0000"/>
                </a:solidFill>
              </a:rPr>
              <a:t> </a:t>
            </a:r>
          </a:p>
        </p:txBody>
      </p:sp>
      <p:sp>
        <p:nvSpPr>
          <p:cNvPr id="3" name="عنصر نائب للمحتوى 2"/>
          <p:cNvSpPr>
            <a:spLocks noGrp="1"/>
          </p:cNvSpPr>
          <p:nvPr>
            <p:ph idx="1"/>
          </p:nvPr>
        </p:nvSpPr>
        <p:spPr/>
        <p:txBody>
          <a:bodyPr>
            <a:normAutofit fontScale="92500" lnSpcReduction="10000"/>
          </a:bodyPr>
          <a:lstStyle/>
          <a:p>
            <a:pPr algn="just"/>
            <a:r>
              <a:rPr lang="ar-IQ" dirty="0" smtClean="0"/>
              <a:t>الاشراف على </a:t>
            </a:r>
            <a:r>
              <a:rPr lang="ar-IQ" dirty="0"/>
              <a:t>تنفيذ القواعد الدولية والمحلية المتعلقة بالبروتوكول والأسبقية . بين الدبلوماسيين وكبار الموظفين الرسمية والشخصيات البارزة في جميع المناسبات والحفلات الرسمية التي تقيمها وزارة الخارجية وإبداء المشورة التي تطلبها الوزارات الأخرى بهذا الشأن.</a:t>
            </a:r>
          </a:p>
          <a:p>
            <a:pPr algn="just"/>
            <a:r>
              <a:rPr lang="ar-IQ" dirty="0" smtClean="0"/>
              <a:t>تقديم </a:t>
            </a:r>
            <a:r>
              <a:rPr lang="ar-IQ" dirty="0"/>
              <a:t>الأوراق الخاصة بتعيين السفراء المواطنين والملحقين العسكريين وتهيئة كتب اعتماد السفراء والقائمين بالأعمال وتسلم </a:t>
            </a:r>
            <a:r>
              <a:rPr lang="ar-IQ" dirty="0" smtClean="0"/>
              <a:t>نبذة عن </a:t>
            </a:r>
            <a:r>
              <a:rPr lang="ar-IQ" dirty="0"/>
              <a:t>حياة السفراء الأجانب المرشحين وإرسالها لرئاسة الدولة لاستحصال الموافقات المطلوبة وحفظ صورة من كتب اعتماد السفراء </a:t>
            </a:r>
            <a:r>
              <a:rPr lang="ar-IQ" dirty="0" smtClean="0"/>
              <a:t>الأجانب .</a:t>
            </a:r>
            <a:endParaRPr lang="ar-IQ" dirty="0"/>
          </a:p>
          <a:p>
            <a:endParaRPr lang="ar-IQ" dirty="0"/>
          </a:p>
        </p:txBody>
      </p:sp>
    </p:spTree>
    <p:extLst>
      <p:ext uri="{BB962C8B-B14F-4D97-AF65-F5344CB8AC3E}">
        <p14:creationId xmlns:p14="http://schemas.microsoft.com/office/powerpoint/2010/main" val="414691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2800" dirty="0">
                <a:solidFill>
                  <a:srgbClr val="FF0000"/>
                </a:solidFill>
              </a:rPr>
              <a:t>ادارة المراسم في وزارة الخارجية بعض الأعمال ذات الطبيعة الخاصة والتي يمكن إيجازها بالآتي :-</a:t>
            </a:r>
            <a:br>
              <a:rPr lang="ar-IQ" sz="2800" dirty="0">
                <a:solidFill>
                  <a:srgbClr val="FF0000"/>
                </a:solidFill>
              </a:rPr>
            </a:br>
            <a:endParaRPr lang="ar-IQ" sz="2800"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just">
              <a:buNone/>
            </a:pPr>
            <a:endParaRPr lang="ar-IQ" sz="2400" dirty="0" smtClean="0"/>
          </a:p>
          <a:p>
            <a:pPr marL="0" indent="0" algn="just">
              <a:buNone/>
            </a:pPr>
            <a:r>
              <a:rPr lang="ar-IQ" sz="2400" dirty="0"/>
              <a:t>-</a:t>
            </a:r>
            <a:r>
              <a:rPr lang="ar-IQ" sz="2400" dirty="0" smtClean="0"/>
              <a:t> تدقيق </a:t>
            </a:r>
            <a:r>
              <a:rPr lang="ar-IQ" sz="2400" dirty="0"/>
              <a:t>صورة الخطاب الذي سيلقيه السفير المعتمد أمام رئيس الدولة وإبداء الملاحظة على ما قد يرد فيه من أسماء أو ألقاب خاطئة أو عبارات تمس تقاليد البلاد أو سياستها العامة او العلاقات القائمة بين البلدين</a:t>
            </a:r>
            <a:r>
              <a:rPr lang="ar-IQ" sz="2400" dirty="0" smtClean="0"/>
              <a:t>.</a:t>
            </a:r>
          </a:p>
          <a:p>
            <a:pPr algn="just">
              <a:buFontTx/>
              <a:buChar char="-"/>
            </a:pPr>
            <a:r>
              <a:rPr lang="ar-IQ" sz="2400" dirty="0" smtClean="0"/>
              <a:t>تهيئة </a:t>
            </a:r>
            <a:r>
              <a:rPr lang="ar-IQ" sz="2400" dirty="0"/>
              <a:t>كتب تفويض الوفود ومنح بطاقات الهوية الدبلوماسية والجوازات وتأشيرات الخروج الرسمية للدبلوماسيين والسهر حلى حرمة الممثلين الدبلوماسيين </a:t>
            </a:r>
            <a:r>
              <a:rPr lang="ar-IQ" sz="2400" dirty="0" smtClean="0"/>
              <a:t>أو الموظفين </a:t>
            </a:r>
            <a:r>
              <a:rPr lang="ar-IQ" sz="2400" dirty="0"/>
              <a:t>الدوليين من حيث </a:t>
            </a:r>
            <a:r>
              <a:rPr lang="ar-IQ" sz="2400" dirty="0" smtClean="0"/>
              <a:t>حصاناتهم والمقرات </a:t>
            </a:r>
            <a:r>
              <a:rPr lang="ar-IQ" sz="2400" dirty="0"/>
              <a:t>العاملين بها </a:t>
            </a:r>
            <a:r>
              <a:rPr lang="ar-IQ" sz="2400" dirty="0" smtClean="0"/>
              <a:t>.</a:t>
            </a:r>
          </a:p>
          <a:p>
            <a:pPr algn="just">
              <a:buFontTx/>
              <a:buChar char="-"/>
            </a:pPr>
            <a:r>
              <a:rPr lang="ar-IQ" sz="2400" dirty="0" smtClean="0"/>
              <a:t>النظر في الشكاوى </a:t>
            </a:r>
            <a:r>
              <a:rPr lang="ar-IQ" sz="2400" dirty="0"/>
              <a:t>والدعاوى التي قد ترفع عليهم. ومحاولة تسويتها، وكذلك النظر في أمر الممثلين الدبلوماسيين والموظفين الذين يرتكبون جرما عاديا أو سياسيا.</a:t>
            </a:r>
          </a:p>
          <a:p>
            <a:pPr algn="just"/>
            <a:endParaRPr lang="ar-IQ" dirty="0"/>
          </a:p>
          <a:p>
            <a:pPr algn="just"/>
            <a:endParaRPr lang="ar-IQ" dirty="0"/>
          </a:p>
        </p:txBody>
      </p:sp>
    </p:spTree>
    <p:extLst>
      <p:ext uri="{BB962C8B-B14F-4D97-AF65-F5344CB8AC3E}">
        <p14:creationId xmlns:p14="http://schemas.microsoft.com/office/powerpoint/2010/main" val="3075607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2800" dirty="0">
                <a:solidFill>
                  <a:srgbClr val="FF0000"/>
                </a:solidFill>
              </a:rPr>
              <a:t>ادارة المراسم في وزارة الخارجية بعض الأعمال ذات الطبيعة الخاصة والتي يمكن إيجازها بالآتي :-</a:t>
            </a:r>
            <a:br>
              <a:rPr lang="ar-IQ" sz="2800" dirty="0">
                <a:solidFill>
                  <a:srgbClr val="FF0000"/>
                </a:solidFill>
              </a:rPr>
            </a:br>
            <a:r>
              <a:rPr lang="ar-IQ" sz="2800" dirty="0">
                <a:solidFill>
                  <a:srgbClr val="FF0000"/>
                </a:solidFill>
              </a:rPr>
              <a:t> </a:t>
            </a:r>
          </a:p>
        </p:txBody>
      </p:sp>
      <p:sp>
        <p:nvSpPr>
          <p:cNvPr id="3" name="عنصر نائب للمحتوى 2"/>
          <p:cNvSpPr>
            <a:spLocks noGrp="1"/>
          </p:cNvSpPr>
          <p:nvPr>
            <p:ph idx="1"/>
          </p:nvPr>
        </p:nvSpPr>
        <p:spPr>
          <a:xfrm>
            <a:off x="395536" y="1628800"/>
            <a:ext cx="8229600" cy="4525963"/>
          </a:xfrm>
        </p:spPr>
        <p:txBody>
          <a:bodyPr>
            <a:normAutofit fontScale="85000" lnSpcReduction="20000"/>
          </a:bodyPr>
          <a:lstStyle/>
          <a:p>
            <a:pPr algn="just">
              <a:buFontTx/>
              <a:buChar char="-"/>
            </a:pPr>
            <a:r>
              <a:rPr lang="ar-IQ" dirty="0" smtClean="0"/>
              <a:t>النظر في مخالفات السير والمرور التي قد يرتكبها الممثلون الدبلوماسيون والموظفون الدوليون أو </a:t>
            </a:r>
            <a:r>
              <a:rPr lang="ar-IQ" dirty="0" smtClean="0"/>
              <a:t>سائقوا </a:t>
            </a:r>
            <a:r>
              <a:rPr lang="ar-IQ" dirty="0" smtClean="0"/>
              <a:t>السيارات الدبلوماسية والتوسط لأعداد لوحات دبلوماسية لسيارات </a:t>
            </a:r>
            <a:r>
              <a:rPr lang="ar-IQ" dirty="0" smtClean="0"/>
              <a:t>السفر .</a:t>
            </a:r>
            <a:endParaRPr lang="ar-IQ" dirty="0" smtClean="0"/>
          </a:p>
          <a:p>
            <a:pPr marL="0" indent="0" algn="just">
              <a:buNone/>
            </a:pPr>
            <a:r>
              <a:rPr lang="ar-IQ" dirty="0" smtClean="0"/>
              <a:t>- إعفاء </a:t>
            </a:r>
            <a:r>
              <a:rPr lang="ar-IQ" dirty="0"/>
              <a:t>مستوردات السفارات بصورة مطلقة او ضمن قيود مع مراعاة قاعدة المعاملة بالمثل والنظر في الإشكالات المتعلقة ببعض الإعفاءات</a:t>
            </a:r>
            <a:r>
              <a:rPr lang="ar-IQ" dirty="0" smtClean="0"/>
              <a:t>.</a:t>
            </a:r>
          </a:p>
          <a:p>
            <a:pPr marL="0" indent="0" algn="just">
              <a:buNone/>
            </a:pPr>
            <a:r>
              <a:rPr lang="ar-IQ" dirty="0" smtClean="0"/>
              <a:t>- اقتراح </a:t>
            </a:r>
            <a:r>
              <a:rPr lang="ar-IQ" dirty="0"/>
              <a:t>منح الأوسمة لرؤساء البعثات الذين قدموا خدمات جليلة للبلاد أو أسهموا في تحسين العلاقات بين البلدين واقتراح الأوسمة للشخصيات البارزة بمناسبة زيارتها البلاد أو تقديرا لخدماتهم والتوسط لدى رئاسة الدولة للموافقة على حمل الأوسمة الأجنبية الممنوحة الى </a:t>
            </a:r>
            <a:r>
              <a:rPr lang="ar-IQ" dirty="0" smtClean="0"/>
              <a:t>المواطنين</a:t>
            </a:r>
          </a:p>
          <a:p>
            <a:pPr marL="0" indent="0" algn="just">
              <a:buNone/>
            </a:pPr>
            <a:r>
              <a:rPr lang="ar-IQ" dirty="0" smtClean="0"/>
              <a:t>- تنظيم المآدب التي تقيمها وزارة الخارجية لشخصيات دبلوماسية أو دولية أو رسمية، والأشراف على تنظيم المآدب التي تقيمها وزارات الدولة وإداراتها المختلفة لرؤساء البعثات الدبلوماسية .</a:t>
            </a:r>
          </a:p>
          <a:p>
            <a:pPr algn="just"/>
            <a:endParaRPr lang="ar-IQ" dirty="0"/>
          </a:p>
          <a:p>
            <a:endParaRPr lang="ar-IQ" dirty="0"/>
          </a:p>
        </p:txBody>
      </p:sp>
    </p:spTree>
    <p:extLst>
      <p:ext uri="{BB962C8B-B14F-4D97-AF65-F5344CB8AC3E}">
        <p14:creationId xmlns:p14="http://schemas.microsoft.com/office/powerpoint/2010/main" val="114764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04664"/>
            <a:ext cx="8234333" cy="1143000"/>
          </a:xfrm>
        </p:spPr>
        <p:txBody>
          <a:bodyPr>
            <a:normAutofit fontScale="90000"/>
          </a:bodyPr>
          <a:lstStyle/>
          <a:p>
            <a:r>
              <a:rPr lang="ar-IQ" sz="3100" dirty="0">
                <a:solidFill>
                  <a:srgbClr val="FF0000"/>
                </a:solidFill>
              </a:rPr>
              <a:t>ادارة المراسم في وزارة الخارجية بعض الأعمال ذات الطبيعة الخاصة والتي يمكن إيجازها بالآتي :-</a:t>
            </a:r>
            <a:br>
              <a:rPr lang="ar-IQ" sz="3100" dirty="0">
                <a:solidFill>
                  <a:srgbClr val="FF0000"/>
                </a:solidFill>
              </a:rPr>
            </a:br>
            <a:r>
              <a:rPr lang="ar-IQ" dirty="0">
                <a:solidFill>
                  <a:srgbClr val="FF0000"/>
                </a:solidFill>
              </a:rPr>
              <a:t>  </a:t>
            </a:r>
          </a:p>
        </p:txBody>
      </p:sp>
      <p:sp>
        <p:nvSpPr>
          <p:cNvPr id="3" name="عنصر نائب للمحتوى 2"/>
          <p:cNvSpPr>
            <a:spLocks noGrp="1"/>
          </p:cNvSpPr>
          <p:nvPr>
            <p:ph idx="1"/>
          </p:nvPr>
        </p:nvSpPr>
        <p:spPr/>
        <p:txBody>
          <a:bodyPr>
            <a:normAutofit fontScale="85000" lnSpcReduction="20000"/>
          </a:bodyPr>
          <a:lstStyle/>
          <a:p>
            <a:pPr marL="0" indent="0" algn="just">
              <a:buNone/>
            </a:pPr>
            <a:r>
              <a:rPr lang="ar-IQ" dirty="0" smtClean="0"/>
              <a:t>  - حفظ </a:t>
            </a:r>
            <a:r>
              <a:rPr lang="ar-IQ" dirty="0"/>
              <a:t>نماذج لإعلام دول العالم وحفظ الإعلام الصغيرة لمختلف الدول الممثلة في البلاد ومراقبة رفع الإعلام في أيام العطل الأسبوعية والأعياد الرسمية والقومية ومراقبة </a:t>
            </a:r>
            <a:r>
              <a:rPr lang="ar-IQ" dirty="0" smtClean="0"/>
              <a:t>نظافة </a:t>
            </a:r>
            <a:r>
              <a:rPr lang="ar-IQ" dirty="0"/>
              <a:t>إعلام الدولة المرفوعة على إدارتها الرسمية لاسيما من قبل مراكز الأمن والجمارك في الحدود. </a:t>
            </a:r>
          </a:p>
          <a:p>
            <a:pPr marL="0" indent="0" algn="just">
              <a:buNone/>
            </a:pPr>
            <a:r>
              <a:rPr lang="ar-IQ" dirty="0" smtClean="0"/>
              <a:t> -  استقبال </a:t>
            </a:r>
            <a:r>
              <a:rPr lang="ar-IQ" dirty="0"/>
              <a:t>السفير الجديد عند قدومه في المطار أو في مقر السفارة او في المكتب لتقديمه الى وزير الخارجية في أول زيارة للتعارف وتقديم صورة من أوراق اعتماده كذلك استقباله في ما بعد للقضايا الرسمية المختلفة.</a:t>
            </a:r>
          </a:p>
          <a:p>
            <a:pPr marL="0" indent="0" algn="just">
              <a:buNone/>
            </a:pPr>
            <a:r>
              <a:rPr lang="ar-IQ" dirty="0" smtClean="0"/>
              <a:t>- </a:t>
            </a:r>
            <a:r>
              <a:rPr lang="ar-IQ" dirty="0"/>
              <a:t>التوسط لتحديد مواعيد رؤساء البعثات الدبلوماسية لدى رئيس الدولة ورئيس مجلس الوزراء ووزير الخارجية ومختلف الوزراء ومعاونيهم، ومختلف مديري إدارات وزارة الخارجية.</a:t>
            </a:r>
          </a:p>
          <a:p>
            <a:pPr marL="0" indent="0" algn="just">
              <a:buNone/>
            </a:pPr>
            <a:r>
              <a:rPr lang="ar-IQ" dirty="0"/>
              <a:t>-</a:t>
            </a:r>
            <a:r>
              <a:rPr lang="ar-IQ" dirty="0" smtClean="0"/>
              <a:t> </a:t>
            </a:r>
            <a:r>
              <a:rPr lang="ar-IQ" dirty="0"/>
              <a:t>الإشراف على طبع المعاهدات والاتفاقيات الدولية وتهيئة محاضر توقيعها ومحاضر تبادل وثائق إبرامها والأشراف على توقيعها</a:t>
            </a:r>
          </a:p>
          <a:p>
            <a:pPr algn="just"/>
            <a:endParaRPr lang="ar-IQ" dirty="0"/>
          </a:p>
        </p:txBody>
      </p:sp>
    </p:spTree>
    <p:extLst>
      <p:ext uri="{BB962C8B-B14F-4D97-AF65-F5344CB8AC3E}">
        <p14:creationId xmlns:p14="http://schemas.microsoft.com/office/powerpoint/2010/main" val="253878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dirty="0">
                <a:solidFill>
                  <a:srgbClr val="FF0000"/>
                </a:solidFill>
              </a:rPr>
              <a:t>ادارة المراسم في وزارة الخارجية بعض الأعمال ذات الطبيعة الخاصة والتي يمكن إيجازها بالآتي :-</a:t>
            </a:r>
          </a:p>
        </p:txBody>
      </p:sp>
      <p:sp>
        <p:nvSpPr>
          <p:cNvPr id="3" name="عنصر نائب للمحتوى 2"/>
          <p:cNvSpPr>
            <a:spLocks noGrp="1"/>
          </p:cNvSpPr>
          <p:nvPr>
            <p:ph idx="1"/>
          </p:nvPr>
        </p:nvSpPr>
        <p:spPr>
          <a:xfrm>
            <a:off x="467544" y="1628800"/>
            <a:ext cx="8229600" cy="4525963"/>
          </a:xfrm>
        </p:spPr>
        <p:txBody>
          <a:bodyPr>
            <a:noAutofit/>
          </a:bodyPr>
          <a:lstStyle/>
          <a:p>
            <a:pPr marL="0" indent="0" algn="just">
              <a:buNone/>
            </a:pPr>
            <a:r>
              <a:rPr lang="ar-IQ" sz="2400" dirty="0"/>
              <a:t>- تهيئة وتنظيم المؤتمرات الدولية والإقليمية التي تشترك فيها وفود رسمية بمساعدة الوزارات والإدارات المختصة بإدارة المراسم.</a:t>
            </a:r>
          </a:p>
          <a:p>
            <a:pPr marL="0" indent="0" algn="just">
              <a:buNone/>
            </a:pPr>
            <a:r>
              <a:rPr lang="ar-IQ" sz="2400" dirty="0"/>
              <a:t>- تنظيم زيارة رؤساء الدول ورؤساء الحكومات ووزراء الخارجية والشخصيات الدولية ذات المركز المرموق والأشراف على حسن تنفيذ البرنامج الموضوع لهذه الغاية.</a:t>
            </a:r>
          </a:p>
          <a:p>
            <a:pPr marL="0" indent="0" algn="just">
              <a:buNone/>
            </a:pPr>
            <a:r>
              <a:rPr lang="ar-IQ" sz="2400" dirty="0"/>
              <a:t>- تنظيم وتنفيذ الحفلات الخاصة بتقديم كتاب اعتماد السفير الجديد وتنظيم استقبال وتوديع الشخصيات الأجنبية ذات الصفة الدبلوماسية ووضع البرنامج لإقامتهم والاشتراك في تنظيم مختلف الحفلات الرسمية بما في ذلك العرض العسكري ومختلف المناسبات التي يدعي إليها رؤساء البعثات الدبلوماسية.</a:t>
            </a:r>
          </a:p>
          <a:p>
            <a:pPr marL="0" indent="0" algn="just">
              <a:buNone/>
            </a:pPr>
            <a:r>
              <a:rPr lang="ar-IQ" sz="2400" dirty="0"/>
              <a:t>-اعتماد الصحفيين ومندوبي الوكالات والمصورين الذين يسمح لهم حضور بعض الحفلات الرسمية.</a:t>
            </a:r>
          </a:p>
          <a:p>
            <a:pPr marL="0" indent="0" algn="just">
              <a:buNone/>
            </a:pPr>
            <a:endParaRPr lang="ar-IQ" sz="2400" dirty="0"/>
          </a:p>
          <a:p>
            <a:pPr marL="0" indent="0" algn="just">
              <a:buNone/>
            </a:pPr>
            <a:endParaRPr lang="ar-IQ" sz="2400" dirty="0"/>
          </a:p>
        </p:txBody>
      </p:sp>
    </p:spTree>
    <p:extLst>
      <p:ext uri="{BB962C8B-B14F-4D97-AF65-F5344CB8AC3E}">
        <p14:creationId xmlns:p14="http://schemas.microsoft.com/office/powerpoint/2010/main" val="2779060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42" y="260648"/>
            <a:ext cx="8650514" cy="1143000"/>
          </a:xfrm>
        </p:spPr>
        <p:txBody>
          <a:bodyPr/>
          <a:lstStyle/>
          <a:p>
            <a:r>
              <a:rPr lang="ar-IQ" dirty="0">
                <a:solidFill>
                  <a:schemeClr val="tx2"/>
                </a:solidFill>
              </a:rPr>
              <a:t>مدير المرَاسِمَ وَالْشِّرْوطَ ا لَوَاجِبٍ </a:t>
            </a:r>
            <a:r>
              <a:rPr lang="ar-IQ" dirty="0" smtClean="0">
                <a:solidFill>
                  <a:schemeClr val="tx2"/>
                </a:solidFill>
              </a:rPr>
              <a:t>تَوَافرهَا </a:t>
            </a:r>
            <a:r>
              <a:rPr lang="ar-IQ" dirty="0">
                <a:solidFill>
                  <a:schemeClr val="tx2"/>
                </a:solidFill>
              </a:rPr>
              <a:t>فِيْه</a:t>
            </a:r>
          </a:p>
        </p:txBody>
      </p:sp>
      <p:sp>
        <p:nvSpPr>
          <p:cNvPr id="3" name="عنصر نائب للمحتوى 2"/>
          <p:cNvSpPr>
            <a:spLocks noGrp="1"/>
          </p:cNvSpPr>
          <p:nvPr>
            <p:ph idx="1"/>
          </p:nvPr>
        </p:nvSpPr>
        <p:spPr/>
        <p:txBody>
          <a:bodyPr>
            <a:normAutofit fontScale="55000" lnSpcReduction="20000"/>
          </a:bodyPr>
          <a:lstStyle/>
          <a:p>
            <a:pPr marL="0" indent="0" algn="just">
              <a:buNone/>
            </a:pPr>
            <a:r>
              <a:rPr lang="ar-IQ"/>
              <a:t> </a:t>
            </a:r>
            <a:r>
              <a:rPr lang="ar-IQ" smtClean="0"/>
              <a:t>  </a:t>
            </a:r>
          </a:p>
          <a:p>
            <a:pPr marL="0" indent="0" algn="just">
              <a:buNone/>
            </a:pPr>
            <a:r>
              <a:rPr lang="ar-IQ" sz="3600" smtClean="0"/>
              <a:t>يعد </a:t>
            </a:r>
            <a:r>
              <a:rPr lang="ar-IQ" sz="3600" dirty="0"/>
              <a:t>مدير المراسم من وجوه الدولة البارزين، لأنه يمثل الدولة من خلال عمل المنظمات في مناسبات عدة كاستقبال الضيوف في مختلف المستويات عند أول قدومهم الى البلاد وعند توديعهم كما أنه يشترك في تنظيم المؤتمرات والأعداد لاستقبال الشخصيات المهمة من داخل </a:t>
            </a:r>
            <a:r>
              <a:rPr lang="ar-IQ" sz="3600" dirty="0" smtClean="0"/>
              <a:t>البلد ومن </a:t>
            </a:r>
            <a:r>
              <a:rPr lang="ar-IQ" sz="3600" dirty="0"/>
              <a:t>خارجه. مدير المراسم هو القدوة الحسنة لبقية العاملين لذلك يفترض أن يكون سلوكه كما يقول وكما يريد من الآخرين من خلال التزامه بقواعد الأسبقية والتمتع بالمزايا التي تعد شروطا </a:t>
            </a:r>
            <a:r>
              <a:rPr lang="ar-IQ" sz="3600" dirty="0">
                <a:solidFill>
                  <a:srgbClr val="FF0000"/>
                </a:solidFill>
              </a:rPr>
              <a:t>يجب </a:t>
            </a:r>
            <a:r>
              <a:rPr lang="ar-IQ" sz="3600" dirty="0" smtClean="0">
                <a:solidFill>
                  <a:srgbClr val="FF0000"/>
                </a:solidFill>
              </a:rPr>
              <a:t>توافرها في الشخص الذي يعمل في دائرة المراسم منها :</a:t>
            </a:r>
          </a:p>
          <a:p>
            <a:pPr marL="0" indent="0" algn="just">
              <a:buNone/>
            </a:pPr>
            <a:r>
              <a:rPr lang="ar-IQ" sz="3600" dirty="0" smtClean="0"/>
              <a:t>1- </a:t>
            </a:r>
            <a:r>
              <a:rPr lang="ar-IQ" sz="3600" dirty="0"/>
              <a:t>الكفاية العلمية يجب ان يكون واسع الثقافة والخبرة، حائزا على شهادة </a:t>
            </a:r>
            <a:r>
              <a:rPr lang="ar-IQ" sz="3600" dirty="0" smtClean="0"/>
              <a:t>عليا.</a:t>
            </a:r>
            <a:endParaRPr lang="ar-IQ" sz="3600" dirty="0"/>
          </a:p>
          <a:p>
            <a:pPr marL="0" indent="0" algn="just">
              <a:buNone/>
            </a:pPr>
            <a:r>
              <a:rPr lang="ar-IQ" sz="3600" dirty="0" smtClean="0"/>
              <a:t>2- </a:t>
            </a:r>
            <a:r>
              <a:rPr lang="ar-IQ" sz="3600" dirty="0"/>
              <a:t>معرفة بالقوانين المختلفة وقواعد السلوك والبروتوكول وأصول الاتكيت </a:t>
            </a:r>
            <a:endParaRPr lang="ar-IQ" sz="3600" dirty="0" smtClean="0"/>
          </a:p>
          <a:p>
            <a:pPr marL="0" indent="0" algn="just">
              <a:buNone/>
            </a:pPr>
            <a:r>
              <a:rPr lang="ar-IQ" sz="3600" dirty="0" smtClean="0"/>
              <a:t>3- أن </a:t>
            </a:r>
            <a:r>
              <a:rPr lang="ar-IQ" sz="3600" dirty="0"/>
              <a:t>يتقن واحدة أو أكثر من اللغات الأجنبية</a:t>
            </a:r>
            <a:r>
              <a:rPr lang="ar-IQ" sz="3600" dirty="0" smtClean="0"/>
              <a:t>،</a:t>
            </a:r>
          </a:p>
          <a:p>
            <a:pPr marL="0" indent="0" algn="just">
              <a:buNone/>
            </a:pPr>
            <a:r>
              <a:rPr lang="ar-IQ" sz="3600" dirty="0" smtClean="0"/>
              <a:t>4- </a:t>
            </a:r>
            <a:r>
              <a:rPr lang="ar-IQ" sz="3600" dirty="0"/>
              <a:t>وله خبرة واسعة في اختصاصات وزاراته وإدارة </a:t>
            </a:r>
            <a:r>
              <a:rPr lang="ar-IQ" sz="3600" dirty="0" smtClean="0"/>
              <a:t>المراسم.</a:t>
            </a:r>
          </a:p>
          <a:p>
            <a:pPr marL="0" indent="0" algn="just">
              <a:buNone/>
            </a:pPr>
            <a:r>
              <a:rPr lang="ar-IQ" sz="3600" dirty="0" smtClean="0"/>
              <a:t>5- </a:t>
            </a:r>
            <a:r>
              <a:rPr lang="ar-IQ" sz="3600" dirty="0"/>
              <a:t>أن يكون وسيما بهي الطلعة. </a:t>
            </a:r>
            <a:endParaRPr lang="ar-IQ" sz="3600" dirty="0" smtClean="0"/>
          </a:p>
          <a:p>
            <a:pPr marL="0" indent="0" algn="just">
              <a:buNone/>
            </a:pPr>
            <a:r>
              <a:rPr lang="ar-IQ" sz="3600" dirty="0" smtClean="0"/>
              <a:t>6-وأن </a:t>
            </a:r>
            <a:r>
              <a:rPr lang="ar-IQ" sz="3600" dirty="0"/>
              <a:t>يكون أنيقا في </a:t>
            </a:r>
            <a:r>
              <a:rPr lang="ar-IQ" sz="3600" dirty="0" smtClean="0"/>
              <a:t>ملبسه.</a:t>
            </a:r>
          </a:p>
          <a:p>
            <a:pPr marL="0" indent="0" algn="just">
              <a:buNone/>
            </a:pPr>
            <a:r>
              <a:rPr lang="ar-IQ" sz="3600" dirty="0" smtClean="0"/>
              <a:t>7- </a:t>
            </a:r>
            <a:r>
              <a:rPr lang="ar-IQ" sz="3600" dirty="0"/>
              <a:t>يتمتع ببعد النظر ودقة التنظيم وقوة </a:t>
            </a:r>
            <a:r>
              <a:rPr lang="ar-IQ" sz="3600" dirty="0" smtClean="0"/>
              <a:t>الذاكرة.</a:t>
            </a:r>
          </a:p>
          <a:p>
            <a:pPr marL="0" indent="0" algn="just">
              <a:buNone/>
            </a:pPr>
            <a:r>
              <a:rPr lang="ar-IQ" sz="3600" dirty="0"/>
              <a:t>8</a:t>
            </a:r>
            <a:r>
              <a:rPr lang="ar-IQ" sz="3600" dirty="0" smtClean="0"/>
              <a:t>-ويتمتع </a:t>
            </a:r>
            <a:r>
              <a:rPr lang="ar-IQ" sz="3600" dirty="0"/>
              <a:t>بالثقة في النفس وأن يكون دقيقا في إعماله </a:t>
            </a:r>
            <a:r>
              <a:rPr lang="ar-IQ" sz="3600" dirty="0" smtClean="0"/>
              <a:t>ومواعيده </a:t>
            </a:r>
            <a:r>
              <a:rPr lang="ar-IQ" dirty="0" smtClean="0"/>
              <a:t>.</a:t>
            </a:r>
            <a:endParaRPr lang="ar-IQ" dirty="0"/>
          </a:p>
        </p:txBody>
      </p:sp>
    </p:spTree>
    <p:extLst>
      <p:ext uri="{BB962C8B-B14F-4D97-AF65-F5344CB8AC3E}">
        <p14:creationId xmlns:p14="http://schemas.microsoft.com/office/powerpoint/2010/main" val="73148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chemeClr val="tx2"/>
                </a:solidFill>
              </a:rPr>
              <a:t>مدير المرَاسِمَ وَالْشِّرْوطَ ا لَوَاجِبٍ </a:t>
            </a:r>
            <a:r>
              <a:rPr lang="ar-IQ" dirty="0" smtClean="0">
                <a:solidFill>
                  <a:schemeClr val="tx2"/>
                </a:solidFill>
              </a:rPr>
              <a:t>تَوَافرَها </a:t>
            </a:r>
            <a:r>
              <a:rPr lang="ar-IQ" dirty="0">
                <a:solidFill>
                  <a:schemeClr val="tx2"/>
                </a:solidFill>
              </a:rPr>
              <a:t>فِيْه</a:t>
            </a:r>
          </a:p>
        </p:txBody>
      </p:sp>
      <p:sp>
        <p:nvSpPr>
          <p:cNvPr id="3" name="عنصر نائب للمحتوى 2"/>
          <p:cNvSpPr>
            <a:spLocks noGrp="1"/>
          </p:cNvSpPr>
          <p:nvPr>
            <p:ph idx="1"/>
          </p:nvPr>
        </p:nvSpPr>
        <p:spPr/>
        <p:txBody>
          <a:bodyPr>
            <a:normAutofit fontScale="85000" lnSpcReduction="10000"/>
          </a:bodyPr>
          <a:lstStyle/>
          <a:p>
            <a:r>
              <a:rPr lang="ar-IQ" dirty="0"/>
              <a:t>أن يؤمن بمبادئ (التنفيذ الفوري والأشراف الشخصي) في جميع الأمور دون الاعتماد كليا على معاونيه مهما بلغوا من الخبرة، لان المدير الذي يعرف الواقع من خلال إعمال معاونيه لا يستطيع ان يتخذ أية خطوة إلا بعد الاطلاع على الدراسات المفصلة والنتائج والتوصيات التي اجمع عليها هؤلاء المعاونون، لا يمكن عده قائدا للعمل بالرغم من أهمية عمل الأفراد وتقاريرهم. </a:t>
            </a:r>
          </a:p>
          <a:p>
            <a:r>
              <a:rPr lang="ar-IQ" dirty="0"/>
              <a:t> أن تكون لديه القدرة على سماع ما لا يقوله الآخرين  وأن يكون بشوشا يتصف باللباقة والمجاملة ورحابة الصدر . </a:t>
            </a:r>
          </a:p>
          <a:p>
            <a:r>
              <a:rPr lang="ar-IQ" dirty="0"/>
              <a:t>-أن يكون على علم بشخصيات بلادة السياسية والاجتماعية والدينية </a:t>
            </a:r>
            <a:r>
              <a:rPr lang="ar-IQ"/>
              <a:t>والثقافية </a:t>
            </a:r>
            <a:r>
              <a:rPr lang="ar-IQ" smtClean="0"/>
              <a:t>أو على </a:t>
            </a:r>
            <a:r>
              <a:rPr lang="ar-IQ" dirty="0"/>
              <a:t>معرفة كافية بتاريخ بلاده السياسي والاجتماعي وتقسيمات بلاده السكانية </a:t>
            </a:r>
            <a:r>
              <a:rPr lang="ar-IQ" dirty="0" smtClean="0"/>
              <a:t>والجغرافية .</a:t>
            </a:r>
            <a:endParaRPr lang="ar-IQ" dirty="0"/>
          </a:p>
          <a:p>
            <a:endParaRPr lang="ar-IQ" dirty="0"/>
          </a:p>
        </p:txBody>
      </p:sp>
    </p:spTree>
    <p:extLst>
      <p:ext uri="{BB962C8B-B14F-4D97-AF65-F5344CB8AC3E}">
        <p14:creationId xmlns:p14="http://schemas.microsoft.com/office/powerpoint/2010/main" val="21474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الفرق بين الاتكيت والبروتوكول</a:t>
            </a:r>
          </a:p>
        </p:txBody>
      </p:sp>
      <p:sp>
        <p:nvSpPr>
          <p:cNvPr id="3" name="عنصر نائب للمحتوى 2"/>
          <p:cNvSpPr>
            <a:spLocks noGrp="1"/>
          </p:cNvSpPr>
          <p:nvPr>
            <p:ph idx="1"/>
          </p:nvPr>
        </p:nvSpPr>
        <p:spPr/>
        <p:txBody>
          <a:bodyPr/>
          <a:lstStyle/>
          <a:p>
            <a:pPr marL="0" indent="0">
              <a:buNone/>
            </a:pPr>
            <a:r>
              <a:rPr lang="ar-IQ" b="1" dirty="0" smtClean="0">
                <a:solidFill>
                  <a:srgbClr val="434343"/>
                </a:solidFill>
                <a:latin typeface="Simplified Arabic" pitchFamily="18" charset="-78"/>
                <a:cs typeface="Simplified Arabic" pitchFamily="18" charset="-78"/>
              </a:rPr>
              <a:t>الفرق </a:t>
            </a:r>
            <a:r>
              <a:rPr lang="ar-IQ" b="1" dirty="0">
                <a:solidFill>
                  <a:srgbClr val="434343"/>
                </a:solidFill>
                <a:latin typeface="Simplified Arabic" pitchFamily="18" charset="-78"/>
                <a:cs typeface="Simplified Arabic" pitchFamily="18" charset="-78"/>
              </a:rPr>
              <a:t>بين الاتكيت والبروتوكول مثل الفرق بين العام والخاص او المجمل والتفصيل بمعنى انا اذهب لحضور حفلة رسمية، يجب ان احضر بلبس رسمي هذا </a:t>
            </a:r>
            <a:r>
              <a:rPr lang="ar-IQ" b="1" dirty="0" smtClean="0">
                <a:solidFill>
                  <a:srgbClr val="434343"/>
                </a:solidFill>
                <a:latin typeface="Simplified Arabic" pitchFamily="18" charset="-78"/>
                <a:cs typeface="Simplified Arabic" pitchFamily="18" charset="-78"/>
              </a:rPr>
              <a:t>يسمى </a:t>
            </a:r>
            <a:r>
              <a:rPr lang="ar-IQ" b="1" dirty="0">
                <a:solidFill>
                  <a:srgbClr val="434343"/>
                </a:solidFill>
                <a:latin typeface="Simplified Arabic" pitchFamily="18" charset="-78"/>
                <a:cs typeface="Simplified Arabic" pitchFamily="18" charset="-78"/>
              </a:rPr>
              <a:t>بروتوكول، تفاصيل اللبس اللون وربطة العنق ونوعية القماش هذا اتكيت.                                           </a:t>
            </a:r>
          </a:p>
          <a:p>
            <a:pPr marL="0" indent="0" algn="just">
              <a:buNone/>
            </a:pPr>
            <a:endParaRPr lang="ar-IQ" b="1" dirty="0">
              <a:solidFill>
                <a:srgbClr val="434343"/>
              </a:solidFill>
              <a:latin typeface="Simplified Arabic" pitchFamily="18" charset="-78"/>
              <a:cs typeface="Simplified Arabic" pitchFamily="18" charset="-78"/>
            </a:endParaRPr>
          </a:p>
          <a:p>
            <a:pPr marL="0" indent="0" algn="just">
              <a:buNone/>
            </a:pPr>
            <a:endParaRPr lang="ar-IQ" b="1" dirty="0">
              <a:solidFill>
                <a:srgbClr val="434343"/>
              </a:solidFill>
              <a:latin typeface="Simplified Arabic" pitchFamily="18" charset="-78"/>
              <a:cs typeface="Simplified Arabic" pitchFamily="18" charset="-78"/>
            </a:endParaRPr>
          </a:p>
          <a:p>
            <a:pPr marL="0" indent="0" algn="just">
              <a:buNone/>
            </a:pPr>
            <a:endParaRPr lang="ar-IQ" b="1" dirty="0">
              <a:solidFill>
                <a:srgbClr val="434343"/>
              </a:solidFill>
              <a:latin typeface="Simplified Arabic" pitchFamily="18" charset="-78"/>
              <a:cs typeface="Simplified Arabic" pitchFamily="18" charset="-78"/>
            </a:endParaRPr>
          </a:p>
          <a:p>
            <a:pPr marL="0" indent="0" algn="just">
              <a:buNone/>
            </a:pPr>
            <a:endParaRPr lang="ar-IQ" b="1" dirty="0">
              <a:solidFill>
                <a:srgbClr val="434343"/>
              </a:solidFill>
              <a:latin typeface="Simplified Arabic" pitchFamily="18" charset="-78"/>
              <a:cs typeface="Simplified Arabic" pitchFamily="18" charset="-78"/>
            </a:endParaRPr>
          </a:p>
          <a:p>
            <a:pPr marL="0" indent="0" algn="just">
              <a:buNone/>
            </a:pPr>
            <a:endParaRPr lang="ar-IQ" b="1" dirty="0">
              <a:solidFill>
                <a:srgbClr val="434343"/>
              </a:solidFill>
              <a:latin typeface="DijlahFonts"/>
            </a:endParaRPr>
          </a:p>
          <a:p>
            <a:pPr marL="0" indent="0" algn="just">
              <a:buNone/>
            </a:pPr>
            <a:endParaRPr lang="ar-IQ" b="1" dirty="0">
              <a:solidFill>
                <a:srgbClr val="434343"/>
              </a:solidFill>
              <a:latin typeface="DijlahFonts"/>
            </a:endParaRPr>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6"/>
            <a:ext cx="36703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20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47864" y="857702"/>
            <a:ext cx="3024336" cy="123025"/>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99392"/>
            <a:ext cx="3384376" cy="21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260" y="1124744"/>
            <a:ext cx="6224587"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9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4249" y="476672"/>
            <a:ext cx="3042168" cy="95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Diagram group"/>
          <p:cNvGrpSpPr/>
          <p:nvPr/>
        </p:nvGrpSpPr>
        <p:grpSpPr>
          <a:xfrm>
            <a:off x="3516232" y="1619388"/>
            <a:ext cx="2328513" cy="1164256"/>
            <a:chOff x="1342996" y="114681"/>
            <a:chExt cx="2328513" cy="1164256"/>
          </a:xfrm>
          <a:scene3d>
            <a:camera prst="perspectiveRelaxedModerately" zoom="92000"/>
            <a:lightRig rig="balanced" dir="t">
              <a:rot lat="0" lon="0" rev="12700000"/>
            </a:lightRig>
          </a:scene3d>
        </p:grpSpPr>
        <p:grpSp>
          <p:nvGrpSpPr>
            <p:cNvPr id="6" name="مجموعة 5"/>
            <p:cNvGrpSpPr/>
            <p:nvPr/>
          </p:nvGrpSpPr>
          <p:grpSpPr>
            <a:xfrm>
              <a:off x="1342996" y="114681"/>
              <a:ext cx="2328513" cy="1164256"/>
              <a:chOff x="1342996" y="114681"/>
              <a:chExt cx="2328513" cy="1164256"/>
            </a:xfrm>
          </p:grpSpPr>
          <p:sp>
            <p:nvSpPr>
              <p:cNvPr id="7" name="مستطيل مستدير الزوايا 6"/>
              <p:cNvSpPr/>
              <p:nvPr/>
            </p:nvSpPr>
            <p:spPr>
              <a:xfrm>
                <a:off x="1342996" y="114681"/>
                <a:ext cx="2328513" cy="1164256"/>
              </a:xfrm>
              <a:prstGeom prst="roundRect">
                <a:avLst/>
              </a:prstGeom>
              <a:solidFill>
                <a:srgbClr val="C0504D">
                  <a:alpha val="90000"/>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sp>
          <p:sp>
            <p:nvSpPr>
              <p:cNvPr id="8" name="مستطيل 7"/>
              <p:cNvSpPr/>
              <p:nvPr/>
            </p:nvSpPr>
            <p:spPr>
              <a:xfrm>
                <a:off x="1399830" y="171515"/>
                <a:ext cx="2214845" cy="1050588"/>
              </a:xfrm>
              <a:prstGeom prst="rect">
                <a:avLst/>
              </a:prstGeom>
              <a:noFill/>
              <a:ln>
                <a:noFill/>
              </a:ln>
              <a:effectLst/>
              <a:sp3d/>
            </p:spPr>
            <p:txBody>
              <a:bodyPr spcFirstLastPara="0" vert="horz" wrap="square" lIns="106680" tIns="106680" rIns="106680" bIns="106680" numCol="1" spcCol="1270" anchor="ctr" anchorCtr="0">
                <a:noAutofit/>
              </a:bodyPr>
              <a:lstStyle/>
              <a:p>
                <a:pPr marL="0" marR="0" lvl="0" indent="0" algn="ctr" defTabSz="1244600" rtl="1" eaLnBrk="1" fontAlgn="auto" latinLnBrk="0" hangingPunct="1">
                  <a:lnSpc>
                    <a:spcPct val="90000"/>
                  </a:lnSpc>
                  <a:spcBef>
                    <a:spcPct val="0"/>
                  </a:spcBef>
                  <a:spcAft>
                    <a:spcPct val="35000"/>
                  </a:spcAft>
                  <a:buClrTx/>
                  <a:buSzTx/>
                  <a:buFontTx/>
                  <a:buNone/>
                  <a:tabLst/>
                  <a:defRPr/>
                </a:pPr>
                <a:r>
                  <a:rPr kumimoji="0" lang="ar-EG" sz="2800" b="1" i="0" u="none" strike="noStrike" kern="1200" cap="none" spc="0" normalizeH="0" baseline="0" noProof="0" dirty="0" smtClean="0">
                    <a:ln>
                      <a:noFill/>
                    </a:ln>
                    <a:solidFill>
                      <a:sysClr val="window" lastClr="FFFFFF"/>
                    </a:solidFill>
                    <a:effectLst/>
                    <a:uLnTx/>
                    <a:uFillTx/>
                    <a:latin typeface="Calibri"/>
                    <a:ea typeface="+mn-ea"/>
                    <a:cs typeface="Arial"/>
                  </a:rPr>
                  <a:t>الزيارات الرسمية</a:t>
                </a:r>
                <a:endParaRPr kumimoji="0" lang="ar-SA" sz="2800" b="1" i="0" u="none" strike="noStrike" kern="1200" cap="none" spc="0" normalizeH="0" baseline="0" noProof="0" dirty="0">
                  <a:ln>
                    <a:noFill/>
                  </a:ln>
                  <a:solidFill>
                    <a:sysClr val="window" lastClr="FFFFFF"/>
                  </a:solidFill>
                  <a:effectLst/>
                  <a:uLnTx/>
                  <a:uFillTx/>
                  <a:latin typeface="Calibri"/>
                  <a:ea typeface="+mn-ea"/>
                  <a:cs typeface="Arial"/>
                </a:endParaRPr>
              </a:p>
            </p:txBody>
          </p:sp>
        </p:grpSp>
      </p:grpSp>
      <p:grpSp>
        <p:nvGrpSpPr>
          <p:cNvPr id="14" name="Diagram group"/>
          <p:cNvGrpSpPr/>
          <p:nvPr/>
        </p:nvGrpSpPr>
        <p:grpSpPr>
          <a:xfrm>
            <a:off x="2339752" y="2708920"/>
            <a:ext cx="2520826" cy="1530746"/>
            <a:chOff x="0" y="1676395"/>
            <a:chExt cx="2328513" cy="1164256"/>
          </a:xfrm>
          <a:scene3d>
            <a:camera prst="perspectiveRelaxedModerately" zoom="92000"/>
            <a:lightRig rig="balanced" dir="t">
              <a:rot lat="0" lon="0" rev="12700000"/>
            </a:lightRig>
          </a:scene3d>
        </p:grpSpPr>
        <p:grpSp>
          <p:nvGrpSpPr>
            <p:cNvPr id="15" name="مجموعة 14"/>
            <p:cNvGrpSpPr/>
            <p:nvPr/>
          </p:nvGrpSpPr>
          <p:grpSpPr>
            <a:xfrm>
              <a:off x="0" y="1676395"/>
              <a:ext cx="2328513" cy="1164256"/>
              <a:chOff x="0" y="1676395"/>
              <a:chExt cx="2328513" cy="1164256"/>
            </a:xfrm>
          </p:grpSpPr>
          <p:sp>
            <p:nvSpPr>
              <p:cNvPr id="16" name="مستطيل مستدير الزوايا 15"/>
              <p:cNvSpPr/>
              <p:nvPr/>
            </p:nvSpPr>
            <p:spPr>
              <a:xfrm>
                <a:off x="0" y="1676395"/>
                <a:ext cx="2328513" cy="1164256"/>
              </a:xfrm>
              <a:prstGeom prst="roundRect">
                <a:avLst/>
              </a:prstGeom>
              <a:blipFill rotWithShape="0">
                <a:blip r:embed="rId3"/>
                <a:stretch>
                  <a:fillRect/>
                </a:stretch>
              </a:blipFill>
              <a:ln>
                <a:noFill/>
              </a:ln>
              <a:effectLst>
                <a:outerShdw blurRad="40000" dist="23000" dir="5400000" rotWithShape="0">
                  <a:srgbClr val="000000">
                    <a:alpha val="35000"/>
                  </a:srgbClr>
                </a:outerShdw>
              </a:effectLst>
              <a:sp3d prstMaterial="plastic">
                <a:bevelT w="50800" h="50800"/>
                <a:bevelB w="50800" h="50800"/>
              </a:sp3d>
            </p:spPr>
          </p:sp>
          <p:sp>
            <p:nvSpPr>
              <p:cNvPr id="17" name="مستطيل 16"/>
              <p:cNvSpPr/>
              <p:nvPr/>
            </p:nvSpPr>
            <p:spPr>
              <a:xfrm>
                <a:off x="56834" y="1733229"/>
                <a:ext cx="2214845" cy="1050588"/>
              </a:xfrm>
              <a:prstGeom prst="rect">
                <a:avLst/>
              </a:prstGeom>
              <a:noFill/>
              <a:ln>
                <a:noFill/>
              </a:ln>
              <a:effectLst/>
              <a:sp3d/>
            </p:spPr>
            <p:txBody>
              <a:bodyPr spcFirstLastPara="0" vert="horz" wrap="square" lIns="106680" tIns="106680" rIns="106680" bIns="106680" numCol="1" spcCol="1270" anchor="ctr" anchorCtr="0">
                <a:noAutofit/>
              </a:bodyPr>
              <a:lstStyle/>
              <a:p>
                <a:pPr marL="0" marR="0" lvl="0" indent="0" algn="ctr" defTabSz="1244600" rtl="1" eaLnBrk="1" fontAlgn="auto" latinLnBrk="0" hangingPunct="1">
                  <a:lnSpc>
                    <a:spcPct val="90000"/>
                  </a:lnSpc>
                  <a:spcBef>
                    <a:spcPct val="0"/>
                  </a:spcBef>
                  <a:spcAft>
                    <a:spcPct val="35000"/>
                  </a:spcAft>
                  <a:buClrTx/>
                  <a:buSzTx/>
                  <a:buFontTx/>
                  <a:buNone/>
                  <a:tabLst/>
                  <a:defRPr/>
                </a:pPr>
                <a:r>
                  <a:rPr kumimoji="0" lang="ar-EG" sz="2800" b="1" i="0" u="none" strike="noStrike" kern="1200" cap="none" spc="0" normalizeH="0" baseline="0" noProof="0" dirty="0" smtClean="0">
                    <a:ln>
                      <a:noFill/>
                    </a:ln>
                    <a:solidFill>
                      <a:sysClr val="window" lastClr="FFFFFF"/>
                    </a:solidFill>
                    <a:effectLst/>
                    <a:uLnTx/>
                    <a:uFillTx/>
                    <a:latin typeface="Times New Roman" pitchFamily="18" charset="0"/>
                    <a:ea typeface="+mn-ea"/>
                    <a:cs typeface="Arial"/>
                  </a:rPr>
                  <a:t>مراسم المؤتمرات والاجتماعات الدولية</a:t>
                </a:r>
                <a:endParaRPr kumimoji="0" lang="ar-SA" sz="2800" b="1" i="0" u="none" strike="noStrike" kern="1200" cap="none" spc="0" normalizeH="0" baseline="0" noProof="0" dirty="0">
                  <a:ln>
                    <a:noFill/>
                  </a:ln>
                  <a:solidFill>
                    <a:sysClr val="window" lastClr="FFFFFF"/>
                  </a:solidFill>
                  <a:effectLst/>
                  <a:uLnTx/>
                  <a:uFillTx/>
                  <a:latin typeface="Calibri"/>
                  <a:ea typeface="+mn-ea"/>
                  <a:cs typeface="Arial"/>
                </a:endParaRPr>
              </a:p>
            </p:txBody>
          </p:sp>
        </p:grpSp>
      </p:grpSp>
      <p:grpSp>
        <p:nvGrpSpPr>
          <p:cNvPr id="18" name="Diagram group"/>
          <p:cNvGrpSpPr/>
          <p:nvPr/>
        </p:nvGrpSpPr>
        <p:grpSpPr>
          <a:xfrm>
            <a:off x="5220072" y="3015471"/>
            <a:ext cx="2271679" cy="1107422"/>
            <a:chOff x="1238188" y="2895604"/>
            <a:chExt cx="2328513" cy="1164256"/>
          </a:xfrm>
          <a:scene3d>
            <a:camera prst="perspectiveRelaxedModerately" zoom="92000"/>
            <a:lightRig rig="balanced" dir="t">
              <a:rot lat="0" lon="0" rev="12700000"/>
            </a:lightRig>
          </a:scene3d>
        </p:grpSpPr>
        <p:grpSp>
          <p:nvGrpSpPr>
            <p:cNvPr id="19" name="مجموعة 18"/>
            <p:cNvGrpSpPr/>
            <p:nvPr/>
          </p:nvGrpSpPr>
          <p:grpSpPr>
            <a:xfrm>
              <a:off x="1238188" y="2895604"/>
              <a:ext cx="2328513" cy="1164256"/>
              <a:chOff x="1238188" y="2895604"/>
              <a:chExt cx="2328513" cy="1164256"/>
            </a:xfrm>
          </p:grpSpPr>
          <p:sp>
            <p:nvSpPr>
              <p:cNvPr id="20" name="مستطيل مستدير الزوايا 19"/>
              <p:cNvSpPr/>
              <p:nvPr/>
            </p:nvSpPr>
            <p:spPr>
              <a:xfrm>
                <a:off x="1238188" y="2895604"/>
                <a:ext cx="2328513" cy="1164256"/>
              </a:xfrm>
              <a:prstGeom prst="roundRect">
                <a:avLst/>
              </a:prstGeom>
              <a:blipFill rotWithShape="0">
                <a:blip r:embed="rId4"/>
                <a:stretch>
                  <a:fillRect/>
                </a:stretch>
              </a:blipFill>
              <a:ln>
                <a:noFill/>
              </a:ln>
              <a:effectLst>
                <a:outerShdw blurRad="40000" dist="23000" dir="5400000" rotWithShape="0">
                  <a:srgbClr val="000000">
                    <a:alpha val="35000"/>
                  </a:srgbClr>
                </a:outerShdw>
              </a:effectLst>
              <a:sp3d prstMaterial="plastic">
                <a:bevelT w="50800" h="50800"/>
                <a:bevelB w="50800" h="50800"/>
              </a:sp3d>
            </p:spPr>
          </p:sp>
          <p:sp>
            <p:nvSpPr>
              <p:cNvPr id="21" name="مستطيل 20"/>
              <p:cNvSpPr/>
              <p:nvPr/>
            </p:nvSpPr>
            <p:spPr>
              <a:xfrm>
                <a:off x="1295022" y="2952438"/>
                <a:ext cx="2214845" cy="1050588"/>
              </a:xfrm>
              <a:prstGeom prst="rect">
                <a:avLst/>
              </a:prstGeom>
              <a:noFill/>
              <a:ln>
                <a:noFill/>
              </a:ln>
              <a:effectLst/>
              <a:sp3d/>
            </p:spPr>
            <p:txBody>
              <a:bodyPr spcFirstLastPara="0" vert="horz" wrap="square" lIns="106680" tIns="106680" rIns="106680" bIns="106680" numCol="1" spcCol="1270" anchor="ctr" anchorCtr="0">
                <a:noAutofit/>
              </a:bodyPr>
              <a:lstStyle/>
              <a:p>
                <a:pPr marL="0" marR="0" lvl="0" indent="0" algn="ctr" defTabSz="1244600" rtl="1" eaLnBrk="1" fontAlgn="auto" latinLnBrk="0" hangingPunct="1">
                  <a:lnSpc>
                    <a:spcPct val="90000"/>
                  </a:lnSpc>
                  <a:spcBef>
                    <a:spcPct val="0"/>
                  </a:spcBef>
                  <a:spcAft>
                    <a:spcPct val="35000"/>
                  </a:spcAft>
                  <a:buClrTx/>
                  <a:buSzTx/>
                  <a:buFontTx/>
                  <a:buNone/>
                  <a:tabLst/>
                  <a:defRPr/>
                </a:pPr>
                <a:r>
                  <a:rPr kumimoji="0" lang="ar-EG" sz="2800" b="1" i="0" u="none" strike="noStrike" kern="1200" cap="none" spc="0" normalizeH="0" baseline="0" noProof="0" dirty="0" smtClean="0">
                    <a:ln>
                      <a:noFill/>
                    </a:ln>
                    <a:solidFill>
                      <a:sysClr val="window" lastClr="FFFFFF"/>
                    </a:solidFill>
                    <a:effectLst/>
                    <a:uLnTx/>
                    <a:uFillTx/>
                    <a:latin typeface="Calibri"/>
                    <a:ea typeface="+mn-ea"/>
                    <a:cs typeface="Arial"/>
                  </a:rPr>
                  <a:t>مراسم رفع الأعلام</a:t>
                </a:r>
                <a:endParaRPr kumimoji="0" lang="ar-SA" sz="2800" b="1" i="0" u="none" strike="noStrike" kern="1200" cap="none" spc="0" normalizeH="0" baseline="0" noProof="0" dirty="0">
                  <a:ln>
                    <a:noFill/>
                  </a:ln>
                  <a:solidFill>
                    <a:sysClr val="window" lastClr="FFFFFF"/>
                  </a:solidFill>
                  <a:effectLst/>
                  <a:uLnTx/>
                  <a:uFillTx/>
                  <a:latin typeface="Calibri"/>
                  <a:ea typeface="+mn-ea"/>
                  <a:cs typeface="Arial"/>
                </a:endParaRPr>
              </a:p>
            </p:txBody>
          </p:sp>
        </p:grpSp>
      </p:grpSp>
    </p:spTree>
    <p:extLst>
      <p:ext uri="{BB962C8B-B14F-4D97-AF65-F5344CB8AC3E}">
        <p14:creationId xmlns:p14="http://schemas.microsoft.com/office/powerpoint/2010/main" val="100050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الاتكيت والبروتوكول(المراسم)</a:t>
            </a:r>
            <a:endParaRPr lang="ar-IQ"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6945" y="2531090"/>
            <a:ext cx="3670110" cy="26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74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88640"/>
            <a:ext cx="8229600" cy="1143000"/>
          </a:xfrm>
        </p:spPr>
        <p:txBody>
          <a:bodyPr>
            <a:normAutofit/>
          </a:bodyPr>
          <a:lstStyle/>
          <a:p>
            <a:pPr algn="r"/>
            <a:r>
              <a:rPr lang="ar-IQ" sz="3600" dirty="0">
                <a:solidFill>
                  <a:srgbClr val="FF0000"/>
                </a:solidFill>
              </a:rPr>
              <a:t>مفهوم </a:t>
            </a:r>
            <a:r>
              <a:rPr lang="ar-IQ" sz="3600" dirty="0" smtClean="0">
                <a:solidFill>
                  <a:srgbClr val="FF0000"/>
                </a:solidFill>
              </a:rPr>
              <a:t>الاتيكيت :</a:t>
            </a:r>
            <a:endParaRPr lang="ar-IQ" sz="3600" dirty="0">
              <a:solidFill>
                <a:srgbClr val="FF0000"/>
              </a:solidFill>
            </a:endParaRPr>
          </a:p>
        </p:txBody>
      </p:sp>
      <p:sp>
        <p:nvSpPr>
          <p:cNvPr id="3" name="عنصر نائب للمحتوى 2"/>
          <p:cNvSpPr>
            <a:spLocks noGrp="1"/>
          </p:cNvSpPr>
          <p:nvPr>
            <p:ph idx="1"/>
          </p:nvPr>
        </p:nvSpPr>
        <p:spPr/>
        <p:txBody>
          <a:bodyPr/>
          <a:lstStyle/>
          <a:p>
            <a:pPr algn="just"/>
            <a:r>
              <a:rPr lang="ar-IQ" dirty="0"/>
              <a:t>يعرف الاتيكيت بأنه "فن </a:t>
            </a:r>
            <a:r>
              <a:rPr lang="ar-IQ" dirty="0" smtClean="0"/>
              <a:t>الخصال </a:t>
            </a:r>
            <a:r>
              <a:rPr lang="ar-IQ" dirty="0"/>
              <a:t>الحميدة" أو "السلوك بالغ التهذيب" وتتعلق قواعد الاتيكيت بآداب السلوك، والأخلاق والصفات </a:t>
            </a:r>
            <a:r>
              <a:rPr lang="ar-IQ" dirty="0" smtClean="0"/>
              <a:t>الحسنة ، الذوق ومراعاة شعور الأخر.</a:t>
            </a:r>
            <a:endParaRPr lang="ar-IQ" dirty="0"/>
          </a:p>
          <a:p>
            <a:r>
              <a:rPr lang="ar-IQ" dirty="0">
                <a:solidFill>
                  <a:srgbClr val="7030A0"/>
                </a:solidFill>
              </a:rPr>
              <a:t>مفهوم </a:t>
            </a:r>
            <a:r>
              <a:rPr lang="ar-IQ" dirty="0" smtClean="0">
                <a:solidFill>
                  <a:srgbClr val="7030A0"/>
                </a:solidFill>
              </a:rPr>
              <a:t>البروتوكول :</a:t>
            </a:r>
          </a:p>
          <a:p>
            <a:pPr marL="0" indent="0" algn="just">
              <a:buNone/>
            </a:pPr>
            <a:r>
              <a:rPr lang="ar-IQ" dirty="0"/>
              <a:t>تعتبر المراسم ( البروتوكول) محصلة لمجموع الإجراءات والتقاليد وقواعد اللياقة التي تسود المعاملات والاتصالات الدولية</a:t>
            </a:r>
            <a:r>
              <a:rPr lang="ar-IQ" dirty="0" smtClean="0"/>
              <a:t>، </a:t>
            </a:r>
            <a:r>
              <a:rPr lang="ar-IQ" dirty="0"/>
              <a:t>تقوم تنفيذاً للقواعد الدولية والعامة أو بناء على العرف </a:t>
            </a:r>
            <a:r>
              <a:rPr lang="ar-IQ" dirty="0" smtClean="0"/>
              <a:t>الدولي .</a:t>
            </a:r>
            <a:endParaRPr lang="ar-IQ" dirty="0"/>
          </a:p>
          <a:p>
            <a:pPr marL="0" indent="0">
              <a:buNone/>
            </a:pPr>
            <a:endParaRPr lang="ar-IQ" dirty="0"/>
          </a:p>
        </p:txBody>
      </p:sp>
    </p:spTree>
    <p:extLst>
      <p:ext uri="{BB962C8B-B14F-4D97-AF65-F5344CB8AC3E}">
        <p14:creationId xmlns:p14="http://schemas.microsoft.com/office/powerpoint/2010/main" val="209956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البروتوكول</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just">
              <a:buNone/>
            </a:pPr>
            <a:r>
              <a:rPr lang="ar-IQ" sz="2800" dirty="0" smtClean="0"/>
              <a:t>  بدأت مراعاة هذه القواعد من الامور المستحبة بوصفها مبادرات لمراعاة الآخر وانكار الذات في العصور الوسطى ، ومن قواعد الحديثة في الحضارة الاوربية ، انتقلت مراعاة هذه القواعد الى </a:t>
            </a:r>
            <a:r>
              <a:rPr lang="ar-IQ" sz="2800" u="sng" dirty="0" smtClean="0">
                <a:solidFill>
                  <a:srgbClr val="FF0000"/>
                </a:solidFill>
              </a:rPr>
              <a:t>مرتبة الالزام </a:t>
            </a:r>
            <a:r>
              <a:rPr lang="ar-IQ" sz="2800" dirty="0" smtClean="0"/>
              <a:t>بحيث يترتب على اغفالها أحيانا الى ازمات حادة في علاقات الدول ، وعلى الرغم من ذلك فهي ليست موثقة أو منشورة بشكل تفصيلي ،ان العارفين بها يقتصر وجودهم في مقار عملهم بوصفها ممارسات يومية تحرص ادارات المراسم في الوزرات المعنية كرئاسة الدولة ورئاسة الوزراء ووزارة الخارجية على توارثها وتناقلها بل وطبع دليل موجز بأهمها .</a:t>
            </a:r>
            <a:endParaRPr lang="ar-IQ" sz="2800" u="sng" dirty="0">
              <a:solidFill>
                <a:srgbClr val="FF0000"/>
              </a:solidFill>
            </a:endParaRPr>
          </a:p>
        </p:txBody>
      </p:sp>
    </p:spTree>
    <p:extLst>
      <p:ext uri="{BB962C8B-B14F-4D97-AF65-F5344CB8AC3E}">
        <p14:creationId xmlns:p14="http://schemas.microsoft.com/office/powerpoint/2010/main" val="1543104851"/>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2441</Words>
  <Application>Microsoft Office PowerPoint</Application>
  <PresentationFormat>عرض على الشاشة (3:4)‏</PresentationFormat>
  <Paragraphs>139</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سمة Office</vt:lpstr>
      <vt:lpstr>عرض تقديمي في PowerPoint</vt:lpstr>
      <vt:lpstr>(فن التعامل مع كبار الشخصيات)</vt:lpstr>
      <vt:lpstr>مقدمة</vt:lpstr>
      <vt:lpstr>الفرق بين الاتكيت والبروتوكول</vt:lpstr>
      <vt:lpstr>عرض تقديمي في PowerPoint</vt:lpstr>
      <vt:lpstr>              </vt:lpstr>
      <vt:lpstr>الاتكيت والبروتوكول(المراسم)</vt:lpstr>
      <vt:lpstr>مفهوم الاتيكيت :</vt:lpstr>
      <vt:lpstr>البروتوكول</vt:lpstr>
      <vt:lpstr>العلاقة بين البروتوكول والاتكيت </vt:lpstr>
      <vt:lpstr>العلاقة بين البروتوكول والاتكيت </vt:lpstr>
      <vt:lpstr>العلاقة بين البروتوكول والاتكيت </vt:lpstr>
      <vt:lpstr>سؤال : هل لكل مجتمع قواعده الخاصة ؟</vt:lpstr>
      <vt:lpstr>سؤال هل لكل مجتمع قواعده الخاصة ؟</vt:lpstr>
      <vt:lpstr>سؤال ؟</vt:lpstr>
      <vt:lpstr>التشريفات</vt:lpstr>
      <vt:lpstr>التشريفات يقوم بالمهام الاتية :</vt:lpstr>
      <vt:lpstr>سؤال ؟</vt:lpstr>
      <vt:lpstr>العلاقة بين المراسم والعلاقات العامة</vt:lpstr>
      <vt:lpstr>المراسم والعلاقات العامة </vt:lpstr>
      <vt:lpstr>المراسم والعلاقات العامة </vt:lpstr>
      <vt:lpstr>العلاقة بين المراسم والعلاقات العامة</vt:lpstr>
      <vt:lpstr>اهداف المراسم:</vt:lpstr>
      <vt:lpstr>عرض تقديمي في PowerPoint</vt:lpstr>
      <vt:lpstr> إدارة المراسم والعلوم السياسية</vt:lpstr>
      <vt:lpstr> التنظيم الإداري لإدارة المراسم </vt:lpstr>
      <vt:lpstr>إدارة المراسم تختص بالاتي :</vt:lpstr>
      <vt:lpstr>إدارة المراسم تختص بالاتي :</vt:lpstr>
      <vt:lpstr> إدارة المراسم تتولى القيام بالاختصاصات الآتية: </vt:lpstr>
      <vt:lpstr>ادارة المراسم في وزارة الخارجية بعض الأعمال ذات الطبيعة الخاصة والتي يمكن إيجازها بالآتي :-  </vt:lpstr>
      <vt:lpstr>ادارة المراسم في وزارة الخارجية بعض الأعمال ذات الطبيعة الخاصة والتي يمكن إيجازها بالآتي :- </vt:lpstr>
      <vt:lpstr>ادارة المراسم في وزارة الخارجية بعض الأعمال ذات الطبيعة الخاصة والتي يمكن إيجازها بالآتي :-  </vt:lpstr>
      <vt:lpstr>ادارة المراسم في وزارة الخارجية بعض الأعمال ذات الطبيعة الخاصة والتي يمكن إيجازها بالآتي :-   </vt:lpstr>
      <vt:lpstr>ادارة المراسم في وزارة الخارجية بعض الأعمال ذات الطبيعة الخاصة والتي يمكن إيجازها بالآتي :-</vt:lpstr>
      <vt:lpstr>مدير المرَاسِمَ وَالْشِّرْوطَ ا لَوَاجِبٍ تَوَافرهَا فِيْه</vt:lpstr>
      <vt:lpstr>مدير المرَاسِمَ وَالْشِّرْوطَ ا لَوَاجِبٍ تَوَافرَها فِيْه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m.k</dc:creator>
  <cp:lastModifiedBy>m.k</cp:lastModifiedBy>
  <cp:revision>218</cp:revision>
  <dcterms:created xsi:type="dcterms:W3CDTF">2025-06-09T16:31:07Z</dcterms:created>
  <dcterms:modified xsi:type="dcterms:W3CDTF">2025-06-20T05:25:34Z</dcterms:modified>
</cp:coreProperties>
</file>