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522C135-9EDF-4416-B6F1-FDE749815195}"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2555785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522C135-9EDF-4416-B6F1-FDE749815195}"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3414752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522C135-9EDF-4416-B6F1-FDE749815195}"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22079F-24AD-4B01-A130-7EB02897B65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59676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522C135-9EDF-4416-B6F1-FDE749815195}"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3177858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522C135-9EDF-4416-B6F1-FDE749815195}"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22079F-24AD-4B01-A130-7EB02897B65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204320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522C135-9EDF-4416-B6F1-FDE749815195}"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13102942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22C135-9EDF-4416-B6F1-FDE749815195}"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29295862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22C135-9EDF-4416-B6F1-FDE749815195}"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3532048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22C135-9EDF-4416-B6F1-FDE749815195}"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1259824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522C135-9EDF-4416-B6F1-FDE749815195}"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280673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22C135-9EDF-4416-B6F1-FDE749815195}" type="datetimeFigureOut">
              <a:rPr lang="en-US" smtClean="0"/>
              <a:t>6/24/2025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3014806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522C135-9EDF-4416-B6F1-FDE749815195}" type="datetimeFigureOut">
              <a:rPr lang="en-US" smtClean="0"/>
              <a:t>6/24/2025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2126879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522C135-9EDF-4416-B6F1-FDE749815195}" type="datetimeFigureOut">
              <a:rPr lang="en-US" smtClean="0"/>
              <a:t>6/24/2025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2774159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22C135-9EDF-4416-B6F1-FDE749815195}" type="datetimeFigureOut">
              <a:rPr lang="en-US" smtClean="0"/>
              <a:t>6/24/2025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7799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522C135-9EDF-4416-B6F1-FDE749815195}" type="datetimeFigureOut">
              <a:rPr lang="en-US" smtClean="0"/>
              <a:t>6/24/2025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22079F-24AD-4B01-A130-7EB02897B65A}" type="slidenum">
              <a:rPr lang="en-US" smtClean="0"/>
              <a:t>‹#›</a:t>
            </a:fld>
            <a:endParaRPr lang="en-US"/>
          </a:p>
        </p:txBody>
      </p:sp>
    </p:spTree>
    <p:extLst>
      <p:ext uri="{BB962C8B-B14F-4D97-AF65-F5344CB8AC3E}">
        <p14:creationId xmlns:p14="http://schemas.microsoft.com/office/powerpoint/2010/main" val="2088223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22079F-24AD-4B01-A130-7EB02897B65A}" type="slidenum">
              <a:rPr lang="en-US" smtClean="0"/>
              <a:t>‹#›</a:t>
            </a:fld>
            <a:endParaRPr lang="en-US"/>
          </a:p>
        </p:txBody>
      </p:sp>
      <p:sp>
        <p:nvSpPr>
          <p:cNvPr id="5" name="Date Placeholder 4"/>
          <p:cNvSpPr>
            <a:spLocks noGrp="1"/>
          </p:cNvSpPr>
          <p:nvPr>
            <p:ph type="dt" sz="half" idx="10"/>
          </p:nvPr>
        </p:nvSpPr>
        <p:spPr/>
        <p:txBody>
          <a:bodyPr/>
          <a:lstStyle/>
          <a:p>
            <a:fld id="{0522C135-9EDF-4416-B6F1-FDE749815195}" type="datetimeFigureOut">
              <a:rPr lang="en-US" smtClean="0"/>
              <a:t>6/24/2025</a:t>
            </a:fld>
            <a:endParaRPr lang="en-US"/>
          </a:p>
        </p:txBody>
      </p:sp>
    </p:spTree>
    <p:extLst>
      <p:ext uri="{BB962C8B-B14F-4D97-AF65-F5344CB8AC3E}">
        <p14:creationId xmlns:p14="http://schemas.microsoft.com/office/powerpoint/2010/main" val="654664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522C135-9EDF-4416-B6F1-FDE749815195}" type="datetimeFigureOut">
              <a:rPr lang="en-US" smtClean="0"/>
              <a:t>6/24/2025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F22079F-24AD-4B01-A130-7EB02897B65A}" type="slidenum">
              <a:rPr lang="en-US" smtClean="0"/>
              <a:t>‹#›</a:t>
            </a:fld>
            <a:endParaRPr lang="en-US"/>
          </a:p>
        </p:txBody>
      </p:sp>
    </p:spTree>
    <p:extLst>
      <p:ext uri="{BB962C8B-B14F-4D97-AF65-F5344CB8AC3E}">
        <p14:creationId xmlns:p14="http://schemas.microsoft.com/office/powerpoint/2010/main" val="32875714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4572" y="801858"/>
            <a:ext cx="9059593" cy="2771336"/>
          </a:xfrm>
        </p:spPr>
        <p:txBody>
          <a:bodyPr/>
          <a:lstStyle/>
          <a:p>
            <a:pPr algn="ctr"/>
            <a:r>
              <a:rPr lang="ar-SA" sz="6000" dirty="0" smtClean="0">
                <a:solidFill>
                  <a:srgbClr val="FF0000"/>
                </a:solidFill>
                <a:latin typeface="Amiri" panose="00000500000000000000" pitchFamily="2" charset="-78"/>
                <a:cs typeface="Amiri" panose="00000500000000000000" pitchFamily="2" charset="-78"/>
              </a:rPr>
              <a:t>البروتوكول في الفعاليات والمناسبات الرسمية</a:t>
            </a:r>
            <a:endParaRPr lang="en-US" sz="6000" dirty="0">
              <a:solidFill>
                <a:srgbClr val="FF0000"/>
              </a:solidFill>
              <a:latin typeface="Amiri" panose="00000500000000000000" pitchFamily="2" charset="-78"/>
              <a:cs typeface="Amiri" panose="00000500000000000000" pitchFamily="2" charset="-78"/>
            </a:endParaRPr>
          </a:p>
        </p:txBody>
      </p:sp>
      <p:sp>
        <p:nvSpPr>
          <p:cNvPr id="3" name="Subtitle 2"/>
          <p:cNvSpPr>
            <a:spLocks noGrp="1"/>
          </p:cNvSpPr>
          <p:nvPr>
            <p:ph type="subTitle" idx="1"/>
          </p:nvPr>
        </p:nvSpPr>
        <p:spPr>
          <a:xfrm>
            <a:off x="379828" y="4050833"/>
            <a:ext cx="8894175" cy="1096899"/>
          </a:xfrm>
        </p:spPr>
        <p:txBody>
          <a:bodyPr>
            <a:noAutofit/>
          </a:bodyPr>
          <a:lstStyle/>
          <a:p>
            <a:r>
              <a:rPr lang="ar-SA" sz="4000" dirty="0" smtClean="0">
                <a:solidFill>
                  <a:srgbClr val="FF0000"/>
                </a:solidFill>
                <a:latin typeface="Amiri" panose="00000500000000000000" pitchFamily="2" charset="-78"/>
                <a:cs typeface="Amiri" panose="00000500000000000000" pitchFamily="2" charset="-78"/>
              </a:rPr>
              <a:t>الجزء الاول : </a:t>
            </a:r>
            <a:r>
              <a:rPr lang="ar-SA" sz="4000" b="1" dirty="0">
                <a:solidFill>
                  <a:srgbClr val="002060"/>
                </a:solidFill>
                <a:latin typeface="Amiri" panose="00000500000000000000" pitchFamily="2" charset="-78"/>
                <a:cs typeface="Amiri" panose="00000500000000000000" pitchFamily="2" charset="-78"/>
              </a:rPr>
              <a:t>تنظيم الفعاليات وفق البروتوكول </a:t>
            </a:r>
            <a:r>
              <a:rPr lang="ar-SA" sz="4000" b="1" dirty="0" smtClean="0">
                <a:solidFill>
                  <a:srgbClr val="002060"/>
                </a:solidFill>
                <a:latin typeface="Amiri" panose="00000500000000000000" pitchFamily="2" charset="-78"/>
                <a:cs typeface="Amiri" panose="00000500000000000000" pitchFamily="2" charset="-78"/>
              </a:rPr>
              <a:t>الرسمي</a:t>
            </a:r>
            <a:endParaRPr lang="ar-SA" sz="4000" b="1" dirty="0">
              <a:solidFill>
                <a:srgbClr val="002060"/>
              </a:solidFill>
              <a:latin typeface="Amiri" panose="00000500000000000000" pitchFamily="2" charset="-78"/>
              <a:cs typeface="Amiri" panose="00000500000000000000" pitchFamily="2" charset="-78"/>
            </a:endParaRPr>
          </a:p>
          <a:p>
            <a:endParaRPr lang="ar-SA" sz="4000" b="1" dirty="0" smtClean="0">
              <a:solidFill>
                <a:srgbClr val="002060"/>
              </a:solidFill>
              <a:latin typeface="Amiri" panose="00000500000000000000" pitchFamily="2" charset="-78"/>
              <a:cs typeface="Amiri" panose="00000500000000000000" pitchFamily="2" charset="-78"/>
            </a:endParaRPr>
          </a:p>
          <a:p>
            <a:pPr algn="l"/>
            <a:r>
              <a:rPr lang="ar-SA" sz="2400" b="1" dirty="0" smtClean="0">
                <a:solidFill>
                  <a:srgbClr val="002060"/>
                </a:solidFill>
                <a:latin typeface="Amiri" panose="00000500000000000000" pitchFamily="2" charset="-78"/>
                <a:cs typeface="Amiri" panose="00000500000000000000" pitchFamily="2" charset="-78"/>
              </a:rPr>
              <a:t>م.م. عمار احمد حسون</a:t>
            </a:r>
            <a:endParaRPr lang="en-US" sz="2400" dirty="0">
              <a:solidFill>
                <a:srgbClr val="002060"/>
              </a:solidFill>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243095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354" y="609600"/>
            <a:ext cx="9903656" cy="1320800"/>
          </a:xfrm>
        </p:spPr>
        <p:txBody>
          <a:bodyPr>
            <a:noAutofit/>
          </a:bodyPr>
          <a:lstStyle/>
          <a:p>
            <a:r>
              <a:rPr lang="ar-SA" sz="6000" dirty="0" smtClean="0">
                <a:solidFill>
                  <a:srgbClr val="FF0000"/>
                </a:solidFill>
                <a:latin typeface="Amiri" panose="00000500000000000000" pitchFamily="2" charset="-78"/>
                <a:cs typeface="Amiri" panose="00000500000000000000" pitchFamily="2" charset="-78"/>
              </a:rPr>
              <a:t>9- </a:t>
            </a:r>
            <a:r>
              <a:rPr lang="ar-SA" sz="6000" b="1" dirty="0">
                <a:solidFill>
                  <a:srgbClr val="FF0000"/>
                </a:solidFill>
                <a:latin typeface="Amiri" panose="00000500000000000000" pitchFamily="2" charset="-78"/>
                <a:cs typeface="Amiri" panose="00000500000000000000" pitchFamily="2" charset="-78"/>
              </a:rPr>
              <a:t>إدارة الضيافة والراحة خلال الفعالية</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281353" y="2160589"/>
            <a:ext cx="10466363" cy="3880773"/>
          </a:xfrm>
        </p:spPr>
        <p:txBody>
          <a:bodyPr>
            <a:noAutofit/>
          </a:bodyPr>
          <a:lstStyle/>
          <a:p>
            <a:pPr algn="just" rtl="1"/>
            <a:r>
              <a:rPr lang="ar-SA" sz="3600" dirty="0">
                <a:latin typeface="Amiri" panose="00000500000000000000" pitchFamily="2" charset="-78"/>
                <a:cs typeface="Amiri" panose="00000500000000000000" pitchFamily="2" charset="-78"/>
              </a:rPr>
              <a:t>يُعد تقديم الضيافة جزءًا أساسياً من البروتوكول، ويجب أن تُراعى فيه العادات الثقافية للضيوف، وتنوع الأطعمة والمشروبات، مع الالتزام بالطابع الرسمي. يجب أن تكون فترات الاستراحة كافية ومرتبة دون إخلال بسير الجلسات. يُراعى تنظيم أماكن الضيافة بشكل مريح ومنظم، مع تقديم الخدمة بأعلى درجات الاحتراف. كما يجب توفير دعم لوجستي للضيوف في حال احتاجوا لأي خدمة خاصة. حسن الضيافة يُسهم في تحسين الانطباع العام عن الجهة المنظمة</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3282902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648353" cy="1320800"/>
          </a:xfrm>
        </p:spPr>
        <p:txBody>
          <a:bodyPr>
            <a:noAutofit/>
          </a:bodyPr>
          <a:lstStyle/>
          <a:p>
            <a:r>
              <a:rPr lang="ar-SA" sz="6000" dirty="0" smtClean="0">
                <a:solidFill>
                  <a:srgbClr val="FF0000"/>
                </a:solidFill>
                <a:latin typeface="Amiri" panose="00000500000000000000" pitchFamily="2" charset="-78"/>
                <a:cs typeface="Amiri" panose="00000500000000000000" pitchFamily="2" charset="-78"/>
              </a:rPr>
              <a:t>10- </a:t>
            </a:r>
            <a:r>
              <a:rPr lang="ar-SA" sz="6000" b="1" dirty="0">
                <a:solidFill>
                  <a:srgbClr val="FF0000"/>
                </a:solidFill>
                <a:latin typeface="Amiri" panose="00000500000000000000" pitchFamily="2" charset="-78"/>
                <a:cs typeface="Amiri" panose="00000500000000000000" pitchFamily="2" charset="-78"/>
              </a:rPr>
              <a:t>ختام الفعالية وتقديم الشكر الرسمي</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225083" y="2166425"/>
            <a:ext cx="9988061" cy="4375052"/>
          </a:xfrm>
        </p:spPr>
        <p:txBody>
          <a:bodyPr>
            <a:noAutofit/>
          </a:bodyPr>
          <a:lstStyle/>
          <a:p>
            <a:pPr algn="just" rtl="1"/>
            <a:r>
              <a:rPr lang="ar-SA" sz="3600" dirty="0">
                <a:latin typeface="Amiri" panose="00000500000000000000" pitchFamily="2" charset="-78"/>
                <a:cs typeface="Amiri" panose="00000500000000000000" pitchFamily="2" charset="-78"/>
              </a:rPr>
              <a:t>يتضمن الختام الرسمي للفعالية كلمات شكر للمشاركين والضيوف، وتوزيع شهادات أو هدايا رمزية عند الحاجة، وإعلان النتائج أو التوصيات إن وجدت. يُراعى أن يتم الختام بطريقة رسمية ومنظمة تُبرز أهمية المناسبة. كما يُفضل إرسال رسائل شكر لاحقًا عبر البريد الإلكتروني أو المراسلات الرسمية. إن إنهاء الفعالية بأسلوب بروتوكولي يترك انطباعاً إيجابياً ويُعزز من العلاقات المؤسسية. وهو يعكس درجة الالتزام والاحتراف في التنظيم</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569912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364566"/>
            <a:ext cx="9085644" cy="4403188"/>
          </a:xfrm>
        </p:spPr>
        <p:txBody>
          <a:bodyPr>
            <a:normAutofit/>
          </a:bodyPr>
          <a:lstStyle/>
          <a:p>
            <a:pPr algn="r" rtl="1"/>
            <a:r>
              <a:rPr lang="ar-SA" sz="6000" dirty="0">
                <a:solidFill>
                  <a:srgbClr val="FF0000"/>
                </a:solidFill>
                <a:latin typeface="Amiri" panose="00000500000000000000" pitchFamily="2" charset="-78"/>
                <a:cs typeface="Amiri" panose="00000500000000000000" pitchFamily="2" charset="-78"/>
              </a:rPr>
              <a:t>الجزء الثاني : </a:t>
            </a:r>
            <a:r>
              <a:rPr lang="ar-SA" sz="6000" dirty="0" smtClean="0">
                <a:solidFill>
                  <a:srgbClr val="FF0000"/>
                </a:solidFill>
                <a:latin typeface="Amiri" panose="00000500000000000000" pitchFamily="2" charset="-78"/>
                <a:cs typeface="Amiri" panose="00000500000000000000" pitchFamily="2" charset="-78"/>
              </a:rPr>
              <a:t/>
            </a:r>
            <a:br>
              <a:rPr lang="ar-SA" sz="6000" dirty="0" smtClean="0">
                <a:solidFill>
                  <a:srgbClr val="FF0000"/>
                </a:solidFill>
                <a:latin typeface="Amiri" panose="00000500000000000000" pitchFamily="2" charset="-78"/>
                <a:cs typeface="Amiri" panose="00000500000000000000" pitchFamily="2" charset="-78"/>
              </a:rPr>
            </a:br>
            <a:r>
              <a:rPr lang="ar-SA" sz="6000" dirty="0" smtClean="0">
                <a:solidFill>
                  <a:srgbClr val="FF0000"/>
                </a:solidFill>
                <a:latin typeface="Amiri" panose="00000500000000000000" pitchFamily="2" charset="-78"/>
                <a:cs typeface="Amiri" panose="00000500000000000000" pitchFamily="2" charset="-78"/>
              </a:rPr>
              <a:t/>
            </a:r>
            <a:br>
              <a:rPr lang="ar-SA" sz="6000" dirty="0" smtClean="0">
                <a:solidFill>
                  <a:srgbClr val="FF0000"/>
                </a:solidFill>
                <a:latin typeface="Amiri" panose="00000500000000000000" pitchFamily="2" charset="-78"/>
                <a:cs typeface="Amiri" panose="00000500000000000000" pitchFamily="2" charset="-78"/>
              </a:rPr>
            </a:br>
            <a:r>
              <a:rPr lang="ar-SA" sz="6000" b="1" dirty="0" smtClean="0">
                <a:solidFill>
                  <a:srgbClr val="002060"/>
                </a:solidFill>
                <a:latin typeface="Amiri" panose="00000500000000000000" pitchFamily="2" charset="-78"/>
                <a:cs typeface="Amiri" panose="00000500000000000000" pitchFamily="2" charset="-78"/>
              </a:rPr>
              <a:t>إتيكيت </a:t>
            </a:r>
            <a:r>
              <a:rPr lang="ar-SA" sz="6000" b="1" dirty="0">
                <a:solidFill>
                  <a:srgbClr val="002060"/>
                </a:solidFill>
                <a:latin typeface="Amiri" panose="00000500000000000000" pitchFamily="2" charset="-78"/>
                <a:cs typeface="Amiri" panose="00000500000000000000" pitchFamily="2" charset="-78"/>
              </a:rPr>
              <a:t>المآدب والمناسبات الرسمية</a:t>
            </a:r>
            <a:endParaRPr lang="en-US" sz="6000" b="1" dirty="0">
              <a:solidFill>
                <a:srgbClr val="002060"/>
              </a:solidFill>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2344381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220" y="609600"/>
            <a:ext cx="9819248" cy="1320800"/>
          </a:xfrm>
        </p:spPr>
        <p:txBody>
          <a:bodyPr>
            <a:noAutofit/>
          </a:bodyPr>
          <a:lstStyle/>
          <a:p>
            <a:r>
              <a:rPr lang="ar-SA" sz="5400" dirty="0" smtClean="0">
                <a:solidFill>
                  <a:srgbClr val="FF0000"/>
                </a:solidFill>
                <a:latin typeface="Amiri" panose="00000500000000000000" pitchFamily="2" charset="-78"/>
                <a:cs typeface="Amiri" panose="00000500000000000000" pitchFamily="2" charset="-78"/>
              </a:rPr>
              <a:t>1- </a:t>
            </a:r>
            <a:r>
              <a:rPr lang="ar-SA" sz="5400" b="1" dirty="0">
                <a:solidFill>
                  <a:srgbClr val="FF0000"/>
                </a:solidFill>
                <a:latin typeface="Amiri" panose="00000500000000000000" pitchFamily="2" charset="-78"/>
                <a:cs typeface="Amiri" panose="00000500000000000000" pitchFamily="2" charset="-78"/>
              </a:rPr>
              <a:t>أهمية المظهر الشخصي في المآدب الرسمية</a:t>
            </a:r>
            <a:endParaRPr lang="en-US" sz="54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253219" y="2160589"/>
            <a:ext cx="10663310" cy="3880773"/>
          </a:xfrm>
        </p:spPr>
        <p:txBody>
          <a:bodyPr>
            <a:noAutofit/>
          </a:bodyPr>
          <a:lstStyle/>
          <a:p>
            <a:pPr lvl="1" algn="just" rtl="1"/>
            <a:r>
              <a:rPr lang="ar-SA" sz="3600" dirty="0">
                <a:latin typeface="Amiri" panose="00000500000000000000" pitchFamily="2" charset="-78"/>
                <a:cs typeface="Amiri" panose="00000500000000000000" pitchFamily="2" charset="-78"/>
              </a:rPr>
              <a:t>يلعب المظهر دورًا محوريًا في المناسبات الرسمية، إذ يُعد الانطباع الأول عن الضيف أو المضيف من أهم عناصر الإتيكيت. يجب ارتداء الملابس المناسبة التي تتماشى مع طابع المناسبة ووقتها ومكانها. الالتزام بالبروتوكول المتبع في اللباس (كالبدلة الرسمية أو الزي الوطني) يعكس الاحترام للحدث والحضور. كما يجب الانتباه إلى نظافة الشخصية وتنسيق الألوان والاهتمام بالتفاصيل. المظهر الأنيق يعزز من الحضور الاجتماعي ويمنح الشخص ثقة في التفاعل</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2288510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490" y="609600"/>
            <a:ext cx="11493304" cy="1320800"/>
          </a:xfrm>
        </p:spPr>
        <p:txBody>
          <a:bodyPr>
            <a:noAutofit/>
          </a:bodyPr>
          <a:lstStyle/>
          <a:p>
            <a:r>
              <a:rPr lang="ar-SA" sz="6000" dirty="0" smtClean="0">
                <a:solidFill>
                  <a:srgbClr val="FF0000"/>
                </a:solidFill>
                <a:latin typeface="Amiri" panose="00000500000000000000" pitchFamily="2" charset="-78"/>
                <a:cs typeface="Amiri" panose="00000500000000000000" pitchFamily="2" charset="-78"/>
              </a:rPr>
              <a:t>2- </a:t>
            </a:r>
            <a:r>
              <a:rPr lang="ar-SA" sz="6000" b="1" dirty="0">
                <a:solidFill>
                  <a:srgbClr val="FF0000"/>
                </a:solidFill>
                <a:latin typeface="Amiri" panose="00000500000000000000" pitchFamily="2" charset="-78"/>
                <a:cs typeface="Amiri" panose="00000500000000000000" pitchFamily="2" charset="-78"/>
              </a:rPr>
              <a:t>قواعد الدعوة والحضور في المآدب الرسمية</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309489" y="2160589"/>
            <a:ext cx="9608233" cy="3880773"/>
          </a:xfrm>
        </p:spPr>
        <p:txBody>
          <a:bodyPr>
            <a:noAutofit/>
          </a:bodyPr>
          <a:lstStyle/>
          <a:p>
            <a:pPr algn="just" rtl="1"/>
            <a:r>
              <a:rPr lang="ar-SA" sz="3600" dirty="0">
                <a:latin typeface="Amiri" panose="00000500000000000000" pitchFamily="2" charset="-78"/>
                <a:cs typeface="Amiri" panose="00000500000000000000" pitchFamily="2" charset="-78"/>
              </a:rPr>
              <a:t>تبدأ قواعد الإتيكيت من لحظة توجيه الدعوة، إذ يجب أن تكون رسمية، واضحة، وتُرسل بوقت كافٍ. على المدعو تأكيد الحضور أو الاعتذار في الوقت المناسب، مما يُظهر احترامه للمضيف وللتنظيم. يجب الالتزام بوقت الحضور دون تأخير أو تبكير غير لائق. كما يُراعى اصطحاب الأشخاص المذكورين في الدعوة فقط، دون إضافات غير مُصرح بها. حسن التعامل مع الدعوة يعكس السلوك الحضاري واللباقة الاجتماعية</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1425275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437337" cy="1320800"/>
          </a:xfrm>
        </p:spPr>
        <p:txBody>
          <a:bodyPr>
            <a:noAutofit/>
          </a:bodyPr>
          <a:lstStyle/>
          <a:p>
            <a:r>
              <a:rPr lang="ar-SA" sz="6000" dirty="0" smtClean="0">
                <a:solidFill>
                  <a:srgbClr val="FF0000"/>
                </a:solidFill>
                <a:latin typeface="Amiri" panose="00000500000000000000" pitchFamily="2" charset="-78"/>
                <a:cs typeface="Amiri" panose="00000500000000000000" pitchFamily="2" charset="-78"/>
              </a:rPr>
              <a:t>3- </a:t>
            </a:r>
            <a:r>
              <a:rPr lang="ar-SA" sz="6000" b="1" dirty="0">
                <a:solidFill>
                  <a:srgbClr val="FF0000"/>
                </a:solidFill>
                <a:latin typeface="Amiri" panose="00000500000000000000" pitchFamily="2" charset="-78"/>
                <a:cs typeface="Amiri" panose="00000500000000000000" pitchFamily="2" charset="-78"/>
              </a:rPr>
              <a:t>طريقة الدخول إلى مكان المناسبة</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365760" y="2160589"/>
            <a:ext cx="9861452" cy="3880773"/>
          </a:xfrm>
        </p:spPr>
        <p:txBody>
          <a:bodyPr>
            <a:noAutofit/>
          </a:bodyPr>
          <a:lstStyle/>
          <a:p>
            <a:pPr algn="just" rtl="1"/>
            <a:r>
              <a:rPr lang="ar-SA" sz="3600" dirty="0">
                <a:latin typeface="Amiri" panose="00000500000000000000" pitchFamily="2" charset="-78"/>
                <a:cs typeface="Amiri" panose="00000500000000000000" pitchFamily="2" charset="-78"/>
              </a:rPr>
              <a:t>الدخول إلى قاعة المأدبة يخضع لقواعد دقيقة، أهمها مراعاة الترتيب البروتوكولي حسب الأقدمية أو المنصب. يُفضل دخول القاعة بهدوء ووقار، دون إثارة الانتباه أو الإخلال بجو المناسبة. يجب تحية المضيف عند الدخول، وإذا كان هناك ترتيب للجلوس، فينبغي الالتزام به دون اعتراض. كما يُراعى عدم التحدث بصوت مرتفع أو التفاعل الزائد عند الدخول. احترام هذا السياق يعزز من التنظيم ويُظهر الحضور بشكل راقٍ</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3242892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6000" dirty="0" smtClean="0">
                <a:solidFill>
                  <a:srgbClr val="FF0000"/>
                </a:solidFill>
                <a:latin typeface="Amiri" panose="00000500000000000000" pitchFamily="2" charset="-78"/>
                <a:cs typeface="Amiri" panose="00000500000000000000" pitchFamily="2" charset="-78"/>
              </a:rPr>
              <a:t>4- </a:t>
            </a:r>
            <a:r>
              <a:rPr lang="ar-SA" sz="6000" b="1" dirty="0">
                <a:solidFill>
                  <a:srgbClr val="FF0000"/>
                </a:solidFill>
                <a:latin typeface="Amiri" panose="00000500000000000000" pitchFamily="2" charset="-78"/>
                <a:cs typeface="Amiri" panose="00000500000000000000" pitchFamily="2" charset="-78"/>
              </a:rPr>
              <a:t>أصول الجلوس وفق البروتوكول</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677334" y="2160589"/>
            <a:ext cx="9465472" cy="3880773"/>
          </a:xfrm>
        </p:spPr>
        <p:txBody>
          <a:bodyPr>
            <a:noAutofit/>
          </a:bodyPr>
          <a:lstStyle/>
          <a:p>
            <a:pPr algn="just" rtl="1"/>
            <a:r>
              <a:rPr lang="ar-SA" sz="3600" dirty="0">
                <a:latin typeface="Amiri" panose="00000500000000000000" pitchFamily="2" charset="-78"/>
                <a:cs typeface="Amiri" panose="00000500000000000000" pitchFamily="2" charset="-78"/>
              </a:rPr>
              <a:t>الجلوس على المائدة يتم غالبًا وفق ترتيب مسبق، خاصة في المآدب التي تضم شخصيات رسمية أو دبلوماسية. يُحدد مكان الجلوس بناءً على المكانة أو الصفة الرسمية، مع مراعاة التوازن بين الجهات الحاضرة. يجب الجلوس بهدوء والانتظار حتى يجلس كبار الضيوف أو المضيف. كما يُفضل الجلوس باستقامة وتجنب وضع المرفقين على الطاولة. هذا السلوك يُبرز الالتزام بالبروتوكول ويعكس الوعي بالإتيكيت الاجتماعي</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1841051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098519" cy="1320800"/>
          </a:xfrm>
        </p:spPr>
        <p:txBody>
          <a:bodyPr>
            <a:noAutofit/>
          </a:bodyPr>
          <a:lstStyle/>
          <a:p>
            <a:r>
              <a:rPr lang="ar-SA" sz="6000" dirty="0" smtClean="0">
                <a:solidFill>
                  <a:srgbClr val="FF0000"/>
                </a:solidFill>
                <a:latin typeface="Amiri" panose="00000500000000000000" pitchFamily="2" charset="-78"/>
                <a:cs typeface="Amiri" panose="00000500000000000000" pitchFamily="2" charset="-78"/>
              </a:rPr>
              <a:t>5- </a:t>
            </a:r>
            <a:r>
              <a:rPr lang="ar-SA" sz="6000" b="1" dirty="0">
                <a:solidFill>
                  <a:srgbClr val="FF0000"/>
                </a:solidFill>
                <a:latin typeface="Amiri" panose="00000500000000000000" pitchFamily="2" charset="-78"/>
                <a:cs typeface="Amiri" panose="00000500000000000000" pitchFamily="2" charset="-78"/>
              </a:rPr>
              <a:t>استخدام أدوات المائدة بشكل صحيح</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450166" y="2160589"/>
            <a:ext cx="9720776" cy="3880773"/>
          </a:xfrm>
        </p:spPr>
        <p:txBody>
          <a:bodyPr>
            <a:noAutofit/>
          </a:bodyPr>
          <a:lstStyle/>
          <a:p>
            <a:pPr algn="just" rtl="1"/>
            <a:r>
              <a:rPr lang="ar-SA" sz="3600" dirty="0">
                <a:latin typeface="Amiri" panose="00000500000000000000" pitchFamily="2" charset="-78"/>
                <a:cs typeface="Amiri" panose="00000500000000000000" pitchFamily="2" charset="-78"/>
              </a:rPr>
              <a:t>يُعد التعامل مع أدوات الطعام من أبرز مظاهر الإتيكيت في المآدب الرسمية. يجب استخدام الأدوات من الخارج إلى الداخل بحسب تسلسل الأطباق المقدمة. يُراعى عدم إصدار أصوات أثناء الأكل، وتجنب الإيماءات أو الإشارات باستخدام الأدوات. كما يجب وضع الشوكة والسكين على الطبق عند الانتهاء بطريقة تدل على إتمام الوجبة. هذا السلوك يُظهر مستوى من التحضر واللباقة العالية في الأماكن الرسمية</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3390350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324794" cy="1320800"/>
          </a:xfrm>
        </p:spPr>
        <p:txBody>
          <a:bodyPr>
            <a:noAutofit/>
          </a:bodyPr>
          <a:lstStyle/>
          <a:p>
            <a:r>
              <a:rPr lang="ar-SA" sz="6000" dirty="0" smtClean="0">
                <a:solidFill>
                  <a:srgbClr val="FF0000"/>
                </a:solidFill>
                <a:latin typeface="Amiri" panose="00000500000000000000" pitchFamily="2" charset="-78"/>
                <a:cs typeface="Amiri" panose="00000500000000000000" pitchFamily="2" charset="-78"/>
              </a:rPr>
              <a:t>6- </a:t>
            </a:r>
            <a:r>
              <a:rPr lang="ar-SA" sz="6000" b="1" dirty="0">
                <a:solidFill>
                  <a:srgbClr val="FF0000"/>
                </a:solidFill>
                <a:latin typeface="Amiri" panose="00000500000000000000" pitchFamily="2" charset="-78"/>
                <a:cs typeface="Amiri" panose="00000500000000000000" pitchFamily="2" charset="-78"/>
              </a:rPr>
              <a:t>آداب الحديث أثناء تناول الطعام</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677333" y="2160589"/>
            <a:ext cx="9324795" cy="3880773"/>
          </a:xfrm>
        </p:spPr>
        <p:txBody>
          <a:bodyPr>
            <a:noAutofit/>
          </a:bodyPr>
          <a:lstStyle/>
          <a:p>
            <a:pPr algn="just" rtl="1"/>
            <a:r>
              <a:rPr lang="ar-SA" sz="3600" dirty="0">
                <a:latin typeface="Amiri" panose="00000500000000000000" pitchFamily="2" charset="-78"/>
                <a:cs typeface="Amiri" panose="00000500000000000000" pitchFamily="2" charset="-78"/>
              </a:rPr>
              <a:t>يُفضل في المناسبات الرسمية التحدث بنبرة هادئة، والابتعاد عن المواضيع الخلافية أو الحساسة. يجب عدم الحديث والفم ممتلئ، وتوجيه الحديث للأشخاص المجاورين بطريقة محترمة ومراعية للوقت. كما ينبغي تجنب احتكار الحديث أو مقاطعة الآخرين. التفاعل اللبق والمعتدل يعكس الذوق الرفيع ويُسهم في خلق أجواء ودية. التوازن بين المشاركة والإنصات هو مفتاح الإتيكيت في الحوارات خلال المآدب</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32815754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083" y="609600"/>
            <a:ext cx="10396025" cy="1320800"/>
          </a:xfrm>
        </p:spPr>
        <p:txBody>
          <a:bodyPr>
            <a:noAutofit/>
          </a:bodyPr>
          <a:lstStyle/>
          <a:p>
            <a:r>
              <a:rPr lang="ar-SA" sz="5400" dirty="0" smtClean="0">
                <a:solidFill>
                  <a:srgbClr val="FF0000"/>
                </a:solidFill>
                <a:latin typeface="Amiri" panose="00000500000000000000" pitchFamily="2" charset="-78"/>
                <a:cs typeface="Amiri" panose="00000500000000000000" pitchFamily="2" charset="-78"/>
              </a:rPr>
              <a:t>7- </a:t>
            </a:r>
            <a:r>
              <a:rPr lang="ar-SA" sz="5400" b="1" dirty="0">
                <a:solidFill>
                  <a:srgbClr val="FF0000"/>
                </a:solidFill>
                <a:latin typeface="Amiri" panose="00000500000000000000" pitchFamily="2" charset="-78"/>
                <a:cs typeface="Amiri" panose="00000500000000000000" pitchFamily="2" charset="-78"/>
              </a:rPr>
              <a:t>التعامل مع الأطعمة غير المألوفة أو الثقافية</a:t>
            </a:r>
            <a:endParaRPr lang="en-US" sz="54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225083" y="2160589"/>
            <a:ext cx="10396025" cy="3880773"/>
          </a:xfrm>
        </p:spPr>
        <p:txBody>
          <a:bodyPr>
            <a:noAutofit/>
          </a:bodyPr>
          <a:lstStyle/>
          <a:p>
            <a:pPr lvl="1" algn="just" rtl="1"/>
            <a:r>
              <a:rPr lang="ar-SA" sz="3600" dirty="0">
                <a:latin typeface="Amiri" panose="00000500000000000000" pitchFamily="2" charset="-78"/>
                <a:cs typeface="Amiri" panose="00000500000000000000" pitchFamily="2" charset="-78"/>
              </a:rPr>
              <a:t>في المناسبات الدولية أو المتنوعة ثقافيًا، قد يُقدم طعام غير مألوف، وهنا يظهر الإتيكيت الحقيقي. يجب احترام التنوع الثقافي، وعدم إظهار الامتعاض أو التعليق السلبي على الأطعمة. في حال عدم الرغبة في تناول نوع معين، يُفضل رفضه بلطف دون لفت الانتباه. يمكن الاكتفاء بالأطعمة المألوفة مع الشكر للمضيف. هذا السلوك يُعزز من احترام الثقافات المختلفة ويُظهر الذوق الاجتماعي الرفيع</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3549720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6000" b="1" dirty="0" smtClean="0">
                <a:solidFill>
                  <a:srgbClr val="FF0000"/>
                </a:solidFill>
                <a:latin typeface="Amiri" panose="00000500000000000000" pitchFamily="2" charset="-78"/>
                <a:cs typeface="Amiri" panose="00000500000000000000" pitchFamily="2" charset="-78"/>
              </a:rPr>
              <a:t>1- تحديد </a:t>
            </a:r>
            <a:r>
              <a:rPr lang="ar-SA" sz="6000" b="1" dirty="0">
                <a:solidFill>
                  <a:srgbClr val="FF0000"/>
                </a:solidFill>
                <a:latin typeface="Amiri" panose="00000500000000000000" pitchFamily="2" charset="-78"/>
                <a:cs typeface="Amiri" panose="00000500000000000000" pitchFamily="2" charset="-78"/>
              </a:rPr>
              <a:t>نوع الفعالية </a:t>
            </a:r>
            <a:r>
              <a:rPr lang="ar-SA" sz="6000" b="1" dirty="0" smtClean="0">
                <a:solidFill>
                  <a:srgbClr val="FF0000"/>
                </a:solidFill>
                <a:latin typeface="Amiri" panose="00000500000000000000" pitchFamily="2" charset="-78"/>
                <a:cs typeface="Amiri" panose="00000500000000000000" pitchFamily="2" charset="-78"/>
              </a:rPr>
              <a:t>وطبيعتها</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337626" y="2160589"/>
            <a:ext cx="9847384" cy="4324617"/>
          </a:xfrm>
        </p:spPr>
        <p:txBody>
          <a:bodyPr>
            <a:noAutofit/>
          </a:bodyPr>
          <a:lstStyle/>
          <a:p>
            <a:pPr algn="just" rtl="1"/>
            <a:r>
              <a:rPr lang="ar-SA" sz="3600" dirty="0">
                <a:latin typeface="Amiri" panose="00000500000000000000" pitchFamily="2" charset="-78"/>
                <a:cs typeface="Amiri" panose="00000500000000000000" pitchFamily="2" charset="-78"/>
              </a:rPr>
              <a:t>تُعد الخطوة الأولى في تنظيم الفعاليات وفق البروتوكول الرسمي هي التعرف على نوع الفعالية، سواء كانت مؤتمراً، ندوة، زيارة رسمية، أو حفل استقبال. يتطلب كل نوع من هذه الفعاليات متطلبات وإجراءات بروتوكولية مختلفة. فمثلاً، تختلف الترتيبات الخاصة بالزيارات الدبلوماسية عن الفعاليات الأكاديمية أو الإعلامية. هذا التحديد يُسهم في وضع جدول أعمال مناسب وتحديد مستوى التمثيل الرسمي المطلوب. كما يوجه التحضيرات التنظيمية بما يتلاءم مع الأطر الرسمية والدبلوماسية</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2972611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354" y="609600"/>
            <a:ext cx="9706708" cy="1320800"/>
          </a:xfrm>
        </p:spPr>
        <p:txBody>
          <a:bodyPr>
            <a:noAutofit/>
          </a:bodyPr>
          <a:lstStyle/>
          <a:p>
            <a:r>
              <a:rPr lang="ar-SA" sz="6000" dirty="0" smtClean="0">
                <a:solidFill>
                  <a:srgbClr val="FF0000"/>
                </a:solidFill>
                <a:latin typeface="Amiri" panose="00000500000000000000" pitchFamily="2" charset="-78"/>
                <a:cs typeface="Amiri" panose="00000500000000000000" pitchFamily="2" charset="-78"/>
              </a:rPr>
              <a:t>8- </a:t>
            </a:r>
            <a:r>
              <a:rPr lang="ar-SA" sz="6000" b="1" dirty="0">
                <a:solidFill>
                  <a:srgbClr val="FF0000"/>
                </a:solidFill>
                <a:latin typeface="Amiri" panose="00000500000000000000" pitchFamily="2" charset="-78"/>
                <a:cs typeface="Amiri" panose="00000500000000000000" pitchFamily="2" charset="-78"/>
              </a:rPr>
              <a:t>آداب إنهاء الطعام وطلب المغادرة</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281354" y="2160589"/>
            <a:ext cx="9706708" cy="3880773"/>
          </a:xfrm>
        </p:spPr>
        <p:txBody>
          <a:bodyPr>
            <a:noAutofit/>
          </a:bodyPr>
          <a:lstStyle/>
          <a:p>
            <a:pPr algn="just" rtl="1"/>
            <a:r>
              <a:rPr lang="ar-SA" sz="3600" dirty="0">
                <a:latin typeface="Amiri" panose="00000500000000000000" pitchFamily="2" charset="-78"/>
                <a:cs typeface="Amiri" panose="00000500000000000000" pitchFamily="2" charset="-78"/>
              </a:rPr>
              <a:t>عند الانتهاء من الطعام، يُراعى عدم النهوض فوراً بل انتظار المضيف أو الشخصيات الأرفع رتبة. تُوضع أدوات الطعام بطريقة تشير إلى الانتهاء، ويُفضل استخدام منديل المائدة بطريقة مهذبة. إذا اقتضت الضرورة المغادرة قبل انتهاء المناسبة، فيجب الاعتذار بلطف وهدوء. ويُفضل شكر المضيف شخصيًا أو لاحقًا برسالة لبقة. هذا التصرف يُعبر عن تقدير واحترام للطرف الآخر ولخصوصية المناسبة</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1834564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114" y="609600"/>
            <a:ext cx="10283483" cy="1320800"/>
          </a:xfrm>
        </p:spPr>
        <p:txBody>
          <a:bodyPr>
            <a:noAutofit/>
          </a:bodyPr>
          <a:lstStyle/>
          <a:p>
            <a:r>
              <a:rPr lang="ar-SA" sz="4800" dirty="0" smtClean="0">
                <a:solidFill>
                  <a:srgbClr val="FF0000"/>
                </a:solidFill>
                <a:latin typeface="Amiri" panose="00000500000000000000" pitchFamily="2" charset="-78"/>
                <a:cs typeface="Amiri" panose="00000500000000000000" pitchFamily="2" charset="-78"/>
              </a:rPr>
              <a:t>9- </a:t>
            </a:r>
            <a:r>
              <a:rPr lang="ar-SA" sz="4800" b="1" dirty="0">
                <a:solidFill>
                  <a:srgbClr val="FF0000"/>
                </a:solidFill>
                <a:latin typeface="Amiri" panose="00000500000000000000" pitchFamily="2" charset="-78"/>
                <a:cs typeface="Amiri" panose="00000500000000000000" pitchFamily="2" charset="-78"/>
              </a:rPr>
              <a:t>قواعد التصوير والتوثيق في المناسبات الرسمية</a:t>
            </a:r>
            <a:endParaRPr lang="en-US" sz="48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677334" y="2160589"/>
            <a:ext cx="9493608" cy="3880773"/>
          </a:xfrm>
        </p:spPr>
        <p:txBody>
          <a:bodyPr>
            <a:noAutofit/>
          </a:bodyPr>
          <a:lstStyle/>
          <a:p>
            <a:pPr algn="just" rtl="1"/>
            <a:r>
              <a:rPr lang="ar-SA" sz="3600" dirty="0">
                <a:latin typeface="Amiri" panose="00000500000000000000" pitchFamily="2" charset="-78"/>
                <a:cs typeface="Amiri" panose="00000500000000000000" pitchFamily="2" charset="-78"/>
              </a:rPr>
              <a:t>يجب مراعاة الخصوصية عند التقاط الصور في المآدب، وعدم استخدام الهاتف المحمول بشكل مفرط. التصوير يتم بعد أخذ الإذن أو إذا كانت المناسبة تسمح بذلك، وغالبًا ما يكون هناك مصور رسمي. يُفضل عدم التقاط صور أثناء الطعام أو في لحظات غير ملائمة. كما يجب الامتناع عن نشر الصور في وسائل التواصل دون موافقة. احترام هذه القواعد يعكس الوعي بالبروتوكول واللباقة الإعلامية</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2887091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6000" dirty="0" smtClean="0">
                <a:solidFill>
                  <a:srgbClr val="FF0000"/>
                </a:solidFill>
                <a:latin typeface="Amiri" panose="00000500000000000000" pitchFamily="2" charset="-78"/>
                <a:cs typeface="Amiri" panose="00000500000000000000" pitchFamily="2" charset="-78"/>
              </a:rPr>
              <a:t>10 - </a:t>
            </a:r>
            <a:r>
              <a:rPr lang="ar-SA" sz="6000" b="1" dirty="0">
                <a:solidFill>
                  <a:srgbClr val="FF0000"/>
                </a:solidFill>
                <a:latin typeface="Amiri" panose="00000500000000000000" pitchFamily="2" charset="-78"/>
                <a:cs typeface="Amiri" panose="00000500000000000000" pitchFamily="2" charset="-78"/>
              </a:rPr>
              <a:t>تقديم الشكر بعد المناسبة</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379828" y="2160589"/>
            <a:ext cx="9566030" cy="3880773"/>
          </a:xfrm>
        </p:spPr>
        <p:txBody>
          <a:bodyPr>
            <a:noAutofit/>
          </a:bodyPr>
          <a:lstStyle/>
          <a:p>
            <a:pPr algn="r" rtl="1"/>
            <a:r>
              <a:rPr lang="ar-SA" sz="3600" dirty="0">
                <a:latin typeface="Amiri" panose="00000500000000000000" pitchFamily="2" charset="-78"/>
                <a:cs typeface="Amiri" panose="00000500000000000000" pitchFamily="2" charset="-78"/>
              </a:rPr>
              <a:t>يُعتبر إرسال رسالة شكر بعد المشاركة في مأدبة رسمية من أرقى صور الإتيكيت. يُفضل أن تكون الرسالة قصيرة، مهذبة، وتعبر عن الامتنان لحسن الضيافة والتنظيم. يمكن أن تكون الرسالة مكتوبة أو إلكترونية حسب طبيعة العلاقة. هذا التصرف يُسهم في تعزيز العلاقات الرسمية وبناء جسور من الاحترام المتبادل. كما يُظهر حسن التربية والوعي بقواعد المجاملة والبروتوكول</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2156717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3526302"/>
          </a:xfrm>
        </p:spPr>
        <p:txBody>
          <a:bodyPr>
            <a:normAutofit fontScale="90000"/>
          </a:bodyPr>
          <a:lstStyle/>
          <a:p>
            <a:pPr algn="ctr"/>
            <a:r>
              <a:rPr lang="ar-SA" sz="6600" dirty="0" smtClean="0">
                <a:solidFill>
                  <a:srgbClr val="FF0000"/>
                </a:solidFill>
                <a:latin typeface="Amiri" panose="00000500000000000000" pitchFamily="2" charset="-78"/>
                <a:cs typeface="Amiri" panose="00000500000000000000" pitchFamily="2" charset="-78"/>
              </a:rPr>
              <a:t/>
            </a:r>
            <a:br>
              <a:rPr lang="ar-SA" sz="6600" dirty="0" smtClean="0">
                <a:solidFill>
                  <a:srgbClr val="FF0000"/>
                </a:solidFill>
                <a:latin typeface="Amiri" panose="00000500000000000000" pitchFamily="2" charset="-78"/>
                <a:cs typeface="Amiri" panose="00000500000000000000" pitchFamily="2" charset="-78"/>
              </a:rPr>
            </a:br>
            <a:r>
              <a:rPr lang="ar-SA" sz="6600" dirty="0">
                <a:solidFill>
                  <a:srgbClr val="FF0000"/>
                </a:solidFill>
                <a:latin typeface="Amiri" panose="00000500000000000000" pitchFamily="2" charset="-78"/>
                <a:cs typeface="Amiri" panose="00000500000000000000" pitchFamily="2" charset="-78"/>
              </a:rPr>
              <a:t/>
            </a:r>
            <a:br>
              <a:rPr lang="ar-SA" sz="6600" dirty="0">
                <a:solidFill>
                  <a:srgbClr val="FF0000"/>
                </a:solidFill>
                <a:latin typeface="Amiri" panose="00000500000000000000" pitchFamily="2" charset="-78"/>
                <a:cs typeface="Amiri" panose="00000500000000000000" pitchFamily="2" charset="-78"/>
              </a:rPr>
            </a:br>
            <a:r>
              <a:rPr lang="ar-SA" sz="6600" dirty="0" smtClean="0">
                <a:solidFill>
                  <a:srgbClr val="FF0000"/>
                </a:solidFill>
                <a:latin typeface="Amiri" panose="00000500000000000000" pitchFamily="2" charset="-78"/>
                <a:cs typeface="Amiri" panose="00000500000000000000" pitchFamily="2" charset="-78"/>
              </a:rPr>
              <a:t/>
            </a:r>
            <a:br>
              <a:rPr lang="ar-SA" sz="6600" dirty="0" smtClean="0">
                <a:solidFill>
                  <a:srgbClr val="FF0000"/>
                </a:solidFill>
                <a:latin typeface="Amiri" panose="00000500000000000000" pitchFamily="2" charset="-78"/>
                <a:cs typeface="Amiri" panose="00000500000000000000" pitchFamily="2" charset="-78"/>
              </a:rPr>
            </a:br>
            <a:r>
              <a:rPr lang="ar-SA" sz="6600" dirty="0" smtClean="0">
                <a:solidFill>
                  <a:srgbClr val="FF0000"/>
                </a:solidFill>
                <a:latin typeface="Amiri" panose="00000500000000000000" pitchFamily="2" charset="-78"/>
                <a:cs typeface="Amiri" panose="00000500000000000000" pitchFamily="2" charset="-78"/>
              </a:rPr>
              <a:t>شكراً لاصغائكم</a:t>
            </a:r>
            <a:endParaRPr lang="en-US" sz="6600" dirty="0">
              <a:solidFill>
                <a:srgbClr val="FF0000"/>
              </a:solidFill>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244026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829" y="492369"/>
            <a:ext cx="10283482" cy="1438031"/>
          </a:xfrm>
        </p:spPr>
        <p:txBody>
          <a:bodyPr>
            <a:normAutofit/>
          </a:bodyPr>
          <a:lstStyle/>
          <a:p>
            <a:pPr algn="ctr"/>
            <a:r>
              <a:rPr lang="ar-SA" sz="5400" dirty="0" smtClean="0">
                <a:solidFill>
                  <a:srgbClr val="FF0000"/>
                </a:solidFill>
                <a:latin typeface="Amiri" panose="00000500000000000000" pitchFamily="2" charset="-78"/>
                <a:cs typeface="Amiri" panose="00000500000000000000" pitchFamily="2" charset="-78"/>
              </a:rPr>
              <a:t>2- </a:t>
            </a:r>
            <a:r>
              <a:rPr lang="ar-SA" sz="5400" b="1" dirty="0">
                <a:solidFill>
                  <a:srgbClr val="FF0000"/>
                </a:solidFill>
                <a:latin typeface="Amiri" panose="00000500000000000000" pitchFamily="2" charset="-78"/>
                <a:cs typeface="Amiri" panose="00000500000000000000" pitchFamily="2" charset="-78"/>
              </a:rPr>
              <a:t>وضع جدول أعمال دقيق ومنظم</a:t>
            </a:r>
            <a:endParaRPr lang="en-US" sz="54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168813" y="1772529"/>
            <a:ext cx="9917722" cy="4268833"/>
          </a:xfrm>
        </p:spPr>
        <p:txBody>
          <a:bodyPr>
            <a:noAutofit/>
          </a:bodyPr>
          <a:lstStyle/>
          <a:p>
            <a:pPr algn="just" rtl="1"/>
            <a:r>
              <a:rPr lang="ar-SA" sz="3600" dirty="0">
                <a:latin typeface="Amiri" panose="00000500000000000000" pitchFamily="2" charset="-78"/>
                <a:cs typeface="Amiri" panose="00000500000000000000" pitchFamily="2" charset="-78"/>
              </a:rPr>
              <a:t>يُعد جدول الأعمال الركيزة الأساسية التي تُبنى عليها فعاليات البروتوكول، إذ يُنظم توقيت الكلمات، الاستراحات، الجلسات، والأنشطة الرسمية. يجب أن يكون الجدول مرنًا إلى حد ما لاستيعاب أي طارئ، لكنه ملتزم بالترتيب والوقت الرسمي. يعتمد نجاح الفعالية على مدى الالتزام بهذا الجدول دون الإخلال بالتقاليد البروتوكولية. كما يُراعى عند وضعه التسلسل الزمني المناسب وتوزيع المهام التنظيمية. ويُفضل دائمًا اعتماده ومراجعته من قبل الجهة المنظمة والراعية للفعالية</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576164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151" y="609600"/>
            <a:ext cx="11493304" cy="1320800"/>
          </a:xfrm>
        </p:spPr>
        <p:txBody>
          <a:bodyPr>
            <a:noAutofit/>
          </a:bodyPr>
          <a:lstStyle/>
          <a:p>
            <a:r>
              <a:rPr lang="ar-SA" sz="6000" dirty="0" smtClean="0">
                <a:solidFill>
                  <a:srgbClr val="FF0000"/>
                </a:solidFill>
                <a:latin typeface="Amiri" panose="00000500000000000000" pitchFamily="2" charset="-78"/>
                <a:cs typeface="Amiri" panose="00000500000000000000" pitchFamily="2" charset="-78"/>
              </a:rPr>
              <a:t>3- </a:t>
            </a:r>
            <a:r>
              <a:rPr lang="ar-SA" sz="6000" b="1" dirty="0">
                <a:solidFill>
                  <a:srgbClr val="FF0000"/>
                </a:solidFill>
                <a:latin typeface="Amiri" panose="00000500000000000000" pitchFamily="2" charset="-78"/>
                <a:cs typeface="Amiri" panose="00000500000000000000" pitchFamily="2" charset="-78"/>
              </a:rPr>
              <a:t>تحديد قائمة الضيوف وأسبقيات الجلوس</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239151" y="2160589"/>
            <a:ext cx="9988061" cy="3880773"/>
          </a:xfrm>
        </p:spPr>
        <p:txBody>
          <a:bodyPr>
            <a:noAutofit/>
          </a:bodyPr>
          <a:lstStyle/>
          <a:p>
            <a:pPr algn="just" rtl="1"/>
            <a:r>
              <a:rPr lang="ar-SA" sz="3600" dirty="0">
                <a:latin typeface="Amiri" panose="00000500000000000000" pitchFamily="2" charset="-78"/>
                <a:cs typeface="Amiri" panose="00000500000000000000" pitchFamily="2" charset="-78"/>
              </a:rPr>
              <a:t>تُبنى الدعوات على أساس التسلسل الهرمي والمكانة الدبلوماسية أو الإدارية للضيوف. يجب إعداد قائمة ضيوف دقيقة وتصنيفهم حسب الأسبقية والبروتوكول المتعارف عليه دولياً أو مؤسسياً. يعتمد ترتيب الجلوس في القاعات على هذا المبدأ لضمان الاحترام الرسمي ومراعاة الحساسيات. وفي حالات الشك، يتم الرجوع إلى مصادر البروتوكول الدولية أو المختصين. إن احترام هذا الترتيب يعكس المهنية والاحترام المتبادل بين الجهات المشاركة</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1264433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296660" cy="1320800"/>
          </a:xfrm>
        </p:spPr>
        <p:txBody>
          <a:bodyPr>
            <a:noAutofit/>
          </a:bodyPr>
          <a:lstStyle/>
          <a:p>
            <a:r>
              <a:rPr lang="ar-SA" sz="6000" dirty="0" smtClean="0">
                <a:solidFill>
                  <a:srgbClr val="FF0000"/>
                </a:solidFill>
                <a:latin typeface="Amiri" panose="00000500000000000000" pitchFamily="2" charset="-78"/>
                <a:cs typeface="Amiri" panose="00000500000000000000" pitchFamily="2" charset="-78"/>
              </a:rPr>
              <a:t>4- </a:t>
            </a:r>
            <a:r>
              <a:rPr lang="ar-SA" sz="6000" b="1" dirty="0">
                <a:solidFill>
                  <a:srgbClr val="FF0000"/>
                </a:solidFill>
                <a:latin typeface="Amiri" panose="00000500000000000000" pitchFamily="2" charset="-78"/>
                <a:cs typeface="Amiri" panose="00000500000000000000" pitchFamily="2" charset="-78"/>
              </a:rPr>
              <a:t>صياغة الدعوات الرسمية وتوزيعها</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211015" y="2160589"/>
            <a:ext cx="10227213" cy="3880773"/>
          </a:xfrm>
        </p:spPr>
        <p:txBody>
          <a:bodyPr>
            <a:noAutofit/>
          </a:bodyPr>
          <a:lstStyle/>
          <a:p>
            <a:pPr algn="just" rtl="1"/>
            <a:r>
              <a:rPr lang="ar-SA" sz="3600" dirty="0">
                <a:latin typeface="Amiri" panose="00000500000000000000" pitchFamily="2" charset="-78"/>
                <a:cs typeface="Amiri" panose="00000500000000000000" pitchFamily="2" charset="-78"/>
              </a:rPr>
              <a:t>تُكتب الدعوات وفق صيغة رسمية تعتمد على لغة بروتوكولية واضحة ومحترمة، وتُرسل في وقت مناسب يتيح للمدعوين ترتيب جداولهم. يجب أن تتضمن الدعوة اسم الفعالية، الزمان، المكان، اللباس الرسمي إن وُجد، وأي تعليمات خاصة. يُراعى استخدام العناوين الرسمية للمدعوين بدقة تجنبًا لأي خطأ بروتوكولي. كما يُفضل التأكيد على الحضور المسبق وتأكيد الدعوة عبر الهاتف أو البريد الإلكتروني. هذه الخطوة تُعد مؤشراً أولياً على الاحتراف في التنظيم</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628653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692" y="609600"/>
            <a:ext cx="11338559" cy="1320800"/>
          </a:xfrm>
        </p:spPr>
        <p:txBody>
          <a:bodyPr>
            <a:noAutofit/>
          </a:bodyPr>
          <a:lstStyle/>
          <a:p>
            <a:r>
              <a:rPr lang="ar-SA" sz="5400" dirty="0" smtClean="0">
                <a:solidFill>
                  <a:srgbClr val="FF0000"/>
                </a:solidFill>
                <a:latin typeface="Amiri" panose="00000500000000000000" pitchFamily="2" charset="-78"/>
                <a:cs typeface="Amiri" panose="00000500000000000000" pitchFamily="2" charset="-78"/>
              </a:rPr>
              <a:t>5- </a:t>
            </a:r>
            <a:r>
              <a:rPr lang="ar-SA" sz="5400" b="1" dirty="0">
                <a:solidFill>
                  <a:srgbClr val="FF0000"/>
                </a:solidFill>
                <a:latin typeface="Amiri" panose="00000500000000000000" pitchFamily="2" charset="-78"/>
                <a:cs typeface="Amiri" panose="00000500000000000000" pitchFamily="2" charset="-78"/>
              </a:rPr>
              <a:t>تنظيم مكان الفعالية وفق المعايير البروتوكولية</a:t>
            </a:r>
            <a:endParaRPr lang="en-US" sz="54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351692" y="2160589"/>
            <a:ext cx="9706708" cy="3880773"/>
          </a:xfrm>
        </p:spPr>
        <p:txBody>
          <a:bodyPr>
            <a:noAutofit/>
          </a:bodyPr>
          <a:lstStyle/>
          <a:p>
            <a:pPr algn="just" rtl="1"/>
            <a:r>
              <a:rPr lang="ar-SA" sz="3600" dirty="0">
                <a:latin typeface="Amiri" panose="00000500000000000000" pitchFamily="2" charset="-78"/>
                <a:cs typeface="Amiri" panose="00000500000000000000" pitchFamily="2" charset="-78"/>
              </a:rPr>
              <a:t>يتطلب تنظيم المكان دراسة دقيقة لمداخل القاعة، منصة التقديم، مواقع الجلوس، ومكان استقبال الضيوف. يجب أن تتوافر لوحات تعريفية، مقاعد مرقمة، ومسارات واضحة لحركة الضيوف وكبار الشخصيات. كما تُراعى الجوانب الأمنية والخصوصية للمشاركين الرسميين. تلعب الجوانب الجمالية والتنظيمية دورًا مهمًا في إبراز الطابع الرسمي للفعالية. إن الإعداد المسبق والتجريبي يُسهم في تفادي المفاجآت يوم الفعالية</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864750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489" y="609600"/>
            <a:ext cx="10860259" cy="1320800"/>
          </a:xfrm>
        </p:spPr>
        <p:txBody>
          <a:bodyPr>
            <a:noAutofit/>
          </a:bodyPr>
          <a:lstStyle/>
          <a:p>
            <a:r>
              <a:rPr lang="ar-SA" sz="4800" dirty="0" smtClean="0">
                <a:solidFill>
                  <a:srgbClr val="FF0000"/>
                </a:solidFill>
                <a:latin typeface="Amiri" panose="00000500000000000000" pitchFamily="2" charset="-78"/>
                <a:cs typeface="Amiri" panose="00000500000000000000" pitchFamily="2" charset="-78"/>
              </a:rPr>
              <a:t>6- </a:t>
            </a:r>
            <a:r>
              <a:rPr lang="ar-SA" sz="4800" b="1" dirty="0">
                <a:solidFill>
                  <a:srgbClr val="FF0000"/>
                </a:solidFill>
                <a:latin typeface="Amiri" panose="00000500000000000000" pitchFamily="2" charset="-78"/>
                <a:cs typeface="Amiri" panose="00000500000000000000" pitchFamily="2" charset="-78"/>
              </a:rPr>
              <a:t>تنسيق استقبال كبار الشخصيات والضيوف الرسميين</a:t>
            </a:r>
            <a:r>
              <a:rPr lang="en-US" sz="4800" dirty="0">
                <a:solidFill>
                  <a:srgbClr val="FF0000"/>
                </a:solidFill>
                <a:latin typeface="Amiri" panose="00000500000000000000" pitchFamily="2" charset="-78"/>
                <a:cs typeface="Amiri" panose="00000500000000000000" pitchFamily="2" charset="-78"/>
              </a:rPr>
              <a:t/>
            </a:r>
            <a:br>
              <a:rPr lang="en-US" sz="4800" dirty="0">
                <a:solidFill>
                  <a:srgbClr val="FF0000"/>
                </a:solidFill>
                <a:latin typeface="Amiri" panose="00000500000000000000" pitchFamily="2" charset="-78"/>
                <a:cs typeface="Amiri" panose="00000500000000000000" pitchFamily="2" charset="-78"/>
              </a:rPr>
            </a:br>
            <a:endParaRPr lang="en-US" sz="48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309489" y="2160589"/>
            <a:ext cx="9734843" cy="3880773"/>
          </a:xfrm>
        </p:spPr>
        <p:txBody>
          <a:bodyPr>
            <a:noAutofit/>
          </a:bodyPr>
          <a:lstStyle/>
          <a:p>
            <a:pPr algn="just" rtl="1"/>
            <a:r>
              <a:rPr lang="ar-SA" sz="3600" dirty="0">
                <a:latin typeface="Amiri" panose="00000500000000000000" pitchFamily="2" charset="-78"/>
                <a:cs typeface="Amiri" panose="00000500000000000000" pitchFamily="2" charset="-78"/>
              </a:rPr>
              <a:t>يتضمن البروتوكول الرسمي استقبال الشخصيات البارزة بترتيب زمني ومراسم خاصة. يشمل ذلك توفير مرافقين، استقبال رسمي عند الباب، وتوجيههم إلى أماكنهم. يجب أن يتم هذا بطريقة سلسة تضمن الاحترام والمكانة المناسبة لكل ضيف. كما قد يتطلب الأمر وجود فرقة موسيقية أو مراسم ترحيب رمزية بحسب طبيعة المناسبة. نجاح هذه الخطوة يعكس التنظيم الدقيق والانتباه لأدق التفاصيل</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297544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355" y="609600"/>
            <a:ext cx="9931789" cy="1320800"/>
          </a:xfrm>
        </p:spPr>
        <p:txBody>
          <a:bodyPr>
            <a:noAutofit/>
          </a:bodyPr>
          <a:lstStyle/>
          <a:p>
            <a:r>
              <a:rPr lang="ar-SA" sz="6000" dirty="0" smtClean="0">
                <a:solidFill>
                  <a:srgbClr val="FF0000"/>
                </a:solidFill>
                <a:latin typeface="Amiri" panose="00000500000000000000" pitchFamily="2" charset="-78"/>
                <a:cs typeface="Amiri" panose="00000500000000000000" pitchFamily="2" charset="-78"/>
              </a:rPr>
              <a:t>7- </a:t>
            </a:r>
            <a:r>
              <a:rPr lang="ar-SA" sz="6000" b="1" dirty="0">
                <a:solidFill>
                  <a:srgbClr val="FF0000"/>
                </a:solidFill>
                <a:latin typeface="Amiri" panose="00000500000000000000" pitchFamily="2" charset="-78"/>
                <a:cs typeface="Amiri" panose="00000500000000000000" pitchFamily="2" charset="-78"/>
              </a:rPr>
              <a:t>إدارة الكلمات والخطابات الرسمية</a:t>
            </a:r>
            <a:endParaRPr lang="en-US" sz="60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281355" y="2160589"/>
            <a:ext cx="9720774" cy="3880773"/>
          </a:xfrm>
        </p:spPr>
        <p:txBody>
          <a:bodyPr>
            <a:noAutofit/>
          </a:bodyPr>
          <a:lstStyle/>
          <a:p>
            <a:pPr algn="just" rtl="1"/>
            <a:r>
              <a:rPr lang="ar-SA" sz="3600" dirty="0">
                <a:latin typeface="Amiri" panose="00000500000000000000" pitchFamily="2" charset="-78"/>
                <a:cs typeface="Amiri" panose="00000500000000000000" pitchFamily="2" charset="-78"/>
              </a:rPr>
              <a:t>يجب تحديد أسماء المتحدثين مسبقاً وفق أسبقياتهم ومناصبهم الرسمية، مع ضبط مدة كل خطاب لضمان سير الفعالية بسلاسة. تُراعى في الكلمات اللغة الرسمية، وأسلوب المخاطبة، والبروتوكول المعتمد في تقديم أو ختم الكلمة. يُفضل وجود منسق للجلسة يتحكم بتوقيت الكلمات وينظم الانتقال بين المتحدثين. كما يجب توفير أدوات العرض والوسائل التقنية اللازمة لتسهيل التقديم. إن التنظيم الجيد للكلمات يعزز صورة الفعالية ويمنحها طابعًا احترافيًا</a:t>
            </a:r>
            <a:r>
              <a:rPr lang="en-US" sz="3600" dirty="0">
                <a:latin typeface="Amiri" panose="00000500000000000000" pitchFamily="2" charset="-78"/>
                <a:cs typeface="Amiri" panose="00000500000000000000" pitchFamily="2" charset="-78"/>
              </a:rPr>
              <a:t>.</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497768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218" y="609600"/>
            <a:ext cx="11000935" cy="1320800"/>
          </a:xfrm>
        </p:spPr>
        <p:txBody>
          <a:bodyPr>
            <a:noAutofit/>
          </a:bodyPr>
          <a:lstStyle/>
          <a:p>
            <a:r>
              <a:rPr lang="ar-SA" sz="5400" dirty="0" smtClean="0">
                <a:solidFill>
                  <a:srgbClr val="FF0000"/>
                </a:solidFill>
                <a:latin typeface="Amiri" panose="00000500000000000000" pitchFamily="2" charset="-78"/>
                <a:cs typeface="Amiri" panose="00000500000000000000" pitchFamily="2" charset="-78"/>
              </a:rPr>
              <a:t>8- </a:t>
            </a:r>
            <a:r>
              <a:rPr lang="ar-SA" sz="5400" b="1" dirty="0">
                <a:solidFill>
                  <a:srgbClr val="FF0000"/>
                </a:solidFill>
                <a:latin typeface="Amiri" panose="00000500000000000000" pitchFamily="2" charset="-78"/>
                <a:cs typeface="Amiri" panose="00000500000000000000" pitchFamily="2" charset="-78"/>
              </a:rPr>
              <a:t>الالتزام بقواعد </a:t>
            </a:r>
            <a:r>
              <a:rPr lang="ar-SA" sz="5400" b="1" dirty="0" smtClean="0">
                <a:solidFill>
                  <a:srgbClr val="FF0000"/>
                </a:solidFill>
                <a:latin typeface="Amiri" panose="00000500000000000000" pitchFamily="2" charset="-78"/>
                <a:cs typeface="Amiri" panose="00000500000000000000" pitchFamily="2" charset="-78"/>
              </a:rPr>
              <a:t>المراسم </a:t>
            </a:r>
            <a:r>
              <a:rPr lang="ar-SA" sz="5400" b="1" dirty="0">
                <a:solidFill>
                  <a:srgbClr val="FF0000"/>
                </a:solidFill>
                <a:latin typeface="Amiri" panose="00000500000000000000" pitchFamily="2" charset="-78"/>
                <a:cs typeface="Amiri" panose="00000500000000000000" pitchFamily="2" charset="-78"/>
              </a:rPr>
              <a:t>والعلم والنشيد الوطني</a:t>
            </a:r>
            <a:endParaRPr lang="en-US" sz="5400" dirty="0">
              <a:solidFill>
                <a:srgbClr val="FF0000"/>
              </a:solidFill>
              <a:latin typeface="Amiri" panose="00000500000000000000" pitchFamily="2" charset="-78"/>
              <a:cs typeface="Amiri" panose="00000500000000000000" pitchFamily="2" charset="-78"/>
            </a:endParaRPr>
          </a:p>
        </p:txBody>
      </p:sp>
      <p:sp>
        <p:nvSpPr>
          <p:cNvPr id="3" name="Content Placeholder 2"/>
          <p:cNvSpPr>
            <a:spLocks noGrp="1"/>
          </p:cNvSpPr>
          <p:nvPr>
            <p:ph idx="1"/>
          </p:nvPr>
        </p:nvSpPr>
        <p:spPr>
          <a:xfrm>
            <a:off x="253218" y="2160589"/>
            <a:ext cx="10185010" cy="3880773"/>
          </a:xfrm>
        </p:spPr>
        <p:txBody>
          <a:bodyPr>
            <a:noAutofit/>
          </a:bodyPr>
          <a:lstStyle/>
          <a:p>
            <a:pPr algn="just" rtl="1"/>
            <a:r>
              <a:rPr lang="ar-SA" sz="3600" dirty="0">
                <a:latin typeface="Amiri" panose="00000500000000000000" pitchFamily="2" charset="-78"/>
                <a:cs typeface="Amiri" panose="00000500000000000000" pitchFamily="2" charset="-78"/>
              </a:rPr>
              <a:t>يتطلب البروتوكول احترام الرموز الوطنية والرسمية للدول والمؤسسات، ويشمل ذلك رفع الأعلام وفق التسلسل الصحيح، وعزف النشيد الوطني عند الضرورة. يجب التأكد من سلامة الأعلام ومكان تثبيتها بما يعكس التقدير للدول المشاركة. كذلك، يُراعى الوقوف عند عزف النشيد أو أداء أي مراسم رمزية. كما قد تُستخدم لوحات تحمل شعارات الجهات المنظمة بطريقة محترفة. هذا الجانب يعكس الوعي بالمراسم الدولية والمهنية العالية</a:t>
            </a:r>
            <a:endParaRPr lang="en-US" sz="3600" dirty="0">
              <a:latin typeface="Amiri" panose="00000500000000000000" pitchFamily="2" charset="-78"/>
              <a:cs typeface="Amiri" panose="00000500000000000000" pitchFamily="2" charset="-78"/>
            </a:endParaRPr>
          </a:p>
        </p:txBody>
      </p:sp>
    </p:spTree>
    <p:extLst>
      <p:ext uri="{BB962C8B-B14F-4D97-AF65-F5344CB8AC3E}">
        <p14:creationId xmlns:p14="http://schemas.microsoft.com/office/powerpoint/2010/main" val="44742747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60</TotalTime>
  <Words>1526</Words>
  <Application>Microsoft Office PowerPoint</Application>
  <PresentationFormat>Widescreen</PresentationFormat>
  <Paragraphs>46</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Amiri</vt:lpstr>
      <vt:lpstr>Arial</vt:lpstr>
      <vt:lpstr>Trebuchet MS</vt:lpstr>
      <vt:lpstr>Wingdings 3</vt:lpstr>
      <vt:lpstr>Facet</vt:lpstr>
      <vt:lpstr>البروتوكول في الفعاليات والمناسبات الرسمية</vt:lpstr>
      <vt:lpstr>1- تحديد نوع الفعالية وطبيعتها</vt:lpstr>
      <vt:lpstr>2- وضع جدول أعمال دقيق ومنظم</vt:lpstr>
      <vt:lpstr>3- تحديد قائمة الضيوف وأسبقيات الجلوس</vt:lpstr>
      <vt:lpstr>4- صياغة الدعوات الرسمية وتوزيعها</vt:lpstr>
      <vt:lpstr>5- تنظيم مكان الفعالية وفق المعايير البروتوكولية</vt:lpstr>
      <vt:lpstr>6- تنسيق استقبال كبار الشخصيات والضيوف الرسميين </vt:lpstr>
      <vt:lpstr>7- إدارة الكلمات والخطابات الرسمية</vt:lpstr>
      <vt:lpstr>8- الالتزام بقواعد المراسم والعلم والنشيد الوطني</vt:lpstr>
      <vt:lpstr>9- إدارة الضيافة والراحة خلال الفعالية</vt:lpstr>
      <vt:lpstr>10- ختام الفعالية وتقديم الشكر الرسمي</vt:lpstr>
      <vt:lpstr>الجزء الثاني :   إتيكيت المآدب والمناسبات الرسمية</vt:lpstr>
      <vt:lpstr>1- أهمية المظهر الشخصي في المآدب الرسمية</vt:lpstr>
      <vt:lpstr>2- قواعد الدعوة والحضور في المآدب الرسمية</vt:lpstr>
      <vt:lpstr>3- طريقة الدخول إلى مكان المناسبة</vt:lpstr>
      <vt:lpstr>4- أصول الجلوس وفق البروتوكول</vt:lpstr>
      <vt:lpstr>5- استخدام أدوات المائدة بشكل صحيح</vt:lpstr>
      <vt:lpstr>6- آداب الحديث أثناء تناول الطعام</vt:lpstr>
      <vt:lpstr>7- التعامل مع الأطعمة غير المألوفة أو الثقافية</vt:lpstr>
      <vt:lpstr>8- آداب إنهاء الطعام وطلب المغادرة</vt:lpstr>
      <vt:lpstr>9- قواعد التصوير والتوثيق في المناسبات الرسمية</vt:lpstr>
      <vt:lpstr>10 - تقديم الشكر بعد المناسبة</vt:lpstr>
      <vt:lpstr>   شكراً لاصغائكم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البروتوكول في الفعاليات والمناسبات الرسمية</dc:title>
  <dc:creator>hp</dc:creator>
  <cp:lastModifiedBy>hp</cp:lastModifiedBy>
  <cp:revision>20</cp:revision>
  <dcterms:created xsi:type="dcterms:W3CDTF">2025-06-23T22:11:24Z</dcterms:created>
  <dcterms:modified xsi:type="dcterms:W3CDTF">2025-06-23T23:11:29Z</dcterms:modified>
</cp:coreProperties>
</file>