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8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 smtClean="0"/>
              <a:t>ندوة علمية تحت عنوان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ar-IQ" sz="4400" dirty="0">
                <a:solidFill>
                  <a:prstClr val="black"/>
                </a:solidFill>
                <a:ea typeface="+mj-ea"/>
                <a:cs typeface="+mj-cs"/>
              </a:rPr>
              <a:t>بغداد: عاصمة </a:t>
            </a:r>
            <a:r>
              <a:rPr lang="ar-IQ" sz="4400" dirty="0" smtClean="0">
                <a:solidFill>
                  <a:prstClr val="black"/>
                </a:solidFill>
                <a:ea typeface="+mj-ea"/>
                <a:cs typeface="+mj-cs"/>
              </a:rPr>
              <a:t>الحضارة</a:t>
            </a:r>
          </a:p>
          <a:p>
            <a:pPr marL="0" indent="0" algn="ctr" rtl="1">
              <a:buNone/>
            </a:pPr>
            <a:r>
              <a:rPr lang="ar-IQ" dirty="0" smtClean="0">
                <a:solidFill>
                  <a:srgbClr val="000000"/>
                </a:solidFill>
                <a:latin typeface="Andalus"/>
                <a:cs typeface="Andalus"/>
              </a:rPr>
              <a:t>يقيم قسم الإدارة الصناعية</a:t>
            </a:r>
          </a:p>
          <a:p>
            <a:pPr marL="0" indent="0" algn="ctr" rtl="1">
              <a:buNone/>
            </a:pPr>
            <a:r>
              <a:rPr lang="ar-IQ" sz="3600" dirty="0" smtClean="0">
                <a:solidFill>
                  <a:srgbClr val="000000"/>
                </a:solidFill>
                <a:latin typeface="Andalus"/>
                <a:cs typeface="Andalus"/>
              </a:rPr>
              <a:t>الموافق </a:t>
            </a:r>
            <a:r>
              <a:rPr lang="ar-IQ" sz="3600" dirty="0">
                <a:solidFill>
                  <a:srgbClr val="000000"/>
                </a:solidFill>
                <a:latin typeface="Andalus"/>
                <a:cs typeface="Andalus"/>
              </a:rPr>
              <a:t>الاثنين 30/6/2025 الساعة</a:t>
            </a:r>
            <a:r>
              <a:rPr lang="ar-IQ" sz="3600">
                <a:solidFill>
                  <a:srgbClr val="000000"/>
                </a:solidFill>
                <a:latin typeface="Andalus"/>
                <a:cs typeface="Andalus"/>
              </a:rPr>
              <a:t>: </a:t>
            </a:r>
            <a:r>
              <a:rPr lang="ar-IQ" sz="3600" smtClean="0">
                <a:solidFill>
                  <a:srgbClr val="000000"/>
                </a:solidFill>
                <a:latin typeface="Andalus"/>
                <a:cs typeface="Andalus"/>
              </a:rPr>
              <a:t>الحادية عشر صباحا</a:t>
            </a:r>
            <a:endParaRPr lang="ar-IQ" sz="3600" dirty="0">
              <a:solidFill>
                <a:srgbClr val="000000"/>
              </a:solidFill>
              <a:latin typeface="Andalus"/>
              <a:cs typeface="Andalus"/>
            </a:endParaRPr>
          </a:p>
          <a:p>
            <a:pPr marL="0" indent="0" algn="ctr" rtl="1">
              <a:buNone/>
            </a:pPr>
            <a:r>
              <a:rPr lang="ar-IQ" sz="3600" dirty="0">
                <a:solidFill>
                  <a:srgbClr val="000000"/>
                </a:solidFill>
                <a:latin typeface="Andalus"/>
                <a:cs typeface="Andalus"/>
              </a:rPr>
              <a:t>المكان: ق اعة الوف اء</a:t>
            </a:r>
          </a:p>
          <a:p>
            <a:pPr marL="0" indent="0" algn="ctr" rtl="1">
              <a:buNone/>
            </a:pPr>
            <a:r>
              <a:rPr lang="ar-IQ" sz="3600" dirty="0">
                <a:solidFill>
                  <a:srgbClr val="000000"/>
                </a:solidFill>
                <a:latin typeface="Andalus"/>
                <a:cs typeface="Andalus"/>
              </a:rPr>
              <a:t>بإشراف: أ.د. فضيلة سلمان داود</a:t>
            </a:r>
          </a:p>
          <a:p>
            <a:pPr marL="0" indent="0" algn="ctr" rtl="1">
              <a:buNone/>
            </a:pPr>
            <a:r>
              <a:rPr lang="ar-IQ" sz="3600" dirty="0">
                <a:solidFill>
                  <a:srgbClr val="000000"/>
                </a:solidFill>
                <a:latin typeface="Andalus"/>
                <a:cs typeface="Andalus"/>
              </a:rPr>
              <a:t>رئيس قسم الإدارة الصناعية</a:t>
            </a:r>
            <a:endParaRPr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الختام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sz="4000" dirty="0" err="1"/>
              <a:t>بغداد</a:t>
            </a:r>
            <a:r>
              <a:rPr sz="4000" dirty="0"/>
              <a:t> </a:t>
            </a:r>
            <a:r>
              <a:rPr sz="4000" dirty="0" err="1"/>
              <a:t>ليست</a:t>
            </a:r>
            <a:r>
              <a:rPr sz="4000" dirty="0"/>
              <a:t> </a:t>
            </a:r>
            <a:r>
              <a:rPr sz="4000" dirty="0" err="1"/>
              <a:t>مدينة</a:t>
            </a:r>
            <a:r>
              <a:rPr sz="4000" dirty="0"/>
              <a:t> </a:t>
            </a:r>
            <a:r>
              <a:rPr sz="4000" dirty="0" err="1"/>
              <a:t>فقط</a:t>
            </a:r>
            <a:r>
              <a:rPr sz="4000" dirty="0"/>
              <a:t>، </a:t>
            </a:r>
            <a:r>
              <a:rPr sz="4000" dirty="0" err="1"/>
              <a:t>بل</a:t>
            </a:r>
            <a:r>
              <a:rPr sz="4000" dirty="0"/>
              <a:t> </a:t>
            </a:r>
            <a:r>
              <a:rPr sz="4000" dirty="0" err="1"/>
              <a:t>حضارة</a:t>
            </a:r>
            <a:r>
              <a:rPr sz="4000" dirty="0"/>
              <a:t> </a:t>
            </a:r>
            <a:r>
              <a:rPr sz="4000" dirty="0" err="1"/>
              <a:t>كاملة</a:t>
            </a:r>
            <a:r>
              <a:rPr sz="4000" dirty="0"/>
              <a:t>.</a:t>
            </a:r>
          </a:p>
          <a:p>
            <a:pPr algn="ctr"/>
            <a:r>
              <a:rPr sz="4000" dirty="0" err="1" smtClean="0"/>
              <a:t>من</a:t>
            </a:r>
            <a:r>
              <a:rPr sz="4000" dirty="0" smtClean="0"/>
              <a:t> </a:t>
            </a:r>
            <a:r>
              <a:rPr sz="4000" dirty="0" err="1" smtClean="0"/>
              <a:t>تاريخها</a:t>
            </a:r>
            <a:r>
              <a:rPr sz="4000" dirty="0" smtClean="0"/>
              <a:t> </a:t>
            </a:r>
            <a:r>
              <a:rPr sz="4000" dirty="0" err="1" smtClean="0"/>
              <a:t>نستمد</a:t>
            </a:r>
            <a:r>
              <a:rPr sz="4000" dirty="0" smtClean="0"/>
              <a:t> </a:t>
            </a:r>
            <a:r>
              <a:rPr sz="4000" dirty="0" err="1" smtClean="0"/>
              <a:t>القوة</a:t>
            </a:r>
            <a:r>
              <a:rPr sz="4000" dirty="0" smtClean="0"/>
              <a:t>.</a:t>
            </a:r>
          </a:p>
          <a:p>
            <a:pPr algn="ctr"/>
            <a:r>
              <a:rPr sz="4000" dirty="0" err="1" smtClean="0"/>
              <a:t>ستبقى</a:t>
            </a:r>
            <a:r>
              <a:rPr sz="4000" dirty="0" smtClean="0"/>
              <a:t> </a:t>
            </a:r>
            <a:r>
              <a:rPr sz="4000" dirty="0" err="1"/>
              <a:t>منارة</a:t>
            </a:r>
            <a:r>
              <a:rPr sz="4000" dirty="0"/>
              <a:t> </a:t>
            </a:r>
            <a:r>
              <a:rPr sz="4000" dirty="0" err="1"/>
              <a:t>للحضارة</a:t>
            </a:r>
            <a:r>
              <a:rPr sz="4000" dirty="0"/>
              <a:t> </a:t>
            </a:r>
            <a:r>
              <a:rPr sz="4000" dirty="0" err="1"/>
              <a:t>مهما</a:t>
            </a:r>
            <a:r>
              <a:rPr sz="4000" dirty="0"/>
              <a:t> </a:t>
            </a:r>
            <a:r>
              <a:rPr sz="4000" dirty="0" err="1"/>
              <a:t>تعاقبت</a:t>
            </a:r>
            <a:r>
              <a:rPr sz="4000" dirty="0"/>
              <a:t> </a:t>
            </a:r>
            <a:r>
              <a:rPr sz="4000" dirty="0" err="1"/>
              <a:t>العصور</a:t>
            </a:r>
            <a:r>
              <a:rPr sz="40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sz="4000" dirty="0" err="1"/>
              <a:t>بغداد</a:t>
            </a:r>
            <a:r>
              <a:rPr sz="4000" dirty="0"/>
              <a:t>، </a:t>
            </a:r>
            <a:r>
              <a:rPr sz="4000" dirty="0" err="1"/>
              <a:t>قلب</a:t>
            </a:r>
            <a:r>
              <a:rPr sz="4000" dirty="0"/>
              <a:t> </a:t>
            </a:r>
            <a:r>
              <a:rPr sz="4000" dirty="0" err="1"/>
              <a:t>العراق</a:t>
            </a:r>
            <a:r>
              <a:rPr sz="4000" dirty="0"/>
              <a:t> </a:t>
            </a:r>
            <a:r>
              <a:rPr sz="4000" dirty="0" err="1"/>
              <a:t>النابض</a:t>
            </a:r>
            <a:r>
              <a:rPr sz="4000" dirty="0"/>
              <a:t>، </a:t>
            </a:r>
            <a:r>
              <a:rPr sz="4000" dirty="0" err="1"/>
              <a:t>وعاصمة</a:t>
            </a:r>
            <a:r>
              <a:rPr sz="4000" dirty="0"/>
              <a:t> </a:t>
            </a:r>
            <a:r>
              <a:rPr sz="4000" dirty="0" err="1"/>
              <a:t>الحضارة</a:t>
            </a:r>
            <a:r>
              <a:rPr sz="4000" dirty="0"/>
              <a:t> </a:t>
            </a:r>
            <a:r>
              <a:rPr sz="4000" dirty="0" err="1"/>
              <a:t>الإسلامية</a:t>
            </a:r>
            <a:r>
              <a:rPr sz="4000" dirty="0"/>
              <a:t> </a:t>
            </a:r>
            <a:r>
              <a:rPr sz="4000" dirty="0" err="1"/>
              <a:t>والعربية</a:t>
            </a:r>
            <a:r>
              <a:rPr sz="4000" dirty="0"/>
              <a:t> </a:t>
            </a:r>
            <a:r>
              <a:rPr sz="4000" dirty="0" err="1"/>
              <a:t>لقرون</a:t>
            </a:r>
            <a:r>
              <a:rPr sz="4000" dirty="0"/>
              <a:t> </a:t>
            </a:r>
            <a:r>
              <a:rPr sz="4000" dirty="0" err="1"/>
              <a:t>عديدة</a:t>
            </a:r>
            <a:r>
              <a:rPr sz="4000" dirty="0"/>
              <a:t>.</a:t>
            </a:r>
          </a:p>
          <a:p>
            <a:pPr algn="ctr"/>
            <a:r>
              <a:rPr sz="4400" dirty="0" err="1"/>
              <a:t>أنشأها</a:t>
            </a:r>
            <a:r>
              <a:rPr sz="4400" dirty="0"/>
              <a:t> </a:t>
            </a:r>
            <a:r>
              <a:rPr sz="4400" dirty="0" err="1"/>
              <a:t>العباسيون</a:t>
            </a:r>
            <a:r>
              <a:rPr sz="4400" dirty="0"/>
              <a:t> </a:t>
            </a:r>
            <a:r>
              <a:rPr sz="4400" dirty="0" err="1"/>
              <a:t>لتكون</a:t>
            </a:r>
            <a:r>
              <a:rPr sz="4400" dirty="0"/>
              <a:t> </a:t>
            </a:r>
            <a:r>
              <a:rPr sz="4400" dirty="0" err="1"/>
              <a:t>عاصمة</a:t>
            </a:r>
            <a:r>
              <a:rPr sz="4400" dirty="0"/>
              <a:t> </a:t>
            </a:r>
            <a:r>
              <a:rPr sz="4400" dirty="0" err="1"/>
              <a:t>الدولة</a:t>
            </a:r>
            <a:r>
              <a:rPr sz="4400" dirty="0"/>
              <a:t> </a:t>
            </a:r>
            <a:r>
              <a:rPr sz="4400" dirty="0" err="1"/>
              <a:t>الإسلامية</a:t>
            </a:r>
            <a:r>
              <a:rPr sz="4400" dirty="0"/>
              <a:t>، </a:t>
            </a:r>
            <a:r>
              <a:rPr sz="4400" dirty="0" err="1"/>
              <a:t>فتحولت</a:t>
            </a:r>
            <a:r>
              <a:rPr sz="4400" dirty="0"/>
              <a:t> </a:t>
            </a:r>
            <a:r>
              <a:rPr sz="4400" dirty="0" err="1"/>
              <a:t>إلى</a:t>
            </a:r>
            <a:r>
              <a:rPr sz="4400" dirty="0"/>
              <a:t> </a:t>
            </a:r>
            <a:r>
              <a:rPr sz="4400" dirty="0" err="1"/>
              <a:t>مركز</a:t>
            </a:r>
            <a:r>
              <a:rPr sz="4400" dirty="0"/>
              <a:t> </a:t>
            </a:r>
            <a:r>
              <a:rPr sz="4400" dirty="0" err="1"/>
              <a:t>عالمي</a:t>
            </a:r>
            <a:r>
              <a:rPr sz="4400" dirty="0"/>
              <a:t> </a:t>
            </a:r>
            <a:r>
              <a:rPr sz="4400" dirty="0" err="1"/>
              <a:t>للعلم</a:t>
            </a:r>
            <a:r>
              <a:rPr sz="4400" dirty="0"/>
              <a:t> </a:t>
            </a:r>
            <a:r>
              <a:rPr sz="4400" dirty="0" err="1"/>
              <a:t>والثقافة</a:t>
            </a:r>
            <a:r>
              <a:rPr sz="4400" dirty="0"/>
              <a:t> </a:t>
            </a:r>
            <a:r>
              <a:rPr sz="4400" dirty="0" err="1"/>
              <a:t>والفنون</a:t>
            </a:r>
            <a:r>
              <a:rPr sz="44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تأسيس مدينة السلام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sz="4800" dirty="0" err="1"/>
              <a:t>تأسست</a:t>
            </a:r>
            <a:r>
              <a:rPr sz="4800" dirty="0"/>
              <a:t> </a:t>
            </a:r>
            <a:r>
              <a:rPr sz="4800" dirty="0" err="1"/>
              <a:t>بغداد</a:t>
            </a:r>
            <a:r>
              <a:rPr sz="4800" dirty="0"/>
              <a:t> </a:t>
            </a:r>
            <a:r>
              <a:rPr sz="4800" dirty="0" err="1"/>
              <a:t>عام</a:t>
            </a:r>
            <a:r>
              <a:rPr sz="4800" dirty="0"/>
              <a:t> 762 </a:t>
            </a:r>
            <a:r>
              <a:rPr sz="4800" dirty="0" err="1"/>
              <a:t>ميلادية</a:t>
            </a:r>
            <a:r>
              <a:rPr sz="4800" dirty="0"/>
              <a:t> </a:t>
            </a:r>
            <a:r>
              <a:rPr sz="4800" dirty="0" err="1"/>
              <a:t>على</a:t>
            </a:r>
            <a:r>
              <a:rPr sz="4800" dirty="0"/>
              <a:t> </a:t>
            </a:r>
            <a:r>
              <a:rPr sz="4800" dirty="0" err="1"/>
              <a:t>يد</a:t>
            </a:r>
            <a:r>
              <a:rPr sz="4800" dirty="0"/>
              <a:t> </a:t>
            </a:r>
            <a:r>
              <a:rPr sz="4800" dirty="0" err="1"/>
              <a:t>الخليفة</a:t>
            </a:r>
            <a:r>
              <a:rPr sz="4800" dirty="0"/>
              <a:t> </a:t>
            </a:r>
            <a:r>
              <a:rPr sz="4800" dirty="0" err="1"/>
              <a:t>العباسي</a:t>
            </a:r>
            <a:r>
              <a:rPr sz="4800" dirty="0"/>
              <a:t> </a:t>
            </a:r>
            <a:r>
              <a:rPr sz="4800" dirty="0" err="1"/>
              <a:t>أبو</a:t>
            </a:r>
            <a:r>
              <a:rPr sz="4800" dirty="0"/>
              <a:t> </a:t>
            </a:r>
            <a:r>
              <a:rPr sz="4800" dirty="0" err="1"/>
              <a:t>جعفر</a:t>
            </a:r>
            <a:r>
              <a:rPr sz="4800" dirty="0"/>
              <a:t> </a:t>
            </a:r>
            <a:r>
              <a:rPr sz="4800" dirty="0" err="1"/>
              <a:t>المنصور</a:t>
            </a:r>
            <a:r>
              <a:rPr sz="4800" dirty="0"/>
              <a:t>.</a:t>
            </a:r>
          </a:p>
          <a:p>
            <a:pPr algn="ctr"/>
            <a:r>
              <a:rPr sz="4800" dirty="0" err="1"/>
              <a:t>صُممت</a:t>
            </a:r>
            <a:r>
              <a:rPr sz="4800" dirty="0"/>
              <a:t> </a:t>
            </a:r>
            <a:r>
              <a:rPr sz="4800" dirty="0" err="1"/>
              <a:t>على</a:t>
            </a:r>
            <a:r>
              <a:rPr sz="4800" dirty="0"/>
              <a:t> </a:t>
            </a:r>
            <a:r>
              <a:rPr sz="4800" dirty="0" err="1"/>
              <a:t>شكل</a:t>
            </a:r>
            <a:r>
              <a:rPr sz="4800" dirty="0"/>
              <a:t> </a:t>
            </a:r>
            <a:r>
              <a:rPr sz="4800" dirty="0" err="1"/>
              <a:t>دائرة</a:t>
            </a:r>
            <a:r>
              <a:rPr sz="4800" dirty="0"/>
              <a:t> </a:t>
            </a:r>
            <a:r>
              <a:rPr sz="4800" dirty="0" err="1"/>
              <a:t>وسُميت</a:t>
            </a:r>
            <a:r>
              <a:rPr sz="4800" dirty="0"/>
              <a:t> </a:t>
            </a:r>
            <a:r>
              <a:rPr sz="4800" dirty="0" err="1"/>
              <a:t>بمدينة</a:t>
            </a:r>
            <a:r>
              <a:rPr sz="4800" dirty="0"/>
              <a:t> </a:t>
            </a:r>
            <a:r>
              <a:rPr sz="4800" dirty="0" err="1"/>
              <a:t>السلام</a:t>
            </a:r>
            <a:r>
              <a:rPr sz="4800" dirty="0"/>
              <a:t>.</a:t>
            </a:r>
          </a:p>
          <a:p>
            <a:pPr algn="ctr"/>
            <a:r>
              <a:rPr sz="4800" dirty="0" err="1"/>
              <a:t>موقعها</a:t>
            </a:r>
            <a:r>
              <a:rPr sz="4800" dirty="0"/>
              <a:t> </a:t>
            </a:r>
            <a:r>
              <a:rPr sz="4800" dirty="0" err="1"/>
              <a:t>الاستراتيجي</a:t>
            </a:r>
            <a:r>
              <a:rPr sz="4800" dirty="0"/>
              <a:t> </a:t>
            </a:r>
            <a:r>
              <a:rPr sz="4800" dirty="0" err="1"/>
              <a:t>جعلها</a:t>
            </a:r>
            <a:r>
              <a:rPr sz="4800" dirty="0"/>
              <a:t> </a:t>
            </a:r>
            <a:r>
              <a:rPr sz="4800" dirty="0" err="1"/>
              <a:t>مركزًا</a:t>
            </a:r>
            <a:r>
              <a:rPr sz="4800" dirty="0"/>
              <a:t> </a:t>
            </a:r>
            <a:r>
              <a:rPr sz="4800" dirty="0" err="1"/>
              <a:t>سياسيًا</a:t>
            </a:r>
            <a:r>
              <a:rPr sz="4800" dirty="0"/>
              <a:t> </a:t>
            </a:r>
            <a:r>
              <a:rPr sz="4800" dirty="0" err="1"/>
              <a:t>وتجاريًا</a:t>
            </a:r>
            <a:r>
              <a:rPr sz="4800" dirty="0"/>
              <a:t> </a:t>
            </a:r>
            <a:r>
              <a:rPr sz="4800" dirty="0" err="1"/>
              <a:t>هامًا</a:t>
            </a:r>
            <a:r>
              <a:rPr sz="48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بغداد في العصر العباسي الذهبي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sz="4400" dirty="0" err="1"/>
              <a:t>في</a:t>
            </a:r>
            <a:r>
              <a:rPr sz="4400" dirty="0"/>
              <a:t> </a:t>
            </a:r>
            <a:r>
              <a:rPr sz="4400" dirty="0" err="1"/>
              <a:t>القرنين</a:t>
            </a:r>
            <a:r>
              <a:rPr sz="4400" dirty="0"/>
              <a:t> </a:t>
            </a:r>
            <a:r>
              <a:rPr sz="4400" dirty="0" err="1"/>
              <a:t>الثامن</a:t>
            </a:r>
            <a:r>
              <a:rPr sz="4400" dirty="0"/>
              <a:t> </a:t>
            </a:r>
            <a:r>
              <a:rPr sz="4400" dirty="0" err="1"/>
              <a:t>والتاسع</a:t>
            </a:r>
            <a:r>
              <a:rPr sz="4400" dirty="0"/>
              <a:t>، </a:t>
            </a:r>
            <a:r>
              <a:rPr sz="4400" dirty="0" err="1"/>
              <a:t>أصبحت</a:t>
            </a:r>
            <a:r>
              <a:rPr sz="4400" dirty="0"/>
              <a:t> </a:t>
            </a:r>
            <a:r>
              <a:rPr sz="4400" dirty="0" err="1"/>
              <a:t>مركزًا</a:t>
            </a:r>
            <a:r>
              <a:rPr sz="4400" dirty="0"/>
              <a:t> </a:t>
            </a:r>
            <a:r>
              <a:rPr sz="4400" dirty="0" err="1"/>
              <a:t>عالميًا</a:t>
            </a:r>
            <a:r>
              <a:rPr sz="4400" dirty="0"/>
              <a:t> </a:t>
            </a:r>
            <a:r>
              <a:rPr sz="4400" dirty="0" err="1"/>
              <a:t>للعلم</a:t>
            </a:r>
            <a:r>
              <a:rPr sz="4400" dirty="0"/>
              <a:t>.</a:t>
            </a:r>
          </a:p>
          <a:p>
            <a:pPr algn="ctr"/>
            <a:r>
              <a:rPr sz="4400" dirty="0" err="1"/>
              <a:t>بيت</a:t>
            </a:r>
            <a:r>
              <a:rPr sz="4400" dirty="0"/>
              <a:t> </a:t>
            </a:r>
            <a:r>
              <a:rPr sz="4400" dirty="0" err="1"/>
              <a:t>الحكمة</a:t>
            </a:r>
            <a:r>
              <a:rPr sz="4400" dirty="0"/>
              <a:t> </a:t>
            </a:r>
            <a:r>
              <a:rPr sz="4400" dirty="0" err="1"/>
              <a:t>جمع</a:t>
            </a:r>
            <a:r>
              <a:rPr sz="4400" dirty="0"/>
              <a:t> </a:t>
            </a:r>
            <a:r>
              <a:rPr sz="4400" dirty="0" err="1"/>
              <a:t>العلماء</a:t>
            </a:r>
            <a:r>
              <a:rPr sz="4400" dirty="0"/>
              <a:t> </a:t>
            </a:r>
            <a:r>
              <a:rPr sz="4400" dirty="0" err="1"/>
              <a:t>من</a:t>
            </a:r>
            <a:r>
              <a:rPr sz="4400" dirty="0"/>
              <a:t> </a:t>
            </a:r>
            <a:r>
              <a:rPr sz="4400" dirty="0" err="1"/>
              <a:t>أنحاء</a:t>
            </a:r>
            <a:r>
              <a:rPr sz="4400" dirty="0"/>
              <a:t> </a:t>
            </a:r>
            <a:r>
              <a:rPr sz="4400" dirty="0" err="1"/>
              <a:t>العالم</a:t>
            </a:r>
            <a:r>
              <a:rPr sz="4400" dirty="0"/>
              <a:t>.</a:t>
            </a:r>
          </a:p>
          <a:p>
            <a:pPr algn="ctr"/>
            <a:r>
              <a:rPr sz="4400" dirty="0" err="1"/>
              <a:t>ازدهرت</a:t>
            </a:r>
            <a:r>
              <a:rPr sz="4400" dirty="0"/>
              <a:t> </a:t>
            </a:r>
            <a:r>
              <a:rPr sz="4400" dirty="0" err="1"/>
              <a:t>فيها</a:t>
            </a:r>
            <a:r>
              <a:rPr sz="4400" dirty="0"/>
              <a:t> </a:t>
            </a:r>
            <a:r>
              <a:rPr sz="4400" dirty="0" err="1"/>
              <a:t>الفلسفة</a:t>
            </a:r>
            <a:r>
              <a:rPr sz="4400" dirty="0"/>
              <a:t>، </a:t>
            </a:r>
            <a:r>
              <a:rPr sz="4400" dirty="0" err="1"/>
              <a:t>الطب</a:t>
            </a:r>
            <a:r>
              <a:rPr sz="4400" dirty="0"/>
              <a:t>، </a:t>
            </a:r>
            <a:r>
              <a:rPr sz="4400" dirty="0" err="1"/>
              <a:t>الفلك</a:t>
            </a:r>
            <a:r>
              <a:rPr sz="4400" dirty="0"/>
              <a:t>، </a:t>
            </a:r>
            <a:r>
              <a:rPr sz="4400" dirty="0" err="1"/>
              <a:t>والرياضيات</a:t>
            </a:r>
            <a:r>
              <a:rPr sz="44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بغداد: بوابة الحضارات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sz="5400" dirty="0" err="1"/>
              <a:t>موقعها</a:t>
            </a:r>
            <a:r>
              <a:rPr sz="5400" dirty="0"/>
              <a:t> </a:t>
            </a:r>
            <a:r>
              <a:rPr sz="5400" dirty="0" err="1"/>
              <a:t>الجغرافي</a:t>
            </a:r>
            <a:r>
              <a:rPr sz="5400" dirty="0"/>
              <a:t> </a:t>
            </a:r>
            <a:r>
              <a:rPr sz="5400" dirty="0" err="1"/>
              <a:t>جعلها</a:t>
            </a:r>
            <a:r>
              <a:rPr sz="5400" dirty="0"/>
              <a:t> </a:t>
            </a:r>
            <a:r>
              <a:rPr sz="5400" dirty="0" err="1"/>
              <a:t>ملتقى</a:t>
            </a:r>
            <a:r>
              <a:rPr sz="5400" dirty="0"/>
              <a:t> </a:t>
            </a:r>
            <a:r>
              <a:rPr sz="5400" dirty="0" err="1"/>
              <a:t>للثقافات</a:t>
            </a:r>
            <a:r>
              <a:rPr sz="5400" dirty="0"/>
              <a:t>.</a:t>
            </a:r>
          </a:p>
          <a:p>
            <a:pPr algn="ctr"/>
            <a:r>
              <a:rPr sz="5400" dirty="0" err="1"/>
              <a:t>تأثرت</a:t>
            </a:r>
            <a:r>
              <a:rPr sz="5400" dirty="0"/>
              <a:t> </a:t>
            </a:r>
            <a:r>
              <a:rPr sz="5400" dirty="0" err="1"/>
              <a:t>بالحضارات</a:t>
            </a:r>
            <a:r>
              <a:rPr sz="5400" dirty="0"/>
              <a:t> </a:t>
            </a:r>
            <a:r>
              <a:rPr sz="5400" dirty="0" err="1"/>
              <a:t>السومرية</a:t>
            </a:r>
            <a:r>
              <a:rPr sz="5400" dirty="0"/>
              <a:t>، </a:t>
            </a:r>
            <a:r>
              <a:rPr sz="5400" dirty="0" err="1"/>
              <a:t>البابلية</a:t>
            </a:r>
            <a:r>
              <a:rPr sz="5400" dirty="0"/>
              <a:t>، </a:t>
            </a:r>
            <a:r>
              <a:rPr sz="5400" dirty="0" err="1"/>
              <a:t>والآشورية</a:t>
            </a:r>
            <a:r>
              <a:rPr sz="5400" dirty="0"/>
              <a:t>.</a:t>
            </a:r>
          </a:p>
          <a:p>
            <a:pPr algn="ctr"/>
            <a:r>
              <a:rPr sz="5400" dirty="0" err="1"/>
              <a:t>اشتهرت</a:t>
            </a:r>
            <a:r>
              <a:rPr sz="5400" dirty="0"/>
              <a:t> </a:t>
            </a:r>
            <a:r>
              <a:rPr sz="5400" dirty="0" err="1"/>
              <a:t>بتنوعها</a:t>
            </a:r>
            <a:r>
              <a:rPr sz="5400" dirty="0"/>
              <a:t> </a:t>
            </a:r>
            <a:r>
              <a:rPr sz="5400" dirty="0" err="1"/>
              <a:t>الثقافي</a:t>
            </a:r>
            <a:r>
              <a:rPr sz="5400" dirty="0"/>
              <a:t> </a:t>
            </a:r>
            <a:r>
              <a:rPr sz="5400" dirty="0" err="1"/>
              <a:t>والديني</a:t>
            </a:r>
            <a:r>
              <a:rPr sz="54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معالم لا تُنسى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sz="6000" dirty="0" err="1"/>
              <a:t>المدرسة</a:t>
            </a:r>
            <a:r>
              <a:rPr sz="6000" dirty="0"/>
              <a:t> </a:t>
            </a:r>
            <a:r>
              <a:rPr sz="6000" dirty="0" err="1"/>
              <a:t>المستنصرية</a:t>
            </a:r>
            <a:r>
              <a:rPr sz="6000" dirty="0"/>
              <a:t>، </a:t>
            </a:r>
            <a:r>
              <a:rPr sz="6000" dirty="0" err="1"/>
              <a:t>جامع</a:t>
            </a:r>
            <a:r>
              <a:rPr sz="6000" dirty="0"/>
              <a:t> </a:t>
            </a:r>
            <a:r>
              <a:rPr sz="6000" dirty="0" err="1"/>
              <a:t>الخلفاء</a:t>
            </a:r>
            <a:r>
              <a:rPr sz="6000" dirty="0"/>
              <a:t>، </a:t>
            </a:r>
            <a:r>
              <a:rPr sz="6000" dirty="0" err="1"/>
              <a:t>المتحف</a:t>
            </a:r>
            <a:r>
              <a:rPr sz="6000" dirty="0"/>
              <a:t> </a:t>
            </a:r>
            <a:r>
              <a:rPr sz="6000" dirty="0" err="1"/>
              <a:t>العراقي</a:t>
            </a:r>
            <a:r>
              <a:rPr sz="6000" dirty="0"/>
              <a:t>، </a:t>
            </a:r>
            <a:r>
              <a:rPr sz="6000" dirty="0" err="1"/>
              <a:t>شارع</a:t>
            </a:r>
            <a:r>
              <a:rPr sz="6000" dirty="0"/>
              <a:t> </a:t>
            </a:r>
            <a:r>
              <a:rPr sz="6000" dirty="0" err="1"/>
              <a:t>الرشيد</a:t>
            </a:r>
            <a:r>
              <a:rPr sz="6000" dirty="0"/>
              <a:t>.</a:t>
            </a:r>
          </a:p>
          <a:p>
            <a:pPr algn="ctr"/>
            <a:r>
              <a:rPr sz="6000" dirty="0" err="1"/>
              <a:t>كلها</a:t>
            </a:r>
            <a:r>
              <a:rPr sz="6000" dirty="0"/>
              <a:t> </a:t>
            </a:r>
            <a:r>
              <a:rPr sz="6000" dirty="0" err="1"/>
              <a:t>شواهد</a:t>
            </a:r>
            <a:r>
              <a:rPr sz="6000" dirty="0"/>
              <a:t> </a:t>
            </a:r>
            <a:r>
              <a:rPr sz="6000" dirty="0" err="1"/>
              <a:t>على</a:t>
            </a:r>
            <a:r>
              <a:rPr sz="6000" dirty="0"/>
              <a:t> </a:t>
            </a:r>
            <a:r>
              <a:rPr sz="6000" dirty="0" err="1"/>
              <a:t>التاريخ</a:t>
            </a:r>
            <a:r>
              <a:rPr sz="6000" dirty="0"/>
              <a:t> </a:t>
            </a:r>
            <a:r>
              <a:rPr sz="6000" dirty="0" err="1"/>
              <a:t>المجيد</a:t>
            </a:r>
            <a:r>
              <a:rPr sz="6000" dirty="0"/>
              <a:t> </a:t>
            </a:r>
            <a:r>
              <a:rPr sz="6000" dirty="0" err="1"/>
              <a:t>لبغداد</a:t>
            </a:r>
            <a:r>
              <a:rPr sz="60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مدينة الإبداع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sz="5400" dirty="0" err="1"/>
              <a:t>أنجبت</a:t>
            </a:r>
            <a:r>
              <a:rPr sz="5400" dirty="0"/>
              <a:t> </a:t>
            </a:r>
            <a:r>
              <a:rPr sz="5400" dirty="0" err="1"/>
              <a:t>بغداد</a:t>
            </a:r>
            <a:r>
              <a:rPr sz="5400" dirty="0"/>
              <a:t> </a:t>
            </a:r>
            <a:r>
              <a:rPr sz="5400" dirty="0" err="1"/>
              <a:t>شعراء</a:t>
            </a:r>
            <a:r>
              <a:rPr sz="5400" dirty="0"/>
              <a:t> </a:t>
            </a:r>
            <a:r>
              <a:rPr sz="5400" dirty="0" err="1"/>
              <a:t>مثل</a:t>
            </a:r>
            <a:r>
              <a:rPr sz="5400" dirty="0"/>
              <a:t> </a:t>
            </a:r>
            <a:r>
              <a:rPr sz="5400" dirty="0" err="1"/>
              <a:t>المتنبي</a:t>
            </a:r>
            <a:r>
              <a:rPr sz="5400" dirty="0"/>
              <a:t> </a:t>
            </a:r>
            <a:r>
              <a:rPr sz="5400" dirty="0" err="1"/>
              <a:t>وأبو</a:t>
            </a:r>
            <a:r>
              <a:rPr sz="5400" dirty="0"/>
              <a:t> </a:t>
            </a:r>
            <a:r>
              <a:rPr sz="5400" dirty="0" err="1"/>
              <a:t>نواس</a:t>
            </a:r>
            <a:r>
              <a:rPr sz="5400" dirty="0"/>
              <a:t>.</a:t>
            </a:r>
          </a:p>
          <a:p>
            <a:pPr algn="ctr"/>
            <a:r>
              <a:rPr sz="5400" dirty="0" err="1"/>
              <a:t>ازدهرت</a:t>
            </a:r>
            <a:r>
              <a:rPr sz="5400" dirty="0"/>
              <a:t> </a:t>
            </a:r>
            <a:r>
              <a:rPr sz="5400" dirty="0" err="1"/>
              <a:t>فيها</a:t>
            </a:r>
            <a:r>
              <a:rPr sz="5400" dirty="0"/>
              <a:t> </a:t>
            </a:r>
            <a:r>
              <a:rPr sz="5400" dirty="0" err="1"/>
              <a:t>الفنون</a:t>
            </a:r>
            <a:r>
              <a:rPr sz="5400" dirty="0"/>
              <a:t>: </a:t>
            </a:r>
            <a:r>
              <a:rPr sz="5400" dirty="0" err="1"/>
              <a:t>الخط</a:t>
            </a:r>
            <a:r>
              <a:rPr sz="5400" dirty="0"/>
              <a:t>، </a:t>
            </a:r>
            <a:r>
              <a:rPr sz="5400" dirty="0" err="1"/>
              <a:t>الموسيقى</a:t>
            </a:r>
            <a:r>
              <a:rPr sz="5400" dirty="0"/>
              <a:t>، </a:t>
            </a:r>
            <a:r>
              <a:rPr sz="5400" dirty="0" err="1"/>
              <a:t>الأدب</a:t>
            </a:r>
            <a:r>
              <a:rPr sz="5400" dirty="0"/>
              <a:t>.</a:t>
            </a:r>
          </a:p>
          <a:p>
            <a:pPr algn="ctr"/>
            <a:r>
              <a:rPr sz="5400" dirty="0" err="1"/>
              <a:t>تألقت</a:t>
            </a:r>
            <a:r>
              <a:rPr sz="5400" dirty="0"/>
              <a:t> </a:t>
            </a:r>
            <a:r>
              <a:rPr sz="5400" dirty="0" err="1"/>
              <a:t>في</a:t>
            </a:r>
            <a:r>
              <a:rPr sz="5400" dirty="0"/>
              <a:t> </a:t>
            </a:r>
            <a:r>
              <a:rPr sz="5400" dirty="0" err="1"/>
              <a:t>ألف</a:t>
            </a:r>
            <a:r>
              <a:rPr sz="5400" dirty="0"/>
              <a:t> </a:t>
            </a:r>
            <a:r>
              <a:rPr sz="5400" dirty="0" err="1"/>
              <a:t>ليلة</a:t>
            </a:r>
            <a:r>
              <a:rPr sz="5400" dirty="0"/>
              <a:t> </a:t>
            </a:r>
            <a:r>
              <a:rPr sz="5400" dirty="0" err="1"/>
              <a:t>وليلة</a:t>
            </a:r>
            <a:r>
              <a:rPr sz="5400" dirty="0"/>
              <a:t> </a:t>
            </a:r>
            <a:r>
              <a:rPr sz="5400" dirty="0" err="1"/>
              <a:t>وأساطير</a:t>
            </a:r>
            <a:r>
              <a:rPr sz="5400" dirty="0"/>
              <a:t> </a:t>
            </a:r>
            <a:r>
              <a:rPr sz="5400" dirty="0" err="1"/>
              <a:t>الشرق</a:t>
            </a:r>
            <a:r>
              <a:rPr sz="54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بغداد في العصر الحديث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sz="6000" dirty="0" err="1"/>
              <a:t>رغم</a:t>
            </a:r>
            <a:r>
              <a:rPr sz="6000" dirty="0"/>
              <a:t> </a:t>
            </a:r>
            <a:r>
              <a:rPr sz="6000" dirty="0" err="1"/>
              <a:t>الظروف</a:t>
            </a:r>
            <a:r>
              <a:rPr sz="6000" dirty="0"/>
              <a:t>، </a:t>
            </a:r>
            <a:r>
              <a:rPr sz="6000" dirty="0" err="1"/>
              <a:t>بقيت</a:t>
            </a:r>
            <a:r>
              <a:rPr sz="6000" dirty="0"/>
              <a:t> </a:t>
            </a:r>
            <a:r>
              <a:rPr sz="6000" dirty="0" err="1"/>
              <a:t>نابضة</a:t>
            </a:r>
            <a:r>
              <a:rPr sz="6000" dirty="0"/>
              <a:t> </a:t>
            </a:r>
            <a:r>
              <a:rPr sz="6000" dirty="0" err="1"/>
              <a:t>بالحياة</a:t>
            </a:r>
            <a:r>
              <a:rPr sz="6000" dirty="0"/>
              <a:t>.</a:t>
            </a:r>
          </a:p>
          <a:p>
            <a:pPr algn="ctr"/>
            <a:r>
              <a:rPr sz="6000" dirty="0" err="1"/>
              <a:t>تشهد</a:t>
            </a:r>
            <a:r>
              <a:rPr sz="6000" dirty="0"/>
              <a:t> </a:t>
            </a:r>
            <a:r>
              <a:rPr sz="6000" dirty="0" err="1"/>
              <a:t>تطورًا</a:t>
            </a:r>
            <a:r>
              <a:rPr sz="6000" dirty="0"/>
              <a:t> </a:t>
            </a:r>
            <a:r>
              <a:rPr sz="6000" dirty="0" err="1"/>
              <a:t>عمرانيًا</a:t>
            </a:r>
            <a:r>
              <a:rPr sz="6000" dirty="0"/>
              <a:t> </a:t>
            </a:r>
            <a:r>
              <a:rPr sz="6000" dirty="0" err="1"/>
              <a:t>وثقافيًا</a:t>
            </a:r>
            <a:r>
              <a:rPr sz="6000" dirty="0"/>
              <a:t>.</a:t>
            </a:r>
          </a:p>
          <a:p>
            <a:pPr algn="ctr"/>
            <a:r>
              <a:rPr sz="6000" dirty="0" err="1"/>
              <a:t>تضم</a:t>
            </a:r>
            <a:r>
              <a:rPr sz="6000" dirty="0"/>
              <a:t> </a:t>
            </a:r>
            <a:r>
              <a:rPr sz="6000" dirty="0" err="1"/>
              <a:t>جامعات</a:t>
            </a:r>
            <a:r>
              <a:rPr sz="6000" dirty="0"/>
              <a:t> </a:t>
            </a:r>
            <a:r>
              <a:rPr sz="6000" dirty="0" err="1"/>
              <a:t>ومراكز</a:t>
            </a:r>
            <a:r>
              <a:rPr sz="6000" dirty="0"/>
              <a:t> </a:t>
            </a:r>
            <a:r>
              <a:rPr sz="6000" dirty="0" err="1"/>
              <a:t>ثقافية</a:t>
            </a:r>
            <a:r>
              <a:rPr sz="6000" dirty="0"/>
              <a:t> </a:t>
            </a:r>
            <a:r>
              <a:rPr sz="6000" dirty="0" err="1"/>
              <a:t>بارزة</a:t>
            </a:r>
            <a:r>
              <a:rPr sz="60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صمود رغم الألم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sz="5400" dirty="0" err="1"/>
              <a:t>مرت</a:t>
            </a:r>
            <a:r>
              <a:rPr sz="5400" dirty="0"/>
              <a:t> </a:t>
            </a:r>
            <a:r>
              <a:rPr sz="5400" dirty="0" err="1"/>
              <a:t>بغداد</a:t>
            </a:r>
            <a:r>
              <a:rPr sz="5400" dirty="0"/>
              <a:t> </a:t>
            </a:r>
            <a:r>
              <a:rPr sz="5400" dirty="0" err="1"/>
              <a:t>بكوارث</a:t>
            </a:r>
            <a:r>
              <a:rPr sz="5400" dirty="0"/>
              <a:t> </a:t>
            </a:r>
            <a:r>
              <a:rPr sz="5400" dirty="0" err="1"/>
              <a:t>وغزوات</a:t>
            </a:r>
            <a:r>
              <a:rPr sz="5400" dirty="0"/>
              <a:t>، </a:t>
            </a:r>
            <a:r>
              <a:rPr sz="5400" dirty="0" err="1"/>
              <a:t>لكنها</a:t>
            </a:r>
            <a:r>
              <a:rPr sz="5400" dirty="0"/>
              <a:t> </a:t>
            </a:r>
            <a:r>
              <a:rPr sz="5400" dirty="0" err="1"/>
              <a:t>بقيت</a:t>
            </a:r>
            <a:r>
              <a:rPr sz="5400" dirty="0"/>
              <a:t> </a:t>
            </a:r>
            <a:r>
              <a:rPr sz="5400" dirty="0" err="1"/>
              <a:t>صامدة</a:t>
            </a:r>
            <a:r>
              <a:rPr sz="5400" dirty="0"/>
              <a:t>.</a:t>
            </a:r>
          </a:p>
          <a:p>
            <a:pPr algn="ctr"/>
            <a:r>
              <a:rPr sz="5400" dirty="0" err="1"/>
              <a:t>أهلها</a:t>
            </a:r>
            <a:r>
              <a:rPr sz="5400" dirty="0"/>
              <a:t> </a:t>
            </a:r>
            <a:r>
              <a:rPr sz="5400" dirty="0" err="1"/>
              <a:t>يسعون</a:t>
            </a:r>
            <a:r>
              <a:rPr sz="5400" dirty="0"/>
              <a:t> </a:t>
            </a:r>
            <a:r>
              <a:rPr sz="5400" dirty="0" err="1"/>
              <a:t>لإعادة</a:t>
            </a:r>
            <a:r>
              <a:rPr sz="5400" dirty="0"/>
              <a:t> </a:t>
            </a:r>
            <a:r>
              <a:rPr sz="5400" dirty="0" err="1"/>
              <a:t>مجدها</a:t>
            </a:r>
            <a:r>
              <a:rPr sz="5400" dirty="0"/>
              <a:t>.</a:t>
            </a:r>
          </a:p>
          <a:p>
            <a:pPr algn="ctr"/>
            <a:r>
              <a:rPr sz="5400" dirty="0" err="1"/>
              <a:t>إرادتها</a:t>
            </a:r>
            <a:r>
              <a:rPr sz="5400" dirty="0"/>
              <a:t> </a:t>
            </a:r>
            <a:r>
              <a:rPr sz="5400" dirty="0" err="1"/>
              <a:t>أقوى</a:t>
            </a:r>
            <a:r>
              <a:rPr sz="5400" dirty="0"/>
              <a:t> </a:t>
            </a:r>
            <a:r>
              <a:rPr sz="5400" dirty="0" err="1"/>
              <a:t>من</a:t>
            </a:r>
            <a:r>
              <a:rPr sz="5400" dirty="0"/>
              <a:t> </a:t>
            </a:r>
            <a:r>
              <a:rPr sz="5400" dirty="0" err="1"/>
              <a:t>كل</a:t>
            </a:r>
            <a:r>
              <a:rPr sz="5400" dirty="0"/>
              <a:t> </a:t>
            </a:r>
            <a:r>
              <a:rPr sz="5400" dirty="0" err="1"/>
              <a:t>الظروف</a:t>
            </a:r>
            <a:r>
              <a:rPr sz="5400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</TotalTime>
  <Words>271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Civic</vt:lpstr>
      <vt:lpstr>ندوة علمية تحت عنوان</vt:lpstr>
      <vt:lpstr>مقدمة</vt:lpstr>
      <vt:lpstr>تأسيس مدينة السلام</vt:lpstr>
      <vt:lpstr>بغداد في العصر العباسي الذهبي</vt:lpstr>
      <vt:lpstr>بغداد: بوابة الحضارات</vt:lpstr>
      <vt:lpstr>معالم لا تُنسى</vt:lpstr>
      <vt:lpstr>مدينة الإبداع</vt:lpstr>
      <vt:lpstr>بغداد في العصر الحديث</vt:lpstr>
      <vt:lpstr>صمود رغم الألم</vt:lpstr>
      <vt:lpstr>الختام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بغداد: عاصمة الحضارة</dc:title>
  <dc:creator>LENOVO</dc:creator>
  <dc:description>generated using python-pptx</dc:description>
  <cp:lastModifiedBy>LENOVO</cp:lastModifiedBy>
  <cp:revision>5</cp:revision>
  <dcterms:created xsi:type="dcterms:W3CDTF">2013-01-27T09:14:16Z</dcterms:created>
  <dcterms:modified xsi:type="dcterms:W3CDTF">2025-07-13T07:48:09Z</dcterms:modified>
</cp:coreProperties>
</file>