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79" r:id="rId3"/>
    <p:sldId id="281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80" r:id="rId23"/>
    <p:sldId id="278" r:id="rId24"/>
    <p:sldId id="277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75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584591-DC52-49DE-AAF8-B2BFE0DAC6CC}" type="datetimeFigureOut">
              <a:rPr lang="en-US" smtClean="0"/>
              <a:t>11/17/2025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0BDDF3-4AA0-4662-9FCE-1C9A1F00F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7188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0BDDF3-4AA0-4662-9FCE-1C9A1F00F81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4870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0BDDF3-4AA0-4662-9FCE-1C9A1F00F81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4415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0BDDF3-4AA0-4662-9FCE-1C9A1F00F81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477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0BDDF3-4AA0-4662-9FCE-1C9A1F00F81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8077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0BDDF3-4AA0-4662-9FCE-1C9A1F00F81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4394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0BDDF3-4AA0-4662-9FCE-1C9A1F00F81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122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0BDDF3-4AA0-4662-9FCE-1C9A1F00F81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0153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0BDDF3-4AA0-4662-9FCE-1C9A1F00F81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9900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0BDDF3-4AA0-4662-9FCE-1C9A1F00F81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0476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0BDDF3-4AA0-4662-9FCE-1C9A1F00F81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1757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0BDDF3-4AA0-4662-9FCE-1C9A1F00F81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1283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FB978D-CE87-CC2C-E060-87CADA8D24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D750AC-7CA6-8AEC-7602-8C2FF86DB5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B45724-9189-83C1-F7F1-4635BAF569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FEE37-C19C-4751-9E68-32557EC8D6B1}" type="datetimeFigureOut">
              <a:rPr lang="en-US" smtClean="0"/>
              <a:t>11/17/2025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6B359C-0215-E8F7-7E8D-9BE7ABB1A9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6222CB-C3B3-1210-CE9E-57D2338191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8D042-E0F9-49DE-98C3-DD8325ED4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3421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06613F-8862-CC1A-36E2-0F1C16162E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62D5C8-B4DE-F3FD-533B-1D58ABA3C9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9A3EDC-E57C-F6E4-3BC3-E7255EA35F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FEE37-C19C-4751-9E68-32557EC8D6B1}" type="datetimeFigureOut">
              <a:rPr lang="en-US" smtClean="0"/>
              <a:t>11/17/2025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89AB3C-B678-D662-8389-79DDBF8983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3EFBC0-ABC9-F6FE-5019-3F137D7CFB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8D042-E0F9-49DE-98C3-DD8325ED4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046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3077AA8-D179-26CA-0D28-D9F4CD9E8E0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01E6E9-4512-3273-3131-66D619E64A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F0A67B-9EB7-553A-E95B-D8456FA34D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FEE37-C19C-4751-9E68-32557EC8D6B1}" type="datetimeFigureOut">
              <a:rPr lang="en-US" smtClean="0"/>
              <a:t>11/17/2025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2C0B1C-244C-6268-B3C8-67E829FAE2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821BC3-4C8A-CEFB-1B98-1653923FF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8D042-E0F9-49DE-98C3-DD8325ED4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7618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87CB4D-D75F-7B34-7363-8CE1764CC0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FC6485-81C3-CC20-A4CD-E675E5697B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715AAB-1E58-9819-BCCD-11F92D0B5E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FEE37-C19C-4751-9E68-32557EC8D6B1}" type="datetimeFigureOut">
              <a:rPr lang="en-US" smtClean="0"/>
              <a:t>11/17/2025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6D143E-D66E-88E1-7541-1021932987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2EBF52-4143-9C73-370B-B2CFA8A6F4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8D042-E0F9-49DE-98C3-DD8325ED4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3423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42BEF1-090B-8C2A-2220-BCA075303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7D6216-11E3-E118-825A-D13D249DC5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8F94E2-BB8E-0809-7A12-0501596A3F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FEE37-C19C-4751-9E68-32557EC8D6B1}" type="datetimeFigureOut">
              <a:rPr lang="en-US" smtClean="0"/>
              <a:t>11/17/2025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7A5321-4652-FBBA-941C-0962E9F3C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D2A1C9-7DF4-4C7E-022F-42F0A91AD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8D042-E0F9-49DE-98C3-DD8325ED4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189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9A1FCF-086A-4F53-4D83-0145F4D1F0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3BDB79-FFD3-0FFB-3384-60C06A33B6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7E6BD3-DC01-581E-B456-9B82601FFF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C389FD-414E-8DC2-6877-9426C56732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FEE37-C19C-4751-9E68-32557EC8D6B1}" type="datetimeFigureOut">
              <a:rPr lang="en-US" smtClean="0"/>
              <a:t>11/17/2025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43AB9F-78AE-0EF3-D742-1BF599D47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1467B9-F748-5CDB-441F-839999C4E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8D042-E0F9-49DE-98C3-DD8325ED4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735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7400A5-538C-E2B6-0964-90C42AC09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C88D69-06FA-0241-7AED-57E90D9866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1C178C-5FC7-1750-D5C6-6A9D3BA95D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F00166F-9682-5531-F657-012E16FE8C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10AD0B9-1EB8-0C6A-EDA5-FB8A2C290D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0CA183E-083E-153C-D710-FFD0F7B24A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FEE37-C19C-4751-9E68-32557EC8D6B1}" type="datetimeFigureOut">
              <a:rPr lang="en-US" smtClean="0"/>
              <a:t>11/17/2025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26590BF-0515-7400-E000-72C7EB6DDD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47F5566-38B3-470A-01C0-47D43775EE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8D042-E0F9-49DE-98C3-DD8325ED4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5187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1B86E6-F754-7F8F-EE12-3E5F71978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7C3CD9D-0C18-53E7-D147-D356836A60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FEE37-C19C-4751-9E68-32557EC8D6B1}" type="datetimeFigureOut">
              <a:rPr lang="en-US" smtClean="0"/>
              <a:t>11/17/2025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EA1794-9870-0D5D-165E-E5B7FB887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EAFCAD-2D90-D170-B57A-A4434B034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8D042-E0F9-49DE-98C3-DD8325ED4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964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EFD1144-0E57-65F9-D57E-9BA897C845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FEE37-C19C-4751-9E68-32557EC8D6B1}" type="datetimeFigureOut">
              <a:rPr lang="en-US" smtClean="0"/>
              <a:t>11/17/2025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1B58F16-C03E-50D8-60A6-F88588C823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FC5795-2726-1A35-CE2B-84FEE52D2D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8D042-E0F9-49DE-98C3-DD8325ED4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673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049CF-4035-0372-61D3-3B0726616C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C6BC9E-14A3-1DF7-1A14-40F978D72D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A28851-944A-296D-99B1-BAD53968BA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10DC67-7159-C97D-E07F-5D971F20B3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FEE37-C19C-4751-9E68-32557EC8D6B1}" type="datetimeFigureOut">
              <a:rPr lang="en-US" smtClean="0"/>
              <a:t>11/17/2025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52FFDC-2971-9B03-FAE3-E63E3A179A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37FA08-6A7C-99F9-BE9B-CA6AB854A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8D042-E0F9-49DE-98C3-DD8325ED4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790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94602D-0DE6-9667-D282-1C63BCA64B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1A21BE-7BFF-5A7E-FCE2-FA49340502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6A2C85-738B-2FDE-FEC3-6D52822DC1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82CEEA-2603-5A5C-8DF6-D80B976410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FEE37-C19C-4751-9E68-32557EC8D6B1}" type="datetimeFigureOut">
              <a:rPr lang="en-US" smtClean="0"/>
              <a:t>11/17/2025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BF2DA6-042E-AE1C-0A5C-EF873ED7CA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187253-42CE-E429-4E29-1E64567EC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8D042-E0F9-49DE-98C3-DD8325ED4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6914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CE43AD1-1CF3-0E34-0AF2-6C81005012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AF4769-5190-9ED3-327F-C842CC327F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B29CE1-4DE6-7FAC-0B4A-E611BC96C7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6FEE37-C19C-4751-9E68-32557EC8D6B1}" type="datetimeFigureOut">
              <a:rPr lang="en-US" smtClean="0"/>
              <a:t>11/17/2025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458003-1F6A-D2A2-1F1A-C47C54ED49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DDA515-8394-377B-ACE2-16E24836A4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48D042-E0F9-49DE-98C3-DD8325ED4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830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37213D5-34B3-1C60-6E14-C17016E82F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1988" y="0"/>
            <a:ext cx="5900012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9A64EAA-1EAB-C717-EE76-6BE7F53AA856}"/>
              </a:ext>
            </a:extLst>
          </p:cNvPr>
          <p:cNvSpPr txBox="1"/>
          <p:nvPr/>
        </p:nvSpPr>
        <p:spPr>
          <a:xfrm>
            <a:off x="699363" y="1291709"/>
            <a:ext cx="520065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/>
              <a:t>Artificial intelligence and sustainable development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D5E6B80-62CF-F498-AED2-964C8A238727}"/>
              </a:ext>
            </a:extLst>
          </p:cNvPr>
          <p:cNvSpPr txBox="1"/>
          <p:nvPr/>
        </p:nvSpPr>
        <p:spPr>
          <a:xfrm>
            <a:off x="-257174" y="3809999"/>
            <a:ext cx="5676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IQ" b="1" dirty="0"/>
              <a:t>ا.م هبة خالد حسين                      م. بسمة لؤي مهدي             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114965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E748F94-6492-9FE3-0272-91A4187D7A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925" y="561976"/>
            <a:ext cx="10555538" cy="5560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8280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A949CE0-F284-29EA-1247-743666F04D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678" y="495299"/>
            <a:ext cx="11090746" cy="572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1744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8249CFF-7AF0-549B-A87F-AC37F0B2EE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392" y="609600"/>
            <a:ext cx="10636226" cy="5486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1591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00E3081-C886-0CFB-9587-ACCFF568CB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215" y="523875"/>
            <a:ext cx="10540093" cy="5583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285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18FC996-4669-91BF-C395-137B833132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869" y="504825"/>
            <a:ext cx="10707353" cy="5370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337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5EACEE4-9EFD-B7AA-300A-343E116A74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191" y="504825"/>
            <a:ext cx="10417962" cy="5621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7252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212A06E-BA89-6ED0-B8B6-22F0C883EA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089" y="561975"/>
            <a:ext cx="10951529" cy="5431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6658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A6DFBBB-C34D-434F-BA3B-C3C11BFD49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592" y="523875"/>
            <a:ext cx="10931319" cy="5545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7291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B32B5A4-9655-A062-BB85-B881470E41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731" y="523875"/>
            <a:ext cx="10563422" cy="5515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696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4E9B373-5741-1B9C-8C0C-0AD2767300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5011" y="828675"/>
            <a:ext cx="10077763" cy="414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5093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5B0DFD-80EB-2397-B586-4391757F73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Introduction</a:t>
            </a:r>
            <a:br>
              <a:rPr lang="en-US" b="1" dirty="0">
                <a:solidFill>
                  <a:schemeClr val="accent1"/>
                </a:solidFill>
              </a:rPr>
            </a:b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2866A9-2615-5CAE-EAE9-9FE9A4FA60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Artificial Intelligence has become one of the most powerful tools supporting sustainable development around the world.</a:t>
            </a:r>
            <a:br>
              <a:rPr lang="en-US" dirty="0"/>
            </a:br>
            <a:r>
              <a:rPr lang="en-US" dirty="0"/>
              <a:t>Through data analysis and intelligent decision-making, AI can: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Reduce waste and optimize resource use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Improve agricultural productivity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Support renewable energy systems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Enhance environmental protection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Strengthen health, education, and smart city planning</a:t>
            </a:r>
          </a:p>
          <a:p>
            <a:r>
              <a:rPr lang="en-US" b="1" dirty="0">
                <a:solidFill>
                  <a:schemeClr val="accent1"/>
                </a:solidFill>
              </a:rPr>
              <a:t>Purpose of the Presentation:</a:t>
            </a:r>
            <a:br>
              <a:rPr lang="en-US" dirty="0"/>
            </a:br>
            <a:r>
              <a:rPr lang="en-US" dirty="0"/>
              <a:t>To highlight how AI contributes to sustainable development and to examine the challenges and future opportunities in this field.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57816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4D42EE6-F8CE-8BFC-E1B2-99D8CB0129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106" y="845596"/>
            <a:ext cx="10249788" cy="5166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6185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557C79C-A9D6-DBB6-BB5C-80317C943E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6863" y="910371"/>
            <a:ext cx="9838273" cy="503725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524DC7F-A4D4-76D3-9D90-3D752D3AC9A1}"/>
              </a:ext>
            </a:extLst>
          </p:cNvPr>
          <p:cNvSpPr txBox="1"/>
          <p:nvPr/>
        </p:nvSpPr>
        <p:spPr>
          <a:xfrm>
            <a:off x="1323975" y="2219325"/>
            <a:ext cx="78867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41538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53C601-6D93-1BB3-71F1-BEA72CBC91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Challenges of Using AI for Sustainable Development</a:t>
            </a:r>
            <a:br>
              <a:rPr lang="en-US" b="1" dirty="0">
                <a:solidFill>
                  <a:schemeClr val="accent1"/>
                </a:solidFill>
              </a:rPr>
            </a:b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87FAC6-CD34-32FF-61CA-B8B4E2F8FD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Font typeface="+mj-lt"/>
              <a:buAutoNum type="arabicPeriod"/>
            </a:pPr>
            <a:r>
              <a:rPr lang="en-US" b="1" dirty="0"/>
              <a:t>Lack of Accurate Data</a:t>
            </a:r>
            <a:br>
              <a:rPr lang="en-US" dirty="0"/>
            </a:br>
            <a:r>
              <a:rPr lang="en-US" dirty="0"/>
              <a:t>Many regions do not have reliable data required for effective AI systems.</a:t>
            </a:r>
          </a:p>
          <a:p>
            <a:pPr>
              <a:buFont typeface="+mj-lt"/>
              <a:buAutoNum type="arabicPeriod"/>
            </a:pPr>
            <a:r>
              <a:rPr lang="en-US" b="1" dirty="0"/>
              <a:t>High Implementation Costs</a:t>
            </a:r>
            <a:br>
              <a:rPr lang="en-US" dirty="0"/>
            </a:br>
            <a:r>
              <a:rPr lang="en-US" dirty="0"/>
              <a:t>Developing and deploying AI solutions requires significant financial and technical resources.</a:t>
            </a:r>
          </a:p>
          <a:p>
            <a:pPr>
              <a:buFont typeface="+mj-lt"/>
              <a:buAutoNum type="arabicPeriod"/>
            </a:pPr>
            <a:r>
              <a:rPr lang="en-US" b="1" dirty="0"/>
              <a:t>Weak Technological Infrastructure</a:t>
            </a:r>
            <a:br>
              <a:rPr lang="en-US" dirty="0"/>
            </a:br>
            <a:r>
              <a:rPr lang="en-US" dirty="0"/>
              <a:t>Some areas lack strong internet connectivity or advanced devices necessary for AI applications.</a:t>
            </a:r>
          </a:p>
          <a:p>
            <a:pPr>
              <a:buFont typeface="+mj-lt"/>
              <a:buAutoNum type="arabicPeriod"/>
            </a:pPr>
            <a:r>
              <a:rPr lang="en-US" b="1" dirty="0"/>
              <a:t>Privacy and Security Concerns</a:t>
            </a:r>
            <a:br>
              <a:rPr lang="en-US" dirty="0"/>
            </a:br>
            <a:r>
              <a:rPr lang="en-US" dirty="0"/>
              <a:t>Data collection and analysis involve risks related to confidentiality and information misuse.</a:t>
            </a:r>
          </a:p>
          <a:p>
            <a:pPr>
              <a:buFont typeface="+mj-lt"/>
              <a:buAutoNum type="arabicPeriod"/>
            </a:pPr>
            <a:r>
              <a:rPr lang="en-US" b="1" dirty="0"/>
              <a:t>Shortage of Skilled Professionals</a:t>
            </a:r>
            <a:br>
              <a:rPr lang="en-US" dirty="0"/>
            </a:br>
            <a:r>
              <a:rPr lang="en-US" dirty="0"/>
              <a:t>There is a global need for more experts who can design, operate, and manage AI systems.</a:t>
            </a:r>
          </a:p>
          <a:p>
            <a:pPr>
              <a:buFont typeface="+mj-lt"/>
              <a:buAutoNum type="arabicPeriod"/>
            </a:pPr>
            <a:r>
              <a:rPr lang="en-US" b="1" dirty="0"/>
              <a:t>Overdependence on Technology</a:t>
            </a:r>
            <a:br>
              <a:rPr lang="en-US" dirty="0"/>
            </a:br>
            <a:r>
              <a:rPr lang="en-US" dirty="0"/>
              <a:t>Relying too heavily on AI may reduce human involvement in critical decision-making.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78937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1BA827E-0E29-6A95-4240-242622EA96ED}"/>
              </a:ext>
            </a:extLst>
          </p:cNvPr>
          <p:cNvSpPr txBox="1"/>
          <p:nvPr/>
        </p:nvSpPr>
        <p:spPr>
          <a:xfrm>
            <a:off x="1457325" y="904875"/>
            <a:ext cx="7686675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</a:rPr>
              <a:t>Conclusion</a:t>
            </a:r>
          </a:p>
          <a:p>
            <a:r>
              <a:rPr lang="en-US" sz="2400" dirty="0"/>
              <a:t>Artificial Intelligence offers tremendous opportunities to advance sustainable development and improve living standards.</a:t>
            </a:r>
            <a:br>
              <a:rPr lang="en-US" sz="2400" dirty="0"/>
            </a:br>
            <a:r>
              <a:rPr lang="en-US" sz="2400" dirty="0"/>
              <a:t>However, to fully benefit from AI, it is essential to: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Strengthen digital infrastructure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Develop human skills and technical expertise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Establish ethical and privacy-protecting regulations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Invest in research and sustainable AI applications</a:t>
            </a:r>
          </a:p>
          <a:p>
            <a:r>
              <a:rPr lang="en-US" sz="2400" b="1" dirty="0">
                <a:solidFill>
                  <a:schemeClr val="accent1"/>
                </a:solidFill>
              </a:rPr>
              <a:t>In summary:</a:t>
            </a:r>
            <a:br>
              <a:rPr lang="en-US" sz="2400" dirty="0"/>
            </a:br>
            <a:r>
              <a:rPr lang="en-US" sz="2400" dirty="0"/>
              <a:t>AI is a powerful tool that, when used responsibly, can help build a greener, smarter, and more sustainable future for all.</a:t>
            </a:r>
          </a:p>
        </p:txBody>
      </p:sp>
    </p:spTree>
    <p:extLst>
      <p:ext uri="{BB962C8B-B14F-4D97-AF65-F5344CB8AC3E}">
        <p14:creationId xmlns:p14="http://schemas.microsoft.com/office/powerpoint/2010/main" val="9417385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FBFDD09-4158-5347-CDBB-ED3DA38702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5" y="1"/>
            <a:ext cx="11754282" cy="6696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1535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3D6B3C-6781-D744-47C9-498EA8AE6B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228600" marR="0" lvl="0" indent="-22860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TABLE OF CONTENTS</a:t>
            </a:r>
            <a:b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35FB92-BD8F-7423-AB16-F5927534E7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+mj-lt"/>
              <a:buAutoNum type="arabicPeriod"/>
            </a:pPr>
            <a:r>
              <a:rPr lang="en-US" b="1" dirty="0"/>
              <a:t>AI Enhancements in Renewable Energy</a:t>
            </a:r>
            <a:endParaRPr lang="en-US" dirty="0"/>
          </a:p>
          <a:p>
            <a:pPr>
              <a:buFont typeface="+mj-lt"/>
              <a:buAutoNum type="arabicPeriod"/>
            </a:pPr>
            <a:r>
              <a:rPr lang="en-US" b="1" dirty="0"/>
              <a:t>Smart Agriculture Through AI</a:t>
            </a:r>
            <a:endParaRPr lang="en-US" dirty="0"/>
          </a:p>
          <a:p>
            <a:pPr>
              <a:buFont typeface="+mj-lt"/>
              <a:buAutoNum type="arabicPeriod"/>
            </a:pPr>
            <a:r>
              <a:rPr lang="en-US" b="1" dirty="0"/>
              <a:t>AI in Climate Change Mitigation</a:t>
            </a:r>
            <a:endParaRPr lang="en-US" dirty="0"/>
          </a:p>
          <a:p>
            <a:pPr>
              <a:buFont typeface="+mj-lt"/>
              <a:buAutoNum type="arabicPeriod"/>
            </a:pPr>
            <a:r>
              <a:rPr lang="en-US" b="1" dirty="0"/>
              <a:t>AI and Sustainable Urban Development</a:t>
            </a:r>
            <a:endParaRPr lang="en-US" dirty="0"/>
          </a:p>
          <a:p>
            <a:pPr>
              <a:buFont typeface="+mj-lt"/>
              <a:buAutoNum type="arabicPeriod"/>
            </a:pPr>
            <a:r>
              <a:rPr lang="en-US" b="1" dirty="0"/>
              <a:t>Challenges of AI in Sustainable Development</a:t>
            </a:r>
            <a:endParaRPr lang="en-US" dirty="0"/>
          </a:p>
          <a:p>
            <a:pPr>
              <a:buFont typeface="+mj-lt"/>
              <a:buAutoNum type="arabicPeriod"/>
            </a:pPr>
            <a:r>
              <a:rPr lang="en-US" b="1" dirty="0"/>
              <a:t>Conclusion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76012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948CE98-A2DF-3156-73B3-3C55C7FB34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63" y="533400"/>
            <a:ext cx="11221103" cy="5353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8157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C0ACCA7-2FAA-60DD-8F69-E4974D83B9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425" y="417178"/>
            <a:ext cx="11410950" cy="5945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8085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DB6AB11-036D-5F3F-1704-02F0BDCA4D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946" y="533400"/>
            <a:ext cx="10961000" cy="5456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7229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E3103A9-16E1-E9C5-BB80-2F46BC48C8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030" y="476250"/>
            <a:ext cx="10898381" cy="5526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5832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731CA75-617C-78E6-E522-2BBAE1F078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207" y="552451"/>
            <a:ext cx="10541161" cy="5467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4574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BFE3775-3985-EF42-6E28-49A6D8FBD2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159" y="609601"/>
            <a:ext cx="11083684" cy="5227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4821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337</Words>
  <Application>Microsoft Office PowerPoint</Application>
  <PresentationFormat>Widescreen</PresentationFormat>
  <Paragraphs>42</Paragraphs>
  <Slides>24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Office Theme</vt:lpstr>
      <vt:lpstr>PowerPoint Presentation</vt:lpstr>
      <vt:lpstr>Introduction </vt:lpstr>
      <vt:lpstr>TABLE OF CONTENTS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Challenges of Using AI for Sustainable Development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Basma Luay</dc:creator>
  <cp:lastModifiedBy>Basma Luay</cp:lastModifiedBy>
  <cp:revision>4</cp:revision>
  <dcterms:created xsi:type="dcterms:W3CDTF">2025-11-17T14:02:50Z</dcterms:created>
  <dcterms:modified xsi:type="dcterms:W3CDTF">2025-11-17T14:45:41Z</dcterms:modified>
</cp:coreProperties>
</file>