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Hubot Sans"/>
      <p:regular r:id="rId17"/>
    </p:embeddedFont>
    <p:embeddedFont>
      <p:font typeface="Hubot Sans"/>
      <p:regular r:id="rId18"/>
    </p:embeddedFont>
    <p:embeddedFont>
      <p:font typeface="Roboto Condensed"/>
      <p:regular r:id="rId19"/>
    </p:embeddedFont>
    <p:embeddedFont>
      <p:font typeface="Roboto Condensed"/>
      <p:regular r:id="rId20"/>
    </p:embeddedFont>
    <p:embeddedFont>
      <p:font typeface="Roboto Condensed"/>
      <p:regular r:id="rId21"/>
    </p:embeddedFont>
    <p:embeddedFont>
      <p:font typeface="Roboto Condensed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F8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E1E1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E1E1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F8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E1E1A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882610"/>
            <a:ext cx="13042821" cy="5670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1150"/>
              </a:lnSpc>
              <a:buNone/>
            </a:pPr>
            <a:r>
              <a:rPr lang="en-US" sz="8900" b="1" dirty="0">
                <a:solidFill>
                  <a:srgbClr val="DBDCD4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Using AI Tools to Manage Doctoral Students' References</a:t>
            </a:r>
            <a:endParaRPr lang="en-US" sz="8900" dirty="0"/>
          </a:p>
        </p:txBody>
      </p:sp>
      <p:sp>
        <p:nvSpPr>
          <p:cNvPr id="5" name="Text 2"/>
          <p:cNvSpPr/>
          <p:nvPr/>
        </p:nvSpPr>
        <p:spPr>
          <a:xfrm>
            <a:off x="793790" y="6893481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Revolutionizing Academic Research with Smart Technology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E1E1A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1847017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DBDCD4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Conclusion: Empower Your Doctoral Journey with AI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3604736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DBDCD4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AI tools are powerful assistants, designed to augment, not replace, the scholarly rigor in your referencing.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4313396"/>
            <a:ext cx="130428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DBDCD4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By leveraging AI smartly, you can transform reference management from a daunting burden into a strategic strength, freeing you to focus on the impactful core of your research.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5475565"/>
            <a:ext cx="130428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Start experimenting with these transformative tools today to save time, reduce errors, and amplify the impact of your doctoral research.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492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The Reference Challenge in Doctoral Research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06115"/>
            <a:ext cx="6407944" cy="1730812"/>
          </a:xfrm>
          <a:prstGeom prst="roundRect">
            <a:avLst>
              <a:gd name="adj" fmla="val 1966"/>
            </a:avLst>
          </a:prstGeom>
          <a:solidFill>
            <a:srgbClr val="F8F8F7"/>
          </a:solidFill>
          <a:ln w="30480">
            <a:solidFill>
              <a:srgbClr val="C8CAC1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3206115"/>
            <a:ext cx="121920" cy="1730812"/>
          </a:xfrm>
          <a:prstGeom prst="roundRect">
            <a:avLst>
              <a:gd name="adj" fmla="val 27907"/>
            </a:avLst>
          </a:prstGeom>
          <a:solidFill>
            <a:srgbClr val="C8CAC1"/>
          </a:solidFill>
          <a:ln/>
        </p:spPr>
      </p:sp>
      <p:sp>
        <p:nvSpPr>
          <p:cNvPr id="5" name="Text 3"/>
          <p:cNvSpPr/>
          <p:nvPr/>
        </p:nvSpPr>
        <p:spPr>
          <a:xfrm>
            <a:off x="1173004" y="3463409"/>
            <a:ext cx="33239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Volume &amp; Accuracy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73004" y="3953828"/>
            <a:ext cx="57714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Doctoral theses often require managing hundreds, even thousands, of references accurately and consistently.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3206115"/>
            <a:ext cx="6408063" cy="1730812"/>
          </a:xfrm>
          <a:prstGeom prst="roundRect">
            <a:avLst>
              <a:gd name="adj" fmla="val 1966"/>
            </a:avLst>
          </a:prstGeom>
          <a:solidFill>
            <a:srgbClr val="F8F8F7"/>
          </a:solidFill>
          <a:ln w="30480">
            <a:solidFill>
              <a:srgbClr val="C8CAC1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428548" y="3206115"/>
            <a:ext cx="121920" cy="1730812"/>
          </a:xfrm>
          <a:prstGeom prst="roundRect">
            <a:avLst>
              <a:gd name="adj" fmla="val 27907"/>
            </a:avLst>
          </a:prstGeom>
          <a:solidFill>
            <a:srgbClr val="C8CAC1"/>
          </a:solidFill>
          <a:ln/>
        </p:spPr>
      </p:sp>
      <p:sp>
        <p:nvSpPr>
          <p:cNvPr id="9" name="Text 7"/>
          <p:cNvSpPr/>
          <p:nvPr/>
        </p:nvSpPr>
        <p:spPr>
          <a:xfrm>
            <a:off x="7807762" y="3463409"/>
            <a:ext cx="44065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Time-Consuming Process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807762" y="3953828"/>
            <a:ext cx="577155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Manual referencing is notoriously time-consuming, diverting valuable energy from core research activities.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5163741"/>
            <a:ext cx="6407944" cy="1730812"/>
          </a:xfrm>
          <a:prstGeom prst="roundRect">
            <a:avLst>
              <a:gd name="adj" fmla="val 1966"/>
            </a:avLst>
          </a:prstGeom>
          <a:solidFill>
            <a:srgbClr val="F8F8F7"/>
          </a:solidFill>
          <a:ln w="30480">
            <a:solidFill>
              <a:srgbClr val="C8CAC1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93790" y="5163741"/>
            <a:ext cx="121920" cy="1730812"/>
          </a:xfrm>
          <a:prstGeom prst="roundRect">
            <a:avLst>
              <a:gd name="adj" fmla="val 27907"/>
            </a:avLst>
          </a:prstGeom>
          <a:solidFill>
            <a:srgbClr val="C8CAC1"/>
          </a:solidFill>
          <a:ln/>
        </p:spPr>
      </p:sp>
      <p:sp>
        <p:nvSpPr>
          <p:cNvPr id="13" name="Text 11"/>
          <p:cNvSpPr/>
          <p:nvPr/>
        </p:nvSpPr>
        <p:spPr>
          <a:xfrm>
            <a:off x="1173004" y="5421035"/>
            <a:ext cx="29431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Error Proneness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173004" y="5911453"/>
            <a:ext cx="57714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Human error in formatting, citation, and bibliography creation can lead to significant rework and academic integrity concerns.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548" y="5163741"/>
            <a:ext cx="6408063" cy="1730812"/>
          </a:xfrm>
          <a:prstGeom prst="roundRect">
            <a:avLst>
              <a:gd name="adj" fmla="val 1966"/>
            </a:avLst>
          </a:prstGeom>
          <a:solidFill>
            <a:srgbClr val="F8F8F7"/>
          </a:solidFill>
          <a:ln w="30480">
            <a:solidFill>
              <a:srgbClr val="C8CAC1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428548" y="5163741"/>
            <a:ext cx="121920" cy="1730812"/>
          </a:xfrm>
          <a:prstGeom prst="roundRect">
            <a:avLst>
              <a:gd name="adj" fmla="val 27907"/>
            </a:avLst>
          </a:prstGeom>
          <a:solidFill>
            <a:srgbClr val="C8CAC1"/>
          </a:solidFill>
          <a:ln/>
        </p:spPr>
      </p:sp>
      <p:sp>
        <p:nvSpPr>
          <p:cNvPr id="17" name="Text 15"/>
          <p:cNvSpPr/>
          <p:nvPr/>
        </p:nvSpPr>
        <p:spPr>
          <a:xfrm>
            <a:off x="7807762" y="54210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AI's Promise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807762" y="5911453"/>
            <a:ext cx="577155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AI tools offer a powerful solution to streamline this critical but often tedious aspect of scholarly work.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8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8191" y="603647"/>
            <a:ext cx="7607618" cy="2057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Why Use AI for Reference Management?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68191" y="2990612"/>
            <a:ext cx="493871" cy="493871"/>
          </a:xfrm>
          <a:prstGeom prst="roundRect">
            <a:avLst>
              <a:gd name="adj" fmla="val 6667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1481495" y="3065978"/>
            <a:ext cx="3790593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Automated Efficiency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481495" y="3540681"/>
            <a:ext cx="6894314" cy="702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AI automates citation formatting and bibliography creation, saving countless hours.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768191" y="4682133"/>
            <a:ext cx="493871" cy="493871"/>
          </a:xfrm>
          <a:prstGeom prst="roundRect">
            <a:avLst>
              <a:gd name="adj" fmla="val 6667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1481495" y="4757499"/>
            <a:ext cx="4645938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Consistency Across Styles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481495" y="5232202"/>
            <a:ext cx="6894314" cy="702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It helps maintain consistency across diverse referencing styles (APA, Harvard, Vancouver, Chicago, MLA).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68191" y="6373654"/>
            <a:ext cx="493871" cy="493871"/>
          </a:xfrm>
          <a:prstGeom prst="roundRect">
            <a:avLst>
              <a:gd name="adj" fmla="val 6667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1481495" y="6449020"/>
            <a:ext cx="4128611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Enhanced Organization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1481495" y="6923723"/>
            <a:ext cx="6894314" cy="702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AI tools support dynamic organization of sources for easier retrieval and review throughout the research process.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36181" y="365046"/>
            <a:ext cx="7157918" cy="414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Spotlight on Two Popular AI Tools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2813209" y="1111806"/>
            <a:ext cx="1991320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Cite This For Me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582" y="1510070"/>
            <a:ext cx="6688693" cy="668869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64582" y="8348067"/>
            <a:ext cx="6688693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Web-based:</a:t>
            </a:r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No download or installation required.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464582" y="8606909"/>
            <a:ext cx="6688693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Simplicity:</a:t>
            </a:r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Ideal for quick, single reference citations via DOI or URL.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464582" y="8865751"/>
            <a:ext cx="6688693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Ease of Use:</a:t>
            </a:r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Very low learning curve, perfect for beginners.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9833372" y="1111806"/>
            <a:ext cx="1991320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Zotero</a:t>
            </a:r>
            <a:endParaRPr lang="en-US" sz="15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745" y="1510070"/>
            <a:ext cx="6688693" cy="668869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484745" y="8348067"/>
            <a:ext cx="6688693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Desktop App:</a:t>
            </a:r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Robust features with browser extension for seamless integration.</a:t>
            </a:r>
            <a:endParaRPr lang="en-US" sz="1000" dirty="0"/>
          </a:p>
        </p:txBody>
      </p:sp>
      <p:sp>
        <p:nvSpPr>
          <p:cNvPr id="11" name="Text 7"/>
          <p:cNvSpPr/>
          <p:nvPr/>
        </p:nvSpPr>
        <p:spPr>
          <a:xfrm>
            <a:off x="7484745" y="8606909"/>
            <a:ext cx="6688693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Bulk Import:</a:t>
            </a:r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Efficiently handles large collections of sources and PDFs.</a:t>
            </a:r>
            <a:endParaRPr lang="en-US" sz="1000" dirty="0"/>
          </a:p>
        </p:txBody>
      </p:sp>
      <p:sp>
        <p:nvSpPr>
          <p:cNvPr id="12" name="Text 8"/>
          <p:cNvSpPr/>
          <p:nvPr/>
        </p:nvSpPr>
        <p:spPr>
          <a:xfrm>
            <a:off x="7484745" y="8865751"/>
            <a:ext cx="6688693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Organization:</a:t>
            </a:r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Advanced features for categorizing and tagging research materials.</a:t>
            </a:r>
            <a:endParaRPr lang="en-US" sz="1000" dirty="0"/>
          </a:p>
        </p:txBody>
      </p:sp>
      <p:sp>
        <p:nvSpPr>
          <p:cNvPr id="13" name="Text 9"/>
          <p:cNvSpPr/>
          <p:nvPr/>
        </p:nvSpPr>
        <p:spPr>
          <a:xfrm>
            <a:off x="464582" y="9273897"/>
            <a:ext cx="13701236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Tradeoff:</a:t>
            </a:r>
            <a:pPr algn="ctr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Cite This For Me offers immediate simplicity for individual references, while Zotero provides powerful, comprehensive management for extensive research.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221343" y="2264926"/>
            <a:ext cx="121877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DBDCD4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Emerging AI Citation Tools in 2025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3313867"/>
            <a:ext cx="13042821" cy="2032754"/>
          </a:xfrm>
          <a:prstGeom prst="roundRect">
            <a:avLst>
              <a:gd name="adj" fmla="val 1674"/>
            </a:avLst>
          </a:prstGeom>
          <a:solidFill>
            <a:srgbClr val="646561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3313867"/>
            <a:ext cx="4347567" cy="2032754"/>
          </a:xfrm>
          <a:prstGeom prst="roundRect">
            <a:avLst>
              <a:gd name="adj" fmla="val 1674"/>
            </a:avLst>
          </a:prstGeom>
          <a:solidFill>
            <a:srgbClr val="1E1E1A"/>
          </a:solidFill>
          <a:ln/>
        </p:spPr>
      </p:sp>
      <p:sp>
        <p:nvSpPr>
          <p:cNvPr id="7" name="Text 4"/>
          <p:cNvSpPr/>
          <p:nvPr/>
        </p:nvSpPr>
        <p:spPr>
          <a:xfrm>
            <a:off x="1549956" y="35406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BDCD4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Sourcely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0604" y="4031099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BDCD4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Automates bulk citation creation with advanced metadata extraction and real-time error checks for maximum accuracy.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141357" y="3313867"/>
            <a:ext cx="4347567" cy="2032754"/>
          </a:xfrm>
          <a:prstGeom prst="rect">
            <a:avLst/>
          </a:prstGeom>
          <a:solidFill>
            <a:srgbClr val="1E1E1A"/>
          </a:solidFill>
          <a:ln/>
        </p:spPr>
      </p:sp>
      <p:sp>
        <p:nvSpPr>
          <p:cNvPr id="10" name="Shape 7"/>
          <p:cNvSpPr/>
          <p:nvPr/>
        </p:nvSpPr>
        <p:spPr>
          <a:xfrm>
            <a:off x="5141357" y="3313867"/>
            <a:ext cx="30480" cy="2032754"/>
          </a:xfrm>
          <a:prstGeom prst="roundRect">
            <a:avLst>
              <a:gd name="adj" fmla="val 111628"/>
            </a:avLst>
          </a:prstGeom>
          <a:solidFill>
            <a:srgbClr val="373733"/>
          </a:solidFill>
          <a:ln/>
        </p:spPr>
      </p:sp>
      <p:sp>
        <p:nvSpPr>
          <p:cNvPr id="11" name="Text 8"/>
          <p:cNvSpPr/>
          <p:nvPr/>
        </p:nvSpPr>
        <p:spPr>
          <a:xfrm>
            <a:off x="5897523" y="35406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BDCD4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AI Blaze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5368171" y="4031099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BDCD4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 specialized Chrome extension for instant, on-the-fly web-based citations in popular styles like APA and MLA.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9488924" y="3313867"/>
            <a:ext cx="4347567" cy="2032754"/>
          </a:xfrm>
          <a:prstGeom prst="rect">
            <a:avLst/>
          </a:prstGeom>
          <a:solidFill>
            <a:srgbClr val="1E1E1A"/>
          </a:solidFill>
          <a:ln/>
        </p:spPr>
      </p:sp>
      <p:sp>
        <p:nvSpPr>
          <p:cNvPr id="14" name="Shape 11"/>
          <p:cNvSpPr/>
          <p:nvPr/>
        </p:nvSpPr>
        <p:spPr>
          <a:xfrm>
            <a:off x="9488924" y="3313867"/>
            <a:ext cx="30480" cy="2032754"/>
          </a:xfrm>
          <a:prstGeom prst="roundRect">
            <a:avLst>
              <a:gd name="adj" fmla="val 111628"/>
            </a:avLst>
          </a:prstGeom>
          <a:solidFill>
            <a:srgbClr val="373733"/>
          </a:solidFill>
          <a:ln/>
        </p:spPr>
      </p:sp>
      <p:sp>
        <p:nvSpPr>
          <p:cNvPr id="15" name="Text 12"/>
          <p:cNvSpPr/>
          <p:nvPr/>
        </p:nvSpPr>
        <p:spPr>
          <a:xfrm>
            <a:off x="10245090" y="35406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BDCD4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Scite AI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9715738" y="4031099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BDCD4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Goes beyond basic citation by showing how papers are cited, providing context on supporting or disputing evidence.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793790" y="560177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These innovative tools are poised to further enhance accuracy, speed, and contextual understanding for large, complex bibliographies.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6875" y="738188"/>
            <a:ext cx="13196649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Integrating AI Tools into Doctoral Workflow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875" y="2735104"/>
            <a:ext cx="6495931" cy="1143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21663" y="3554373"/>
            <a:ext cx="2560320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Early Adoption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921663" y="3997166"/>
            <a:ext cx="6086356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Begin using AI tools from the initial stages of your research to build and meticulously organize your reference library.</a:t>
            </a:r>
            <a:endParaRPr lang="en-US" sz="16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594" y="2427922"/>
            <a:ext cx="6495931" cy="1143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622381" y="3247192"/>
            <a:ext cx="3576161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Synergistic Approach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7622381" y="3689985"/>
            <a:ext cx="6086356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Combine literature mapping tools like ResearchRabbit or Connected Papers with AI citation managers for a truly comprehensive research ecosystem.</a:t>
            </a:r>
            <a:endParaRPr lang="en-US" sz="16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75" y="5369243"/>
            <a:ext cx="6495931" cy="11430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21663" y="6188512"/>
            <a:ext cx="3392805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Manual Verification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921663" y="6631305"/>
            <a:ext cx="6086356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Always prioritize academic integrity by manually verifying all AI-generated citations against original sources and official style guides.</a:t>
            </a:r>
            <a:endParaRPr lang="en-US" sz="16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594" y="5062061"/>
            <a:ext cx="6495931" cy="11430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622381" y="5881330"/>
            <a:ext cx="3457099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Continuous Learning</a:t>
            </a:r>
            <a:endParaRPr lang="en-US" sz="2000" dirty="0"/>
          </a:p>
        </p:txBody>
      </p:sp>
      <p:sp>
        <p:nvSpPr>
          <p:cNvPr id="14" name="Text 8"/>
          <p:cNvSpPr/>
          <p:nvPr/>
        </p:nvSpPr>
        <p:spPr>
          <a:xfrm>
            <a:off x="7622381" y="6324124"/>
            <a:ext cx="6086356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Stay updated on new AI features and best practices to optimize your workflow and maximize efficiency.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9945" y="756047"/>
            <a:ext cx="7656909" cy="1991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Real-World Impact: Saving Time &amp; Reducing Stress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6229945" y="3172539"/>
            <a:ext cx="3695700" cy="701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500"/>
              </a:lnSpc>
              <a:buNone/>
            </a:pPr>
            <a:r>
              <a:rPr lang="en-US" sz="55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10+ hours</a:t>
            </a:r>
            <a:endParaRPr lang="en-US" sz="5500" dirty="0"/>
          </a:p>
        </p:txBody>
      </p:sp>
      <p:sp>
        <p:nvSpPr>
          <p:cNvPr id="5" name="Text 2"/>
          <p:cNvSpPr/>
          <p:nvPr/>
        </p:nvSpPr>
        <p:spPr>
          <a:xfrm>
            <a:off x="6229945" y="4139089"/>
            <a:ext cx="3695700" cy="1019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Weekly time saved by PhD students on citation tasks, redirecting focus to research depth.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10191155" y="3172539"/>
            <a:ext cx="3695700" cy="701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500"/>
              </a:lnSpc>
              <a:buNone/>
            </a:pPr>
            <a:r>
              <a:rPr lang="en-US" sz="55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90% less</a:t>
            </a:r>
            <a:endParaRPr lang="en-US" sz="5500" dirty="0"/>
          </a:p>
        </p:txBody>
      </p:sp>
      <p:sp>
        <p:nvSpPr>
          <p:cNvPr id="7" name="Text 4"/>
          <p:cNvSpPr/>
          <p:nvPr/>
        </p:nvSpPr>
        <p:spPr>
          <a:xfrm>
            <a:off x="10191155" y="4139089"/>
            <a:ext cx="3695700" cy="1019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Formatting errors for supervisors to correct, allowing them to focus feedback on content and critical analysis.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548557" y="5636419"/>
            <a:ext cx="7338298" cy="1019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"Using Zotero’s bulk import and auto-formatting features cut my reference list preparation from days to just a few hours. It was a game-changer for my thesis defense."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6548557" y="6894790"/>
            <a:ext cx="7338298" cy="339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— Dr. Anya Sharma, Recent PhD Graduate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29945" y="5397460"/>
            <a:ext cx="22860" cy="2076093"/>
          </a:xfrm>
          <a:prstGeom prst="rect">
            <a:avLst/>
          </a:prstGeom>
          <a:solidFill>
            <a:srgbClr val="1E1E1A"/>
          </a:solidFill>
          <a:ln/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5052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Limitations &amp; Risks of AI Reference Tools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21712"/>
            <a:ext cx="4196358" cy="3657243"/>
          </a:xfrm>
          <a:prstGeom prst="roundRect">
            <a:avLst>
              <a:gd name="adj" fmla="val 930"/>
            </a:avLst>
          </a:prstGeom>
          <a:solidFill>
            <a:srgbClr val="D8D9D2"/>
          </a:solidFill>
          <a:ln/>
        </p:spPr>
      </p:sp>
      <p:sp>
        <p:nvSpPr>
          <p:cNvPr id="4" name="Shape 2"/>
          <p:cNvSpPr/>
          <p:nvPr/>
        </p:nvSpPr>
        <p:spPr>
          <a:xfrm>
            <a:off x="1020604" y="344852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E1E1A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7770" y="3597354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355783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BDCD4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Accuracy &amp; Completeness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5200531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BDCD4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AI tools can sometimes produce inaccurate or incomplete citations, making human oversight absolutely essential.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221712"/>
            <a:ext cx="4196358" cy="3657243"/>
          </a:xfrm>
          <a:prstGeom prst="roundRect">
            <a:avLst>
              <a:gd name="adj" fmla="val 930"/>
            </a:avLst>
          </a:prstGeom>
          <a:solidFill>
            <a:srgbClr val="D8D9D2"/>
          </a:solidFill>
          <a:ln/>
        </p:spPr>
      </p:sp>
      <p:sp>
        <p:nvSpPr>
          <p:cNvPr id="9" name="Shape 6"/>
          <p:cNvSpPr/>
          <p:nvPr/>
        </p:nvSpPr>
        <p:spPr>
          <a:xfrm>
            <a:off x="5443776" y="344852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E1E1A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942" y="3597354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4355783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BDCD4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Learning Curve &amp; Bulk Processing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5200531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BDCD4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Some advanced tools may have a steep learning curve, and not all are optimized for massive bulk processing.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221712"/>
            <a:ext cx="4196358" cy="3657243"/>
          </a:xfrm>
          <a:prstGeom prst="roundRect">
            <a:avLst>
              <a:gd name="adj" fmla="val 930"/>
            </a:avLst>
          </a:prstGeom>
          <a:solidFill>
            <a:srgbClr val="D8D9D2"/>
          </a:solidFill>
          <a:ln/>
        </p:spPr>
      </p:sp>
      <p:sp>
        <p:nvSpPr>
          <p:cNvPr id="14" name="Shape 10"/>
          <p:cNvSpPr/>
          <p:nvPr/>
        </p:nvSpPr>
        <p:spPr>
          <a:xfrm>
            <a:off x="9866948" y="344852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E1E1A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114" y="3597354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4355783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BDCD4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Ethical Use &amp; Transparency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5200531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Responsible use requires transparency in citation practices and strict adherence to academic integrity standards.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352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Best Practices for Using AI in Reference Management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384709"/>
            <a:ext cx="4196358" cy="680442"/>
          </a:xfrm>
          <a:prstGeom prst="roundRect">
            <a:avLst>
              <a:gd name="adj" fmla="val 480029"/>
            </a:avLst>
          </a:prstGeom>
          <a:solidFill>
            <a:srgbClr val="C8CAC1">
              <a:alpha val="50000"/>
            </a:srgbClr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1888" y="3512225"/>
            <a:ext cx="340162" cy="42529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20604" y="42919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Choose Wisely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4782383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Select tools that align seamlessly with your existing workflow and technical comfort level.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3384709"/>
            <a:ext cx="4196358" cy="680442"/>
          </a:xfrm>
          <a:prstGeom prst="roundRect">
            <a:avLst>
              <a:gd name="adj" fmla="val 480029"/>
            </a:avLst>
          </a:prstGeom>
          <a:solidFill>
            <a:srgbClr val="C8CAC1">
              <a:alpha val="50000"/>
            </a:srgbClr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060" y="3512225"/>
            <a:ext cx="340162" cy="42529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443776" y="4291965"/>
            <a:ext cx="33533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Verify Thoroughly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443776" y="4782383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Always cross-check all AI-generated references against official style guides and original sources.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9640133" y="3384709"/>
            <a:ext cx="4196358" cy="680442"/>
          </a:xfrm>
          <a:prstGeom prst="roundRect">
            <a:avLst>
              <a:gd name="adj" fmla="val 480029"/>
            </a:avLst>
          </a:prstGeom>
          <a:solidFill>
            <a:srgbClr val="C8CAC1">
              <a:alpha val="50000"/>
            </a:srgbClr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232" y="3512225"/>
            <a:ext cx="340162" cy="4252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866948" y="42919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Stay Updated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866948" y="4782383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Continuously explore new AI tools and features to leverage advancements and improve your efficiency.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793790" y="63530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Embrace AI as a powerful assistant, not a substitute for critical academic rigor.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2025-08-31T09:23:19Z</dcterms:created>
  <dcterms:modified xsi:type="dcterms:W3CDTF">2025-08-31T09:23:19Z</dcterms:modified>
</cp:coreProperties>
</file>