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8" r:id="rId1"/>
  </p:sldMasterIdLst>
  <p:notesMasterIdLst>
    <p:notesMasterId r:id="rId21"/>
  </p:notesMasterIdLst>
  <p:sldIdLst>
    <p:sldId id="309" r:id="rId2"/>
    <p:sldId id="256" r:id="rId3"/>
    <p:sldId id="293" r:id="rId4"/>
    <p:sldId id="294" r:id="rId5"/>
    <p:sldId id="295" r:id="rId6"/>
    <p:sldId id="263" r:id="rId7"/>
    <p:sldId id="262" r:id="rId8"/>
    <p:sldId id="264" r:id="rId9"/>
    <p:sldId id="270" r:id="rId10"/>
    <p:sldId id="308" r:id="rId11"/>
    <p:sldId id="298" r:id="rId12"/>
    <p:sldId id="297" r:id="rId13"/>
    <p:sldId id="301" r:id="rId14"/>
    <p:sldId id="302" r:id="rId15"/>
    <p:sldId id="303" r:id="rId16"/>
    <p:sldId id="304" r:id="rId17"/>
    <p:sldId id="305" r:id="rId18"/>
    <p:sldId id="306" r:id="rId19"/>
    <p:sldId id="292" r:id="rId20"/>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er" initials="MF" lastIdx="1" clrIdx="0">
    <p:extLst>
      <p:ext uri="{19B8F6BF-5375-455C-9EA6-DF929625EA0E}">
        <p15:presenceInfo xmlns:p15="http://schemas.microsoft.com/office/powerpoint/2012/main" userId="Ma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645" autoAdjust="0"/>
    <p:restoredTop sz="72886" autoAdjust="0"/>
  </p:normalViewPr>
  <p:slideViewPr>
    <p:cSldViewPr snapToGrid="0">
      <p:cViewPr>
        <p:scale>
          <a:sx n="80" d="100"/>
          <a:sy n="80" d="100"/>
        </p:scale>
        <p:origin x="77" y="-82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E3940E9-0C52-4E91-AA14-91FA7FD50166}" type="datetimeFigureOut">
              <a:rPr lang="ar-IQ" smtClean="0"/>
              <a:t>28/12/1446</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D3D807F-2BB4-49D3-851E-2F7C5E4529A3}" type="slidenum">
              <a:rPr lang="ar-IQ" smtClean="0"/>
              <a:t>‹#›</a:t>
            </a:fld>
            <a:endParaRPr lang="ar-IQ"/>
          </a:p>
        </p:txBody>
      </p:sp>
    </p:spTree>
    <p:extLst>
      <p:ext uri="{BB962C8B-B14F-4D97-AF65-F5344CB8AC3E}">
        <p14:creationId xmlns:p14="http://schemas.microsoft.com/office/powerpoint/2010/main" val="5921894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D807F-2BB4-49D3-851E-2F7C5E4529A3}" type="slidenum">
              <a:rPr lang="ar-IQ" smtClean="0"/>
              <a:t>1</a:t>
            </a:fld>
            <a:endParaRPr lang="ar-IQ"/>
          </a:p>
        </p:txBody>
      </p:sp>
    </p:spTree>
    <p:extLst>
      <p:ext uri="{BB962C8B-B14F-4D97-AF65-F5344CB8AC3E}">
        <p14:creationId xmlns:p14="http://schemas.microsoft.com/office/powerpoint/2010/main" val="299819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Determine Effective Absorption in the Epidermis Estimate melanin concentration in the patient’s skin to calculate the epidermal absorption </a:t>
            </a:r>
            <a:r>
              <a:rPr lang="en-US" sz="1400" dirty="0" err="1"/>
              <a:t>coefficient:USING</a:t>
            </a:r>
            <a:r>
              <a:rPr lang="en-US" sz="1400" dirty="0"/>
              <a:t> EQ</a:t>
            </a:r>
            <a:r>
              <a:rPr lang="el-GR" sz="1400" dirty="0"/>
              <a:t> (2.1)</a:t>
            </a:r>
            <a:r>
              <a:rPr lang="en-US" sz="1400" dirty="0"/>
              <a:t>Calculate Dermal Absorption Based on Tissue Composition Use the proportion of blood and water in the dermis to determine total dermal absorption coefficient: USING EQ(2.2)Apply Beer-Lambert Law for Intensity Attenuation with Depth Calculate the laser intensity at depth 𝜒</a:t>
            </a:r>
            <a:r>
              <a:rPr lang="el-GR" sz="1400" dirty="0"/>
              <a:t>χ </a:t>
            </a:r>
            <a:r>
              <a:rPr lang="en-US" sz="1400" dirty="0"/>
              <a:t>in the tissue: </a:t>
            </a:r>
            <a:r>
              <a:rPr lang="el-GR" sz="1400" dirty="0"/>
              <a:t>(2.3)</a:t>
            </a:r>
            <a:r>
              <a:rPr lang="en-US" sz="1400" dirty="0"/>
              <a:t>Determine Total Incident Fluence on Skin Estimate (from both </a:t>
            </a:r>
            <a:r>
              <a:rPr lang="en-US" sz="1400" dirty="0" err="1"/>
              <a:t>absorbtion</a:t>
            </a:r>
            <a:r>
              <a:rPr lang="en-US" sz="1400" dirty="0"/>
              <a:t> and scattering) and absorption to estimate temperature increase (</a:t>
            </a:r>
            <a:r>
              <a:rPr lang="el-GR" sz="1400" dirty="0"/>
              <a:t>Δ</a:t>
            </a:r>
            <a:r>
              <a:rPr lang="en-US" sz="1400" dirty="0"/>
              <a:t>T) at the lesion:</a:t>
            </a:r>
            <a:r>
              <a:rPr lang="el-GR" sz="1400" dirty="0"/>
              <a:t>Δ </a:t>
            </a:r>
            <a:r>
              <a:rPr lang="en-US" sz="1400" dirty="0"/>
              <a:t>(2.5)This structured method ensures precise modeling of how laser light interacts with skin layers, enabling effective and safe dermatological treatments.</a:t>
            </a:r>
          </a:p>
        </p:txBody>
      </p:sp>
      <p:sp>
        <p:nvSpPr>
          <p:cNvPr id="4" name="Slide Number Placeholder 3"/>
          <p:cNvSpPr>
            <a:spLocks noGrp="1"/>
          </p:cNvSpPr>
          <p:nvPr>
            <p:ph type="sldNum" sz="quarter" idx="5"/>
          </p:nvPr>
        </p:nvSpPr>
        <p:spPr/>
        <p:txBody>
          <a:bodyPr/>
          <a:lstStyle/>
          <a:p>
            <a:fld id="{9D3D807F-2BB4-49D3-851E-2F7C5E4529A3}" type="slidenum">
              <a:rPr lang="ar-IQ" smtClean="0"/>
              <a:t>10</a:t>
            </a:fld>
            <a:endParaRPr lang="ar-IQ"/>
          </a:p>
        </p:txBody>
      </p:sp>
    </p:spTree>
    <p:extLst>
      <p:ext uri="{BB962C8B-B14F-4D97-AF65-F5344CB8AC3E}">
        <p14:creationId xmlns:p14="http://schemas.microsoft.com/office/powerpoint/2010/main" val="359146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D807F-2BB4-49D3-851E-2F7C5E4529A3}" type="slidenum">
              <a:rPr lang="ar-IQ" smtClean="0"/>
              <a:t>11</a:t>
            </a:fld>
            <a:endParaRPr lang="ar-IQ"/>
          </a:p>
        </p:txBody>
      </p:sp>
    </p:spTree>
    <p:extLst>
      <p:ext uri="{BB962C8B-B14F-4D97-AF65-F5344CB8AC3E}">
        <p14:creationId xmlns:p14="http://schemas.microsoft.com/office/powerpoint/2010/main" val="115754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Non-ablative laser treatments using 1064 nm </a:t>
            </a:r>
            <a:r>
              <a:rPr lang="en-US" dirty="0" err="1"/>
              <a:t>Nd:YAG</a:t>
            </a:r>
            <a:r>
              <a:rPr lang="en-US" dirty="0"/>
              <a:t> and 2940 nm </a:t>
            </a:r>
            <a:r>
              <a:rPr lang="en-US" dirty="0" err="1"/>
              <a:t>Er:YAG</a:t>
            </a:r>
            <a:r>
              <a:rPr lang="en-US" dirty="0"/>
              <a:t> lasers showed significant efficacy in treating enlarged veins and wrinkles with minimal downtime. Higher fluence levels were required for deeper veins and lighter skin tones, while darker skin types needed careful adjustment to avoid overheating. </a:t>
            </a:r>
            <a:r>
              <a:rPr lang="en-US" dirty="0" err="1"/>
              <a:t>Er:YAG</a:t>
            </a:r>
            <a:r>
              <a:rPr lang="en-US" dirty="0"/>
              <a:t> offered faster healing due to minimal residual thermal damage, while </a:t>
            </a:r>
            <a:r>
              <a:rPr lang="en-US" dirty="0" err="1"/>
              <a:t>Nd:YAG</a:t>
            </a:r>
            <a:r>
              <a:rPr lang="en-US" dirty="0"/>
              <a:t> enabled deeper dermal penetration with lower risk to melanin. Overall, both lasers provided safe, effective outcomes across various skin types with minimal side effects.</a:t>
            </a:r>
          </a:p>
        </p:txBody>
      </p:sp>
      <p:sp>
        <p:nvSpPr>
          <p:cNvPr id="4" name="Slide Number Placeholder 3"/>
          <p:cNvSpPr>
            <a:spLocks noGrp="1"/>
          </p:cNvSpPr>
          <p:nvPr>
            <p:ph type="sldNum" sz="quarter" idx="5"/>
          </p:nvPr>
        </p:nvSpPr>
        <p:spPr/>
        <p:txBody>
          <a:bodyPr/>
          <a:lstStyle/>
          <a:p>
            <a:fld id="{9D3D807F-2BB4-49D3-851E-2F7C5E4529A3}" type="slidenum">
              <a:rPr lang="ar-IQ" smtClean="0"/>
              <a:t>13</a:t>
            </a:fld>
            <a:endParaRPr lang="ar-IQ"/>
          </a:p>
        </p:txBody>
      </p:sp>
    </p:spTree>
    <p:extLst>
      <p:ext uri="{BB962C8B-B14F-4D97-AF65-F5344CB8AC3E}">
        <p14:creationId xmlns:p14="http://schemas.microsoft.com/office/powerpoint/2010/main" val="120695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1064 nm laser has moderate photo-acoustic shock waves strength that didn’t cause blood micro-vessel burst.  Throughout the treatment sessions, no significant adverse effects were reported. The patient did not experience blistering, scarring, or permanent textural changes. There was, however, temporary frost-like whitening that appeared immediately after the laser exposure, which resolved within 10 days. The skin healed well, showing no long-term complications. Mild redness and slight purpura were noted in the treated areas due to dermal blood capillary damage, particularly when using higher-intensity pulses, as seen in Figure </a:t>
            </a:r>
          </a:p>
        </p:txBody>
      </p:sp>
      <p:sp>
        <p:nvSpPr>
          <p:cNvPr id="4" name="Slide Number Placeholder 3"/>
          <p:cNvSpPr>
            <a:spLocks noGrp="1"/>
          </p:cNvSpPr>
          <p:nvPr>
            <p:ph type="sldNum" sz="quarter" idx="5"/>
          </p:nvPr>
        </p:nvSpPr>
        <p:spPr/>
        <p:txBody>
          <a:bodyPr/>
          <a:lstStyle/>
          <a:p>
            <a:fld id="{9D3D807F-2BB4-49D3-851E-2F7C5E4529A3}" type="slidenum">
              <a:rPr lang="ar-IQ" smtClean="0"/>
              <a:t>14</a:t>
            </a:fld>
            <a:endParaRPr lang="ar-IQ"/>
          </a:p>
        </p:txBody>
      </p:sp>
    </p:spTree>
    <p:extLst>
      <p:ext uri="{BB962C8B-B14F-4D97-AF65-F5344CB8AC3E}">
        <p14:creationId xmlns:p14="http://schemas.microsoft.com/office/powerpoint/2010/main" val="202952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Course wrinkle treatment with fractional 2940 nm laser    </a:t>
            </a:r>
            <a:r>
              <a:rPr lang="en-US" dirty="0"/>
              <a:t>The thermally ablated tissue can rebuild by fibrous activity of neo-collagenases and epidermal stem cell reproduction, much like in invasive laser resurfacing. Fractional resurfacing has fewer side effects and a quicker recovery time than ablative resurfacing. Even so, most erythema and edema go away in a few days. After three treatment sessions spaced four weeks apart, there was an excellent improvement in the wrinkles of subjects as illustrated in figures </a:t>
            </a:r>
          </a:p>
        </p:txBody>
      </p:sp>
      <p:sp>
        <p:nvSpPr>
          <p:cNvPr id="4" name="Slide Number Placeholder 3"/>
          <p:cNvSpPr>
            <a:spLocks noGrp="1"/>
          </p:cNvSpPr>
          <p:nvPr>
            <p:ph type="sldNum" sz="quarter" idx="5"/>
          </p:nvPr>
        </p:nvSpPr>
        <p:spPr/>
        <p:txBody>
          <a:bodyPr/>
          <a:lstStyle/>
          <a:p>
            <a:fld id="{9D3D807F-2BB4-49D3-851E-2F7C5E4529A3}" type="slidenum">
              <a:rPr lang="ar-IQ" smtClean="0"/>
              <a:t>15</a:t>
            </a:fld>
            <a:endParaRPr lang="ar-IQ"/>
          </a:p>
        </p:txBody>
      </p:sp>
    </p:spTree>
    <p:extLst>
      <p:ext uri="{BB962C8B-B14F-4D97-AF65-F5344CB8AC3E}">
        <p14:creationId xmlns:p14="http://schemas.microsoft.com/office/powerpoint/2010/main" val="408753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non-invasive 1927 face resurfacing was used to smooth face texture. This laser is intended to address hyperpigmentation brought on by aging and sun damage, as well as to improve texture, mild to moderate wrinkles, and acne scars. The fractional pattern of the lasers helps with the safety and downtime profile, as well as the treatment's efficacy, as Figure</a:t>
            </a:r>
          </a:p>
        </p:txBody>
      </p:sp>
      <p:sp>
        <p:nvSpPr>
          <p:cNvPr id="4" name="Slide Number Placeholder 3"/>
          <p:cNvSpPr>
            <a:spLocks noGrp="1"/>
          </p:cNvSpPr>
          <p:nvPr>
            <p:ph type="sldNum" sz="quarter" idx="5"/>
          </p:nvPr>
        </p:nvSpPr>
        <p:spPr/>
        <p:txBody>
          <a:bodyPr/>
          <a:lstStyle/>
          <a:p>
            <a:fld id="{9D3D807F-2BB4-49D3-851E-2F7C5E4529A3}" type="slidenum">
              <a:rPr lang="ar-IQ" smtClean="0"/>
              <a:t>16</a:t>
            </a:fld>
            <a:endParaRPr lang="ar-IQ"/>
          </a:p>
        </p:txBody>
      </p:sp>
    </p:spTree>
    <p:extLst>
      <p:ext uri="{BB962C8B-B14F-4D97-AF65-F5344CB8AC3E}">
        <p14:creationId xmlns:p14="http://schemas.microsoft.com/office/powerpoint/2010/main" val="271652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Wavelength &amp; Mechanism:2940 nm (</a:t>
            </a:r>
            <a:r>
              <a:rPr lang="en-US" dirty="0" err="1"/>
              <a:t>Er:YAG</a:t>
            </a:r>
            <a:r>
              <a:rPr lang="en-US" dirty="0"/>
              <a:t>): High water absorption, precise ablation, minimal thermal damage (~20–50 µm).1927 nm: Targets water with shallow, wide thermal zones; leaves stratum corneum </a:t>
            </a:r>
            <a:r>
              <a:rPr lang="en-US" dirty="0" err="1"/>
              <a:t>intact.Treatment</a:t>
            </a:r>
            <a:r>
              <a:rPr lang="en-US" dirty="0"/>
              <a:t> Outcomes:2940 nm: Greater wrinkle and texture improvement, even after one session (Fig. 4.15).1927 nm: Moderate results in wrinkles, texture, and pigmentation after three </a:t>
            </a:r>
            <a:r>
              <a:rPr lang="en-US" dirty="0" err="1"/>
              <a:t>sessions.Recovery</a:t>
            </a:r>
            <a:r>
              <a:rPr lang="en-US" dirty="0"/>
              <a:t> and Side Effects:2940 nm: Slightly more aggressive, minor downtime, occasional mild purpura.1927 nm: Milder, minimal redness/swelling, safe for darker </a:t>
            </a:r>
            <a:r>
              <a:rPr lang="en-US" dirty="0" err="1"/>
              <a:t>skin.Patient</a:t>
            </a:r>
            <a:r>
              <a:rPr lang="en-US" dirty="0"/>
              <a:t> </a:t>
            </a:r>
            <a:r>
              <a:rPr lang="en-US" dirty="0" err="1"/>
              <a:t>Comfort:Both</a:t>
            </a:r>
            <a:r>
              <a:rPr lang="en-US" dirty="0"/>
              <a:t> used topical anesthetics; moisturizers aided healing.</a:t>
            </a:r>
          </a:p>
        </p:txBody>
      </p:sp>
      <p:sp>
        <p:nvSpPr>
          <p:cNvPr id="4" name="Slide Number Placeholder 3"/>
          <p:cNvSpPr>
            <a:spLocks noGrp="1"/>
          </p:cNvSpPr>
          <p:nvPr>
            <p:ph type="sldNum" sz="quarter" idx="5"/>
          </p:nvPr>
        </p:nvSpPr>
        <p:spPr/>
        <p:txBody>
          <a:bodyPr/>
          <a:lstStyle/>
          <a:p>
            <a:fld id="{9D3D807F-2BB4-49D3-851E-2F7C5E4529A3}" type="slidenum">
              <a:rPr lang="ar-IQ" smtClean="0"/>
              <a:t>17</a:t>
            </a:fld>
            <a:endParaRPr lang="ar-IQ"/>
          </a:p>
        </p:txBody>
      </p:sp>
    </p:spTree>
    <p:extLst>
      <p:ext uri="{BB962C8B-B14F-4D97-AF65-F5344CB8AC3E}">
        <p14:creationId xmlns:p14="http://schemas.microsoft.com/office/powerpoint/2010/main" val="3986024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Precise Laser Parameters:</a:t>
            </a:r>
            <a:r>
              <a:rPr lang="en-US" dirty="0"/>
              <a:t/>
            </a:r>
            <a:br>
              <a:rPr lang="en-US" dirty="0"/>
            </a:br>
            <a:r>
              <a:rPr lang="en-US" dirty="0"/>
              <a:t>Accurate calculation of laser settings and tissue temperature rise minimizes damage and enhances treatment safety.</a:t>
            </a:r>
          </a:p>
          <a:p>
            <a:pPr>
              <a:buNone/>
            </a:pPr>
            <a:r>
              <a:rPr lang="en-US" b="1" dirty="0"/>
              <a:t>Clinical Efficacy:</a:t>
            </a:r>
            <a:r>
              <a:rPr lang="en-US" dirty="0"/>
              <a:t/>
            </a:r>
            <a:br>
              <a:rPr lang="en-US" dirty="0"/>
            </a:br>
            <a:r>
              <a:rPr lang="en-US" dirty="0"/>
              <a:t>Long Pulse </a:t>
            </a:r>
            <a:r>
              <a:rPr lang="en-US" dirty="0" err="1"/>
              <a:t>Nd:YAG</a:t>
            </a:r>
            <a:r>
              <a:rPr lang="en-US" dirty="0"/>
              <a:t> and </a:t>
            </a:r>
            <a:r>
              <a:rPr lang="en-US" dirty="0" err="1"/>
              <a:t>Er:YAG</a:t>
            </a:r>
            <a:r>
              <a:rPr lang="en-US" dirty="0"/>
              <a:t> lasers effectively treat varicose veins, skin rejuvenation, and tattoo removal with high success and minimal side effects.</a:t>
            </a:r>
          </a:p>
          <a:p>
            <a:pPr>
              <a:buNone/>
            </a:pPr>
            <a:r>
              <a:rPr lang="en-US" b="1" dirty="0"/>
              <a:t>Scientific Approach:</a:t>
            </a:r>
            <a:r>
              <a:rPr lang="en-US" dirty="0"/>
              <a:t/>
            </a:r>
            <a:br>
              <a:rPr lang="en-US" dirty="0"/>
            </a:br>
            <a:r>
              <a:rPr lang="en-US" dirty="0"/>
              <a:t>Using pre-determined parameters provides a reliable alternative to trial-and-error methods, ensuring consistent outcomes and patient safety.</a:t>
            </a:r>
          </a:p>
          <a:p>
            <a:r>
              <a:rPr lang="en-US" b="1" dirty="0"/>
              <a:t>Advanced Technologies:</a:t>
            </a:r>
            <a:r>
              <a:rPr lang="en-US" dirty="0"/>
              <a:t/>
            </a:r>
            <a:br>
              <a:rPr lang="en-US" dirty="0"/>
            </a:br>
            <a:r>
              <a:rPr lang="en-US" dirty="0"/>
              <a:t>Fractional </a:t>
            </a:r>
            <a:r>
              <a:rPr lang="en-US" dirty="0" err="1"/>
              <a:t>Er:YAG</a:t>
            </a:r>
            <a:r>
              <a:rPr lang="en-US" dirty="0"/>
              <a:t> and 1927 nm diode lasers are effective tools in modern aesthetic treatments, particularly for skin and vascular conditions.</a:t>
            </a:r>
          </a:p>
          <a:p>
            <a:endParaRPr lang="en-US" dirty="0"/>
          </a:p>
        </p:txBody>
      </p:sp>
      <p:sp>
        <p:nvSpPr>
          <p:cNvPr id="4" name="Slide Number Placeholder 3"/>
          <p:cNvSpPr>
            <a:spLocks noGrp="1"/>
          </p:cNvSpPr>
          <p:nvPr>
            <p:ph type="sldNum" sz="quarter" idx="5"/>
          </p:nvPr>
        </p:nvSpPr>
        <p:spPr/>
        <p:txBody>
          <a:bodyPr/>
          <a:lstStyle/>
          <a:p>
            <a:fld id="{9D3D807F-2BB4-49D3-851E-2F7C5E4529A3}" type="slidenum">
              <a:rPr lang="ar-IQ" smtClean="0"/>
              <a:t>18</a:t>
            </a:fld>
            <a:endParaRPr lang="ar-IQ"/>
          </a:p>
        </p:txBody>
      </p:sp>
    </p:spTree>
    <p:extLst>
      <p:ext uri="{BB962C8B-B14F-4D97-AF65-F5344CB8AC3E}">
        <p14:creationId xmlns:p14="http://schemas.microsoft.com/office/powerpoint/2010/main" val="331044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D807F-2BB4-49D3-851E-2F7C5E4529A3}" type="slidenum">
              <a:rPr lang="ar-IQ" smtClean="0"/>
              <a:t>2</a:t>
            </a:fld>
            <a:endParaRPr lang="ar-IQ"/>
          </a:p>
        </p:txBody>
      </p:sp>
    </p:spTree>
    <p:extLst>
      <p:ext uri="{BB962C8B-B14F-4D97-AF65-F5344CB8AC3E}">
        <p14:creationId xmlns:p14="http://schemas.microsoft.com/office/powerpoint/2010/main" val="424158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a:t>Skin lesions are abnormal changes in the skin's appearance or texture.</a:t>
            </a:r>
          </a:p>
          <a:p>
            <a:r>
              <a:rPr lang="en-US" dirty="0"/>
              <a:t>Common type are </a:t>
            </a:r>
            <a:r>
              <a:rPr lang="en-US" dirty="0" err="1"/>
              <a:t>showen</a:t>
            </a:r>
            <a:r>
              <a:rPr lang="en-US" dirty="0"/>
              <a:t> like acne and so </a:t>
            </a:r>
          </a:p>
          <a:p>
            <a:r>
              <a:rPr lang="en-US" dirty="0"/>
              <a:t>Why Choose Laser as a Treatment Modality</a:t>
            </a:r>
          </a:p>
          <a:p>
            <a:r>
              <a:rPr lang="en-US" dirty="0"/>
              <a:t>High precision and minimal damage to surrounding tissue</a:t>
            </a:r>
          </a:p>
          <a:p>
            <a:r>
              <a:rPr lang="en-US" dirty="0"/>
              <a:t>Reduced pain and faster recovery time</a:t>
            </a:r>
          </a:p>
          <a:p>
            <a:r>
              <a:rPr lang="en-US" dirty="0"/>
              <a:t>Effective for both cosmetic and medical conditions</a:t>
            </a:r>
          </a:p>
          <a:p>
            <a:r>
              <a:rPr lang="en-US" dirty="0"/>
              <a:t>Can target specific chromophores (e.g., melanin, hemoglobin)</a:t>
            </a:r>
          </a:p>
          <a:p>
            <a:endParaRPr lang="en-US" dirty="0"/>
          </a:p>
        </p:txBody>
      </p:sp>
      <p:sp>
        <p:nvSpPr>
          <p:cNvPr id="4" name="Slide Number Placeholder 3"/>
          <p:cNvSpPr>
            <a:spLocks noGrp="1"/>
          </p:cNvSpPr>
          <p:nvPr>
            <p:ph type="sldNum" sz="quarter" idx="5"/>
          </p:nvPr>
        </p:nvSpPr>
        <p:spPr/>
        <p:txBody>
          <a:bodyPr/>
          <a:lstStyle/>
          <a:p>
            <a:fld id="{9D3D807F-2BB4-49D3-851E-2F7C5E4529A3}" type="slidenum">
              <a:rPr lang="ar-IQ" smtClean="0"/>
              <a:t>3</a:t>
            </a:fld>
            <a:endParaRPr lang="ar-IQ"/>
          </a:p>
        </p:txBody>
      </p:sp>
    </p:spTree>
    <p:extLst>
      <p:ext uri="{BB962C8B-B14F-4D97-AF65-F5344CB8AC3E}">
        <p14:creationId xmlns:p14="http://schemas.microsoft.com/office/powerpoint/2010/main" val="35150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Limited understanding of laser-tissue interaction models to optimize treatment parameters.</a:t>
            </a:r>
          </a:p>
          <a:p>
            <a:r>
              <a:rPr lang="en-US" dirty="0"/>
              <a:t>• Importance: Proper use of laser radiation enhances clinical outcomes, reduces surgical complications, and improves patient safety.</a:t>
            </a:r>
          </a:p>
          <a:p>
            <a:r>
              <a:rPr lang="en-US" dirty="0"/>
              <a:t>• Expected Benefits:</a:t>
            </a:r>
          </a:p>
          <a:p>
            <a:r>
              <a:rPr lang="en-US" dirty="0"/>
              <a:t>   - Enhance wound healing and reduce blood loss.</a:t>
            </a:r>
          </a:p>
          <a:p>
            <a:r>
              <a:rPr lang="en-US" dirty="0"/>
              <a:t>   - Decrease inflammation and surgical range.</a:t>
            </a:r>
          </a:p>
          <a:p>
            <a:r>
              <a:rPr lang="en-US" dirty="0"/>
              <a:t>   - Enable precision in targeting tissue, avoiding damage to surrounding areas.</a:t>
            </a:r>
          </a:p>
          <a:p>
            <a:r>
              <a:rPr lang="en-US" dirty="0"/>
              <a:t>   - Support the development of personalized laser treatments.</a:t>
            </a:r>
          </a:p>
          <a:p>
            <a:r>
              <a:rPr lang="en-US" dirty="0"/>
              <a:t>• Aim: To determine the ideal laser parameters for treating different skin lesions across various skin phototypes without side effects.</a:t>
            </a:r>
          </a:p>
          <a:p>
            <a:endParaRPr lang="en-US" dirty="0"/>
          </a:p>
        </p:txBody>
      </p:sp>
      <p:sp>
        <p:nvSpPr>
          <p:cNvPr id="4" name="Slide Number Placeholder 3"/>
          <p:cNvSpPr>
            <a:spLocks noGrp="1"/>
          </p:cNvSpPr>
          <p:nvPr>
            <p:ph type="sldNum" sz="quarter" idx="5"/>
          </p:nvPr>
        </p:nvSpPr>
        <p:spPr/>
        <p:txBody>
          <a:bodyPr/>
          <a:lstStyle/>
          <a:p>
            <a:fld id="{9D3D807F-2BB4-49D3-851E-2F7C5E4529A3}" type="slidenum">
              <a:rPr lang="ar-IQ" smtClean="0"/>
              <a:t>4</a:t>
            </a:fld>
            <a:endParaRPr lang="ar-IQ"/>
          </a:p>
        </p:txBody>
      </p:sp>
    </p:spTree>
    <p:extLst>
      <p:ext uri="{BB962C8B-B14F-4D97-AF65-F5344CB8AC3E}">
        <p14:creationId xmlns:p14="http://schemas.microsoft.com/office/powerpoint/2010/main" val="1448238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CO₂ Laser: Used for deep skin resurfacing, scars, and surgical removal. Ideal for thick lesions but requires longer </a:t>
            </a:r>
            <a:r>
              <a:rPr lang="en-US" dirty="0" err="1"/>
              <a:t>healing.Er:YAG</a:t>
            </a:r>
            <a:r>
              <a:rPr lang="en-US" dirty="0"/>
              <a:t> Laser: Suitable for superficial to moderate resurfacing with minimal thermal </a:t>
            </a:r>
            <a:r>
              <a:rPr lang="en-US" dirty="0" err="1"/>
              <a:t>damage.Nd:YAG</a:t>
            </a:r>
            <a:r>
              <a:rPr lang="en-US" dirty="0"/>
              <a:t> Laser: Penetrates deeply; effective for vascular lesions and hair removal in darker skin </a:t>
            </a:r>
            <a:r>
              <a:rPr lang="en-US" dirty="0" err="1"/>
              <a:t>types.Alexandrite</a:t>
            </a:r>
            <a:r>
              <a:rPr lang="en-US" dirty="0"/>
              <a:t> (755 nm): Best for hair removal in light skin; also used for pigmented </a:t>
            </a:r>
            <a:r>
              <a:rPr lang="en-US" dirty="0" err="1"/>
              <a:t>lesions.Ruby</a:t>
            </a:r>
            <a:r>
              <a:rPr lang="en-US" dirty="0"/>
              <a:t> Laser (694 nm): Targets dark tattoo ink and deep </a:t>
            </a:r>
            <a:r>
              <a:rPr lang="en-US" dirty="0" err="1"/>
              <a:t>pigmentation.Pulsed</a:t>
            </a:r>
            <a:r>
              <a:rPr lang="en-US" dirty="0"/>
              <a:t> Dye Laser (PDL): Treats superficial vascular lesions like rosacea and port-wine </a:t>
            </a:r>
            <a:r>
              <a:rPr lang="en-US" dirty="0" err="1"/>
              <a:t>stains.Fractional</a:t>
            </a:r>
            <a:r>
              <a:rPr lang="en-US" dirty="0"/>
              <a:t> Lasers: Divide the beam for precise, faster-healing rejuvenation; used for scars and </a:t>
            </a:r>
            <a:r>
              <a:rPr lang="en-US" dirty="0" err="1"/>
              <a:t>wrinkles.Laser</a:t>
            </a:r>
            <a:r>
              <a:rPr lang="en-US" dirty="0"/>
              <a:t> selection depends </a:t>
            </a:r>
            <a:r>
              <a:rPr lang="en-US" dirty="0" err="1"/>
              <a:t>on:Type</a:t>
            </a:r>
            <a:r>
              <a:rPr lang="en-US" dirty="0"/>
              <a:t> and depth of the skin </a:t>
            </a:r>
            <a:r>
              <a:rPr lang="en-US" dirty="0" err="1"/>
              <a:t>conditionSkin</a:t>
            </a:r>
            <a:r>
              <a:rPr lang="en-US" dirty="0"/>
              <a:t> phototype (I–VI)Desired clinical outcome and healing time</a:t>
            </a:r>
          </a:p>
        </p:txBody>
      </p:sp>
      <p:sp>
        <p:nvSpPr>
          <p:cNvPr id="4" name="Slide Number Placeholder 3"/>
          <p:cNvSpPr>
            <a:spLocks noGrp="1"/>
          </p:cNvSpPr>
          <p:nvPr>
            <p:ph type="sldNum" sz="quarter" idx="5"/>
          </p:nvPr>
        </p:nvSpPr>
        <p:spPr/>
        <p:txBody>
          <a:bodyPr/>
          <a:lstStyle/>
          <a:p>
            <a:fld id="{9D3D807F-2BB4-49D3-851E-2F7C5E4529A3}" type="slidenum">
              <a:rPr lang="ar-IQ" smtClean="0"/>
              <a:t>5</a:t>
            </a:fld>
            <a:endParaRPr lang="ar-IQ"/>
          </a:p>
        </p:txBody>
      </p:sp>
    </p:spTree>
    <p:extLst>
      <p:ext uri="{BB962C8B-B14F-4D97-AF65-F5344CB8AC3E}">
        <p14:creationId xmlns:p14="http://schemas.microsoft.com/office/powerpoint/2010/main" val="2589295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sz="1200" kern="1200" dirty="0">
                <a:solidFill>
                  <a:schemeClr val="tx1"/>
                </a:solidFill>
                <a:effectLst/>
                <a:latin typeface="+mn-lt"/>
                <a:ea typeface="+mn-ea"/>
                <a:cs typeface="+mn-cs"/>
              </a:rPr>
              <a:t>Optical features of tissues; such as reflection, scattering, and absorption can, together, determine to define the transmission of the biological tissue at a specific laser wavelength[31]. Tissues’ thermal features and laser parameters (wavelength, pulse duration, focal spot size, fluence, and intensity), on the other hand, govern this interaction.</a:t>
            </a:r>
            <a:endParaRPr lang="ar-IQ" dirty="0"/>
          </a:p>
        </p:txBody>
      </p:sp>
      <p:sp>
        <p:nvSpPr>
          <p:cNvPr id="4" name="عنصر نائب لرقم الشريحة 3"/>
          <p:cNvSpPr>
            <a:spLocks noGrp="1"/>
          </p:cNvSpPr>
          <p:nvPr>
            <p:ph type="sldNum" sz="quarter" idx="10"/>
          </p:nvPr>
        </p:nvSpPr>
        <p:spPr/>
        <p:txBody>
          <a:bodyPr/>
          <a:lstStyle/>
          <a:p>
            <a:fld id="{9D3D807F-2BB4-49D3-851E-2F7C5E4529A3}" type="slidenum">
              <a:rPr lang="ar-IQ" smtClean="0"/>
              <a:t>6</a:t>
            </a:fld>
            <a:endParaRPr lang="ar-IQ"/>
          </a:p>
        </p:txBody>
      </p:sp>
    </p:spTree>
    <p:extLst>
      <p:ext uri="{BB962C8B-B14F-4D97-AF65-F5344CB8AC3E}">
        <p14:creationId xmlns:p14="http://schemas.microsoft.com/office/powerpoint/2010/main" val="24302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r>
              <a:rPr lang="en-US" sz="1200" kern="1200" dirty="0">
                <a:solidFill>
                  <a:schemeClr val="tx1"/>
                </a:solidFill>
                <a:effectLst/>
                <a:latin typeface="+mn-lt"/>
                <a:ea typeface="+mn-ea"/>
                <a:cs typeface="+mn-cs"/>
              </a:rPr>
              <a:t>this Flow chart present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important parameters for modeling thermal interaction</a:t>
            </a:r>
          </a:p>
          <a:p>
            <a:pPr algn="l"/>
            <a:r>
              <a:rPr lang="en-US" sz="1200" kern="1200" dirty="0">
                <a:solidFill>
                  <a:schemeClr val="tx1"/>
                </a:solidFill>
                <a:effectLst/>
                <a:latin typeface="+mn-lt"/>
                <a:ea typeface="+mn-ea"/>
                <a:cs typeface="+mn-cs"/>
              </a:rPr>
              <a:t>Heat generation is determined by laser parameters such as intensity, pulse duration, and optical tissue properties. While heat transport is governing by the thermal properties of the tissue as well as exposure time</a:t>
            </a:r>
            <a:r>
              <a:rPr lang="ar-IQ" sz="1200" kern="1200" dirty="0">
                <a:solidFill>
                  <a:schemeClr val="tx1"/>
                </a:solidFill>
                <a:effectLst/>
                <a:latin typeface="+mn-lt"/>
                <a:ea typeface="+mn-ea"/>
                <a:cs typeface="+mn-cs"/>
              </a:rPr>
              <a:t>   </a:t>
            </a:r>
            <a:endParaRPr lang="ar-IQ" dirty="0"/>
          </a:p>
        </p:txBody>
      </p:sp>
      <p:sp>
        <p:nvSpPr>
          <p:cNvPr id="4" name="عنصر نائب لرقم الشريحة 3"/>
          <p:cNvSpPr>
            <a:spLocks noGrp="1"/>
          </p:cNvSpPr>
          <p:nvPr>
            <p:ph type="sldNum" sz="quarter" idx="10"/>
          </p:nvPr>
        </p:nvSpPr>
        <p:spPr/>
        <p:txBody>
          <a:bodyPr/>
          <a:lstStyle/>
          <a:p>
            <a:fld id="{9D3D807F-2BB4-49D3-851E-2F7C5E4529A3}" type="slidenum">
              <a:rPr lang="ar-IQ" smtClean="0"/>
              <a:t>7</a:t>
            </a:fld>
            <a:endParaRPr lang="ar-IQ"/>
          </a:p>
        </p:txBody>
      </p:sp>
    </p:spTree>
    <p:extLst>
      <p:ext uri="{BB962C8B-B14F-4D97-AF65-F5344CB8AC3E}">
        <p14:creationId xmlns:p14="http://schemas.microsoft.com/office/powerpoint/2010/main" val="185391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r>
              <a:rPr lang="en-US" sz="1200" kern="1200" dirty="0">
                <a:solidFill>
                  <a:schemeClr val="tx1"/>
                </a:solidFill>
                <a:effectLst/>
                <a:latin typeface="+mn-lt"/>
                <a:ea typeface="+mn-ea"/>
                <a:cs typeface="+mn-cs"/>
              </a:rPr>
              <a:t>At almost perpendicular fallen, a small part of the incoming radiation is reflected because of the modification in the refractive index among air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stratum cornea This fallen beam reflectance from normal skin is  for the spectral range 250-3000 nm; for both black and white skins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the rest of incident radiation on the skin layers may be scattered or absorbed. These are the essential process taken altogether to find laser depth under the surface, as well as the remittance of scattered radiation from the tissue</a:t>
            </a:r>
            <a:r>
              <a:rPr lang="en-US" sz="1200" kern="1200" baseline="0" dirty="0">
                <a:solidFill>
                  <a:schemeClr val="tx1"/>
                </a:solidFill>
                <a:effectLst/>
                <a:latin typeface="+mn-lt"/>
                <a:ea typeface="+mn-ea"/>
                <a:cs typeface="+mn-cs"/>
              </a:rPr>
              <a:t> </a:t>
            </a:r>
            <a:endParaRPr lang="ar-IQ" dirty="0"/>
          </a:p>
        </p:txBody>
      </p:sp>
      <p:sp>
        <p:nvSpPr>
          <p:cNvPr id="4" name="عنصر نائب لرقم الشريحة 3"/>
          <p:cNvSpPr>
            <a:spLocks noGrp="1"/>
          </p:cNvSpPr>
          <p:nvPr>
            <p:ph type="sldNum" sz="quarter" idx="10"/>
          </p:nvPr>
        </p:nvSpPr>
        <p:spPr/>
        <p:txBody>
          <a:bodyPr/>
          <a:lstStyle/>
          <a:p>
            <a:fld id="{9D3D807F-2BB4-49D3-851E-2F7C5E4529A3}" type="slidenum">
              <a:rPr lang="ar-IQ" smtClean="0"/>
              <a:t>8</a:t>
            </a:fld>
            <a:endParaRPr lang="ar-IQ"/>
          </a:p>
        </p:txBody>
      </p:sp>
    </p:spTree>
    <p:extLst>
      <p:ext uri="{BB962C8B-B14F-4D97-AF65-F5344CB8AC3E}">
        <p14:creationId xmlns:p14="http://schemas.microsoft.com/office/powerpoint/2010/main" val="351502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kern="1200" dirty="0">
                <a:solidFill>
                  <a:schemeClr val="tx1"/>
                </a:solidFill>
                <a:effectLst/>
                <a:latin typeface="+mn-lt"/>
                <a:ea typeface="+mn-ea"/>
                <a:cs typeface="+mn-cs"/>
              </a:rPr>
              <a:t>Melanin presents the skin essential pigment and it is very important epidermal chromophores. Its absorption coeﬃcient  across the visible spectral toward the ultraviolet; taking into account the skin photo-type and its Melanosomes per unit volume [58]. Hemoglobin is dominate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in vascularized tissue. Its relative absorption peaks are almost 420nm, 280nm, 540nm, and 580nm, and then manifest a cut-oﬀ at about 600nm. Common merit of utmost biomolecules present in their complex band structure among 400nm and 600nm[59]. As neither macromolecules nor water sharply absorbs within the NIR, a “curative window” is condoned between 600nm and 1200nm. In this electromagnetic range, radiation breaking through biological tissues with minimal losses, thus enabling treatment of deeper tissue structure</a:t>
            </a:r>
            <a:endParaRPr lang="ar-IQ" dirty="0"/>
          </a:p>
        </p:txBody>
      </p:sp>
      <p:sp>
        <p:nvSpPr>
          <p:cNvPr id="4" name="عنصر نائب لرقم الشريحة 3"/>
          <p:cNvSpPr>
            <a:spLocks noGrp="1"/>
          </p:cNvSpPr>
          <p:nvPr>
            <p:ph type="sldNum" sz="quarter" idx="10"/>
          </p:nvPr>
        </p:nvSpPr>
        <p:spPr/>
        <p:txBody>
          <a:bodyPr/>
          <a:lstStyle/>
          <a:p>
            <a:fld id="{9D3D807F-2BB4-49D3-851E-2F7C5E4529A3}" type="slidenum">
              <a:rPr lang="ar-IQ" smtClean="0"/>
              <a:t>9</a:t>
            </a:fld>
            <a:endParaRPr lang="ar-IQ"/>
          </a:p>
        </p:txBody>
      </p:sp>
    </p:spTree>
    <p:extLst>
      <p:ext uri="{BB962C8B-B14F-4D97-AF65-F5344CB8AC3E}">
        <p14:creationId xmlns:p14="http://schemas.microsoft.com/office/powerpoint/2010/main" val="3747165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5C35F09-DA38-4BD5-B675-62D479BBBFCD}" type="datetimeFigureOut">
              <a:rPr lang="ar-IQ" smtClean="0"/>
              <a:t>28/12/1446</a:t>
            </a:fld>
            <a:endParaRPr lang="ar-IQ"/>
          </a:p>
        </p:txBody>
      </p:sp>
      <p:sp>
        <p:nvSpPr>
          <p:cNvPr id="5" name="Footer Placeholder 4"/>
          <p:cNvSpPr>
            <a:spLocks noGrp="1"/>
          </p:cNvSpPr>
          <p:nvPr>
            <p:ph type="ftr" sz="quarter" idx="11"/>
          </p:nvPr>
        </p:nvSpPr>
        <p:spPr>
          <a:xfrm>
            <a:off x="1371600" y="4323845"/>
            <a:ext cx="6400800" cy="365125"/>
          </a:xfrm>
        </p:spPr>
        <p:txBody>
          <a:bodyPr/>
          <a:lstStyle/>
          <a:p>
            <a:endParaRPr lang="ar-IQ"/>
          </a:p>
        </p:txBody>
      </p:sp>
      <p:sp>
        <p:nvSpPr>
          <p:cNvPr id="6" name="Slide Number Placeholder 5"/>
          <p:cNvSpPr>
            <a:spLocks noGrp="1"/>
          </p:cNvSpPr>
          <p:nvPr>
            <p:ph type="sldNum" sz="quarter" idx="12"/>
          </p:nvPr>
        </p:nvSpPr>
        <p:spPr>
          <a:xfrm>
            <a:off x="8077200" y="1430866"/>
            <a:ext cx="2743200" cy="365125"/>
          </a:xfrm>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12743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C35F09-DA38-4BD5-B675-62D479BBBFCD}" type="datetimeFigureOut">
              <a:rPr lang="ar-IQ" smtClean="0"/>
              <a:t>28/12/1446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38047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5C35F09-DA38-4BD5-B675-62D479BBBFCD}" type="datetimeFigureOut">
              <a:rPr lang="ar-IQ" smtClean="0"/>
              <a:t>28/12/1446</a:t>
            </a:fld>
            <a:endParaRPr lang="ar-IQ"/>
          </a:p>
        </p:txBody>
      </p:sp>
      <p:sp>
        <p:nvSpPr>
          <p:cNvPr id="6" name="Footer Placeholder 5"/>
          <p:cNvSpPr>
            <a:spLocks noGrp="1"/>
          </p:cNvSpPr>
          <p:nvPr>
            <p:ph type="ftr" sz="quarter" idx="11"/>
          </p:nvPr>
        </p:nvSpPr>
        <p:spPr>
          <a:xfrm>
            <a:off x="685800" y="379941"/>
            <a:ext cx="6991492" cy="365125"/>
          </a:xfrm>
        </p:spPr>
        <p:txBody>
          <a:bodyPr/>
          <a:lstStyle/>
          <a:p>
            <a:endParaRPr lang="ar-IQ"/>
          </a:p>
        </p:txBody>
      </p:sp>
      <p:sp>
        <p:nvSpPr>
          <p:cNvPr id="7" name="Slide Number Placeholder 6"/>
          <p:cNvSpPr>
            <a:spLocks noGrp="1"/>
          </p:cNvSpPr>
          <p:nvPr>
            <p:ph type="sldNum" sz="quarter" idx="12"/>
          </p:nvPr>
        </p:nvSpPr>
        <p:spPr>
          <a:xfrm>
            <a:off x="10862452" y="381000"/>
            <a:ext cx="643748" cy="365125"/>
          </a:xfrm>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1700619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5C35F09-DA38-4BD5-B675-62D479BBBFCD}" type="datetimeFigureOut">
              <a:rPr lang="ar-IQ" smtClean="0"/>
              <a:t>28/12/1446</a:t>
            </a:fld>
            <a:endParaRPr lang="ar-IQ"/>
          </a:p>
        </p:txBody>
      </p:sp>
      <p:sp>
        <p:nvSpPr>
          <p:cNvPr id="6" name="Footer Placeholder 5"/>
          <p:cNvSpPr>
            <a:spLocks noGrp="1"/>
          </p:cNvSpPr>
          <p:nvPr>
            <p:ph type="ftr" sz="quarter" idx="11"/>
          </p:nvPr>
        </p:nvSpPr>
        <p:spPr>
          <a:xfrm>
            <a:off x="685800" y="379941"/>
            <a:ext cx="6991492" cy="365125"/>
          </a:xfrm>
        </p:spPr>
        <p:txBody>
          <a:bodyPr/>
          <a:lstStyle/>
          <a:p>
            <a:endParaRPr lang="ar-IQ"/>
          </a:p>
        </p:txBody>
      </p:sp>
      <p:sp>
        <p:nvSpPr>
          <p:cNvPr id="7" name="Slide Number Placeholder 6"/>
          <p:cNvSpPr>
            <a:spLocks noGrp="1"/>
          </p:cNvSpPr>
          <p:nvPr>
            <p:ph type="sldNum" sz="quarter" idx="12"/>
          </p:nvPr>
        </p:nvSpPr>
        <p:spPr>
          <a:xfrm>
            <a:off x="10862452" y="381000"/>
            <a:ext cx="643748" cy="365125"/>
          </a:xfrm>
        </p:spPr>
        <p:txBody>
          <a:bodyPr/>
          <a:lstStyle/>
          <a:p>
            <a:fld id="{0FFE0503-3DFE-4D4A-9C66-61D5B6CEBA94}" type="slidenum">
              <a:rPr lang="ar-IQ" smtClean="0"/>
              <a:t>‹#›</a:t>
            </a:fld>
            <a:endParaRPr lang="ar-IQ"/>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1934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5C35F09-DA38-4BD5-B675-62D479BBBFCD}" type="datetimeFigureOut">
              <a:rPr lang="ar-IQ" smtClean="0"/>
              <a:t>28/12/1446</a:t>
            </a:fld>
            <a:endParaRPr lang="ar-IQ"/>
          </a:p>
        </p:txBody>
      </p:sp>
      <p:sp>
        <p:nvSpPr>
          <p:cNvPr id="6" name="Footer Placeholder 5"/>
          <p:cNvSpPr>
            <a:spLocks noGrp="1"/>
          </p:cNvSpPr>
          <p:nvPr>
            <p:ph type="ftr" sz="quarter" idx="11"/>
          </p:nvPr>
        </p:nvSpPr>
        <p:spPr>
          <a:xfrm>
            <a:off x="685800" y="378883"/>
            <a:ext cx="6991492" cy="365125"/>
          </a:xfrm>
        </p:spPr>
        <p:txBody>
          <a:bodyPr/>
          <a:lstStyle/>
          <a:p>
            <a:endParaRPr lang="ar-IQ"/>
          </a:p>
        </p:txBody>
      </p:sp>
      <p:sp>
        <p:nvSpPr>
          <p:cNvPr id="7" name="Slide Number Placeholder 6"/>
          <p:cNvSpPr>
            <a:spLocks noGrp="1"/>
          </p:cNvSpPr>
          <p:nvPr>
            <p:ph type="sldNum" sz="quarter" idx="12"/>
          </p:nvPr>
        </p:nvSpPr>
        <p:spPr>
          <a:xfrm>
            <a:off x="10862452" y="381000"/>
            <a:ext cx="643748" cy="365125"/>
          </a:xfrm>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4212176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5C35F09-DA38-4BD5-B675-62D479BBBFCD}" type="datetimeFigureOut">
              <a:rPr lang="ar-IQ" smtClean="0"/>
              <a:t>28/12/1446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180418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5C35F09-DA38-4BD5-B675-62D479BBBFCD}" type="datetimeFigureOut">
              <a:rPr lang="ar-IQ" smtClean="0"/>
              <a:t>28/12/1446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2254475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35F09-DA38-4BD5-B675-62D479BBBFCD}" type="datetimeFigureOut">
              <a:rPr lang="ar-IQ" smtClean="0"/>
              <a:t>28/12/1446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309335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5C35F09-DA38-4BD5-B675-62D479BBBFCD}" type="datetimeFigureOut">
              <a:rPr lang="ar-IQ" smtClean="0"/>
              <a:t>28/12/1446</a:t>
            </a:fld>
            <a:endParaRPr lang="ar-IQ"/>
          </a:p>
        </p:txBody>
      </p:sp>
      <p:sp>
        <p:nvSpPr>
          <p:cNvPr id="5" name="Footer Placeholder 4"/>
          <p:cNvSpPr>
            <a:spLocks noGrp="1"/>
          </p:cNvSpPr>
          <p:nvPr>
            <p:ph type="ftr" sz="quarter" idx="11"/>
          </p:nvPr>
        </p:nvSpPr>
        <p:spPr>
          <a:xfrm>
            <a:off x="685800" y="381000"/>
            <a:ext cx="6991492" cy="365125"/>
          </a:xfrm>
        </p:spPr>
        <p:txBody>
          <a:bodyPr/>
          <a:lstStyle/>
          <a:p>
            <a:endParaRPr lang="ar-IQ"/>
          </a:p>
        </p:txBody>
      </p:sp>
      <p:sp>
        <p:nvSpPr>
          <p:cNvPr id="6" name="Slide Number Placeholder 5"/>
          <p:cNvSpPr>
            <a:spLocks noGrp="1"/>
          </p:cNvSpPr>
          <p:nvPr>
            <p:ph type="sldNum" sz="quarter" idx="12"/>
          </p:nvPr>
        </p:nvSpPr>
        <p:spPr>
          <a:xfrm>
            <a:off x="10862452" y="381000"/>
            <a:ext cx="643748" cy="365125"/>
          </a:xfrm>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36311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35F09-DA38-4BD5-B675-62D479BBBFCD}" type="datetimeFigureOut">
              <a:rPr lang="ar-IQ" smtClean="0"/>
              <a:t>28/12/1446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146739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5C35F09-DA38-4BD5-B675-62D479BBBFCD}" type="datetimeFigureOut">
              <a:rPr lang="ar-IQ" smtClean="0"/>
              <a:t>28/12/1446</a:t>
            </a:fld>
            <a:endParaRPr lang="ar-IQ"/>
          </a:p>
        </p:txBody>
      </p:sp>
      <p:sp>
        <p:nvSpPr>
          <p:cNvPr id="5" name="Footer Placeholder 4"/>
          <p:cNvSpPr>
            <a:spLocks noGrp="1"/>
          </p:cNvSpPr>
          <p:nvPr>
            <p:ph type="ftr" sz="quarter" idx="11"/>
          </p:nvPr>
        </p:nvSpPr>
        <p:spPr>
          <a:xfrm>
            <a:off x="685800" y="381001"/>
            <a:ext cx="6991492" cy="364065"/>
          </a:xfrm>
        </p:spPr>
        <p:txBody>
          <a:bodyPr/>
          <a:lstStyle/>
          <a:p>
            <a:endParaRPr lang="ar-IQ"/>
          </a:p>
        </p:txBody>
      </p:sp>
      <p:sp>
        <p:nvSpPr>
          <p:cNvPr id="6" name="Slide Number Placeholder 5"/>
          <p:cNvSpPr>
            <a:spLocks noGrp="1"/>
          </p:cNvSpPr>
          <p:nvPr>
            <p:ph type="sldNum" sz="quarter" idx="12"/>
          </p:nvPr>
        </p:nvSpPr>
        <p:spPr>
          <a:xfrm>
            <a:off x="10862452" y="381000"/>
            <a:ext cx="643748" cy="365125"/>
          </a:xfrm>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129840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C35F09-DA38-4BD5-B675-62D479BBBFCD}" type="datetimeFigureOut">
              <a:rPr lang="ar-IQ" smtClean="0"/>
              <a:t>28/12/1446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278982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C35F09-DA38-4BD5-B675-62D479BBBFCD}" type="datetimeFigureOut">
              <a:rPr lang="ar-IQ" smtClean="0"/>
              <a:t>28/12/1446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142164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C35F09-DA38-4BD5-B675-62D479BBBFCD}" type="datetimeFigureOut">
              <a:rPr lang="ar-IQ" smtClean="0"/>
              <a:t>28/12/1446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122112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35F09-DA38-4BD5-B675-62D479BBBFCD}" type="datetimeFigureOut">
              <a:rPr lang="ar-IQ" smtClean="0"/>
              <a:t>28/12/1446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27711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C35F09-DA38-4BD5-B675-62D479BBBFCD}" type="datetimeFigureOut">
              <a:rPr lang="ar-IQ" smtClean="0"/>
              <a:t>28/12/1446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3210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C35F09-DA38-4BD5-B675-62D479BBBFCD}" type="datetimeFigureOut">
              <a:rPr lang="ar-IQ" smtClean="0"/>
              <a:t>28/12/1446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0FFE0503-3DFE-4D4A-9C66-61D5B6CEBA94}" type="slidenum">
              <a:rPr lang="ar-IQ" smtClean="0"/>
              <a:t>‹#›</a:t>
            </a:fld>
            <a:endParaRPr lang="ar-IQ"/>
          </a:p>
        </p:txBody>
      </p:sp>
    </p:spTree>
    <p:extLst>
      <p:ext uri="{BB962C8B-B14F-4D97-AF65-F5344CB8AC3E}">
        <p14:creationId xmlns:p14="http://schemas.microsoft.com/office/powerpoint/2010/main" val="245074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5C35F09-DA38-4BD5-B675-62D479BBBFCD}" type="datetimeFigureOut">
              <a:rPr lang="ar-IQ" smtClean="0"/>
              <a:t>28/12/1446</a:t>
            </a:fld>
            <a:endParaRPr lang="ar-IQ"/>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FE0503-3DFE-4D4A-9C66-61D5B6CEBA94}" type="slidenum">
              <a:rPr lang="ar-IQ" smtClean="0"/>
              <a:t>‹#›</a:t>
            </a:fld>
            <a:endParaRPr lang="ar-IQ"/>
          </a:p>
        </p:txBody>
      </p:sp>
    </p:spTree>
    <p:extLst>
      <p:ext uri="{BB962C8B-B14F-4D97-AF65-F5344CB8AC3E}">
        <p14:creationId xmlns:p14="http://schemas.microsoft.com/office/powerpoint/2010/main" val="2198913972"/>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2"/>
          <p:cNvSpPr>
            <a:spLocks noGrp="1"/>
          </p:cNvSpPr>
          <p:nvPr>
            <p:ph type="subTitle" idx="1"/>
          </p:nvPr>
        </p:nvSpPr>
        <p:spPr>
          <a:xfrm>
            <a:off x="1375814" y="4767927"/>
            <a:ext cx="9902407" cy="679489"/>
          </a:xfrm>
        </p:spPr>
        <p:txBody>
          <a:bodyPr>
            <a:norm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DINA AHMED KAFI</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86487" y="1309596"/>
            <a:ext cx="3413760" cy="1200329"/>
          </a:xfrm>
          <a:prstGeom prst="rect">
            <a:avLst/>
          </a:prstGeom>
        </p:spPr>
        <p:txBody>
          <a:bodyPr wrap="square">
            <a:spAutoFit/>
          </a:bodyPr>
          <a:lstStyle/>
          <a:p>
            <a:pPr algn="l"/>
            <a:r>
              <a:rPr lang="en-US" sz="2400" b="1" dirty="0">
                <a:latin typeface="Times New Roman" panose="02020603050405020304" pitchFamily="18" charset="0"/>
                <a:cs typeface="Times New Roman" panose="02020603050405020304" pitchFamily="18" charset="0"/>
              </a:rPr>
              <a:t>University of Baghdad</a:t>
            </a:r>
          </a:p>
          <a:p>
            <a:pPr algn="l"/>
            <a:r>
              <a:rPr lang="en-US" sz="2400" b="1" dirty="0">
                <a:latin typeface="Times New Roman" panose="02020603050405020304" pitchFamily="18" charset="0"/>
                <a:cs typeface="Times New Roman" panose="02020603050405020304" pitchFamily="18" charset="0"/>
              </a:rPr>
              <a:t>Institute of Laser for </a:t>
            </a:r>
            <a:endParaRPr lang="en-US" sz="2400" b="1" dirty="0" smtClean="0">
              <a:latin typeface="Times New Roman" panose="02020603050405020304" pitchFamily="18" charset="0"/>
              <a:cs typeface="Times New Roman" panose="02020603050405020304" pitchFamily="18" charset="0"/>
            </a:endParaRPr>
          </a:p>
          <a:p>
            <a:pPr algn="l"/>
            <a:r>
              <a:rPr lang="en-US" sz="2400" b="1" dirty="0" smtClean="0">
                <a:latin typeface="Times New Roman" panose="02020603050405020304" pitchFamily="18" charset="0"/>
                <a:cs typeface="Times New Roman" panose="02020603050405020304" pitchFamily="18" charset="0"/>
              </a:rPr>
              <a:t>Postgraduate </a:t>
            </a:r>
            <a:r>
              <a:rPr lang="en-US" sz="2400" b="1" dirty="0">
                <a:latin typeface="Times New Roman" panose="02020603050405020304" pitchFamily="18" charset="0"/>
                <a:cs typeface="Times New Roman" panose="02020603050405020304" pitchFamily="18" charset="0"/>
              </a:rPr>
              <a:t>Studies</a:t>
            </a:r>
          </a:p>
        </p:txBody>
      </p:sp>
      <p:pic>
        <p:nvPicPr>
          <p:cNvPr id="5" name="Picture 4"/>
          <p:cNvPicPr>
            <a:picLocks noChangeAspect="1"/>
          </p:cNvPicPr>
          <p:nvPr/>
        </p:nvPicPr>
        <p:blipFill>
          <a:blip r:embed="rId3"/>
          <a:stretch>
            <a:fillRect/>
          </a:stretch>
        </p:blipFill>
        <p:spPr>
          <a:xfrm>
            <a:off x="5536037" y="769278"/>
            <a:ext cx="1581960" cy="1676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8820149" y="1494261"/>
            <a:ext cx="2924176" cy="830997"/>
          </a:xfrm>
          <a:prstGeom prst="rect">
            <a:avLst/>
          </a:prstGeom>
        </p:spPr>
        <p:txBody>
          <a:bodyPr wrap="square">
            <a:spAutoFit/>
          </a:bodyPr>
          <a:lstStyle/>
          <a:p>
            <a:r>
              <a:rPr lang="ar-IQ" sz="2400" b="1" dirty="0">
                <a:latin typeface="Times New Roman" panose="02020603050405020304" pitchFamily="18" charset="0"/>
                <a:cs typeface="Times New Roman" panose="02020603050405020304" pitchFamily="18" charset="0"/>
              </a:rPr>
              <a:t>جامعة بغداد</a:t>
            </a:r>
          </a:p>
          <a:p>
            <a:r>
              <a:rPr lang="ar-IQ" sz="2400" b="1" dirty="0">
                <a:latin typeface="Times New Roman" panose="02020603050405020304" pitchFamily="18" charset="0"/>
                <a:cs typeface="Times New Roman" panose="02020603050405020304" pitchFamily="18" charset="0"/>
              </a:rPr>
              <a:t>معهد الليزر للدراسات العليا</a:t>
            </a:r>
          </a:p>
        </p:txBody>
      </p:sp>
      <p:sp>
        <p:nvSpPr>
          <p:cNvPr id="9" name="Rectangle 8"/>
          <p:cNvSpPr/>
          <p:nvPr/>
        </p:nvSpPr>
        <p:spPr>
          <a:xfrm>
            <a:off x="2907542" y="2828934"/>
            <a:ext cx="6838950" cy="1754326"/>
          </a:xfrm>
          <a:prstGeom prst="rect">
            <a:avLst/>
          </a:prstGeom>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Laser Pulses Aesthetics </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of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Skin Disorder </a:t>
            </a:r>
          </a:p>
        </p:txBody>
      </p:sp>
    </p:spTree>
    <p:extLst>
      <p:ext uri="{BB962C8B-B14F-4D97-AF65-F5344CB8AC3E}">
        <p14:creationId xmlns:p14="http://schemas.microsoft.com/office/powerpoint/2010/main" val="644153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4D75-3BE8-628D-162A-ECF6D5CF236C}"/>
              </a:ext>
            </a:extLst>
          </p:cNvPr>
          <p:cNvSpPr>
            <a:spLocks noGrp="1"/>
          </p:cNvSpPr>
          <p:nvPr>
            <p:ph type="title"/>
          </p:nvPr>
        </p:nvSpPr>
        <p:spPr>
          <a:xfrm>
            <a:off x="3755596" y="886620"/>
            <a:ext cx="5266958" cy="864721"/>
          </a:xfrm>
        </p:spPr>
        <p:txBody>
          <a:bodyPr>
            <a:normAutofit/>
          </a:bodyPr>
          <a:lstStyle/>
          <a:p>
            <a:pPr algn="ctr"/>
            <a:r>
              <a:rPr lang="en-US" sz="5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Calculation</a:t>
            </a:r>
            <a:r>
              <a:rPr lang="en-US" dirty="0">
                <a:latin typeface="Times New Roman" panose="02020603050405020304" pitchFamily="18" charset="0"/>
                <a:cs typeface="Times New Roman" panose="02020603050405020304" pitchFamily="18" charset="0"/>
              </a:rPr>
              <a:t> </a:t>
            </a:r>
          </a:p>
        </p:txBody>
      </p:sp>
      <p:sp>
        <p:nvSpPr>
          <p:cNvPr id="4" name="Flowchart: Process 3">
            <a:extLst>
              <a:ext uri="{FF2B5EF4-FFF2-40B4-BE49-F238E27FC236}">
                <a16:creationId xmlns:a16="http://schemas.microsoft.com/office/drawing/2014/main" id="{38317F85-0A8A-0D77-E5A3-5FCA9287011D}"/>
              </a:ext>
            </a:extLst>
          </p:cNvPr>
          <p:cNvSpPr/>
          <p:nvPr/>
        </p:nvSpPr>
        <p:spPr>
          <a:xfrm>
            <a:off x="2754923" y="4920062"/>
            <a:ext cx="7268307" cy="715108"/>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a:t>F = R Fo + Io ………………………………………...…… (2.4)</a:t>
            </a:r>
          </a:p>
        </p:txBody>
      </p:sp>
      <p:sp>
        <p:nvSpPr>
          <p:cNvPr id="5" name="Flowchart: Process 4">
            <a:extLst>
              <a:ext uri="{FF2B5EF4-FFF2-40B4-BE49-F238E27FC236}">
                <a16:creationId xmlns:a16="http://schemas.microsoft.com/office/drawing/2014/main" id="{B7C3CAAE-1ABC-3028-3BE8-A104CF6AF5A7}"/>
              </a:ext>
            </a:extLst>
          </p:cNvPr>
          <p:cNvSpPr/>
          <p:nvPr/>
        </p:nvSpPr>
        <p:spPr>
          <a:xfrm>
            <a:off x="2754923" y="2246364"/>
            <a:ext cx="7268307" cy="715108"/>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με = mel % x μ₁ + (1-mel %) μ2 ………………………….(2.1)</a:t>
            </a:r>
          </a:p>
        </p:txBody>
      </p:sp>
      <p:sp>
        <p:nvSpPr>
          <p:cNvPr id="6" name="Flowchart: Process 5">
            <a:extLst>
              <a:ext uri="{FF2B5EF4-FFF2-40B4-BE49-F238E27FC236}">
                <a16:creationId xmlns:a16="http://schemas.microsoft.com/office/drawing/2014/main" id="{3F074C8A-C0A6-F407-F2DC-3F5095317D06}"/>
              </a:ext>
            </a:extLst>
          </p:cNvPr>
          <p:cNvSpPr/>
          <p:nvPr/>
        </p:nvSpPr>
        <p:spPr>
          <a:xfrm>
            <a:off x="2754923" y="5787570"/>
            <a:ext cx="7268307" cy="715108"/>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 = [F µ/c r] [t/t + </a:t>
            </a:r>
            <a:r>
              <a:rPr lang="el-GR"/>
              <a:t>τ] 1/</a:t>
            </a:r>
            <a:r>
              <a:rPr lang="en-US"/>
              <a:t>g…………….…………………..(2.5)</a:t>
            </a:r>
          </a:p>
        </p:txBody>
      </p:sp>
      <p:sp>
        <p:nvSpPr>
          <p:cNvPr id="7" name="Flowchart: Process 6">
            <a:extLst>
              <a:ext uri="{FF2B5EF4-FFF2-40B4-BE49-F238E27FC236}">
                <a16:creationId xmlns:a16="http://schemas.microsoft.com/office/drawing/2014/main" id="{9611AE48-7A8B-7E3B-4C95-34F4FAFEEFAC}"/>
              </a:ext>
            </a:extLst>
          </p:cNvPr>
          <p:cNvSpPr/>
          <p:nvPr/>
        </p:nvSpPr>
        <p:spPr>
          <a:xfrm>
            <a:off x="2754922" y="3121965"/>
            <a:ext cx="7268307" cy="715108"/>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µa der = blood % µa (blood) + water % µa (water) …….. (2.2)</a:t>
            </a:r>
          </a:p>
        </p:txBody>
      </p:sp>
      <p:sp>
        <p:nvSpPr>
          <p:cNvPr id="8" name="Flowchart: Process 7">
            <a:extLst>
              <a:ext uri="{FF2B5EF4-FFF2-40B4-BE49-F238E27FC236}">
                <a16:creationId xmlns:a16="http://schemas.microsoft.com/office/drawing/2014/main" id="{2178D076-9D7F-88FF-E947-E41EB3D0DE6B}"/>
              </a:ext>
            </a:extLst>
          </p:cNvPr>
          <p:cNvSpPr/>
          <p:nvPr/>
        </p:nvSpPr>
        <p:spPr>
          <a:xfrm>
            <a:off x="2754923" y="4079629"/>
            <a:ext cx="7268307" cy="715108"/>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I</a:t>
            </a:r>
            <a:r>
              <a:rPr lang="el-GR"/>
              <a:t>ᵪ =</a:t>
            </a:r>
            <a:r>
              <a:rPr lang="en-US"/>
              <a:t>I˳ exp. (- µₐ  </a:t>
            </a:r>
            <a:r>
              <a:rPr lang="el-GR"/>
              <a:t>χ)     ………………………………………...(2.3)</a:t>
            </a:r>
          </a:p>
        </p:txBody>
      </p:sp>
    </p:spTree>
    <p:extLst>
      <p:ext uri="{BB962C8B-B14F-4D97-AF65-F5344CB8AC3E}">
        <p14:creationId xmlns:p14="http://schemas.microsoft.com/office/powerpoint/2010/main" val="39691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A8575-7921-0091-E95F-0D1A5D31BFF5}"/>
              </a:ext>
            </a:extLst>
          </p:cNvPr>
          <p:cNvSpPr>
            <a:spLocks noGrp="1"/>
          </p:cNvSpPr>
          <p:nvPr>
            <p:ph type="title" idx="4294967295"/>
          </p:nvPr>
        </p:nvSpPr>
        <p:spPr>
          <a:xfrm>
            <a:off x="1132114" y="782903"/>
            <a:ext cx="8912225" cy="831850"/>
          </a:xfrm>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Study Methodology</a:t>
            </a:r>
          </a:p>
        </p:txBody>
      </p:sp>
      <p:sp>
        <p:nvSpPr>
          <p:cNvPr id="8" name="Arrow: Pentagon 7">
            <a:extLst>
              <a:ext uri="{FF2B5EF4-FFF2-40B4-BE49-F238E27FC236}">
                <a16:creationId xmlns:a16="http://schemas.microsoft.com/office/drawing/2014/main" id="{7C74F04E-2E80-C1D6-A8AD-DA1FC66AAA49}"/>
              </a:ext>
            </a:extLst>
          </p:cNvPr>
          <p:cNvSpPr/>
          <p:nvPr/>
        </p:nvSpPr>
        <p:spPr>
          <a:xfrm>
            <a:off x="714198" y="1902620"/>
            <a:ext cx="2460978" cy="7112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Study Design:</a:t>
            </a:r>
          </a:p>
        </p:txBody>
      </p:sp>
      <p:sp>
        <p:nvSpPr>
          <p:cNvPr id="9" name="Arrow: Pentagon 8">
            <a:extLst>
              <a:ext uri="{FF2B5EF4-FFF2-40B4-BE49-F238E27FC236}">
                <a16:creationId xmlns:a16="http://schemas.microsoft.com/office/drawing/2014/main" id="{3E059981-B855-EEF4-5135-5FF0409FE9A9}"/>
              </a:ext>
            </a:extLst>
          </p:cNvPr>
          <p:cNvSpPr/>
          <p:nvPr/>
        </p:nvSpPr>
        <p:spPr>
          <a:xfrm>
            <a:off x="714198" y="2806167"/>
            <a:ext cx="2460978" cy="7112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Participants</a:t>
            </a:r>
            <a:r>
              <a:rPr lang="en-US" dirty="0">
                <a:latin typeface="Times New Roman" panose="02020603050405020304" pitchFamily="18" charset="0"/>
                <a:cs typeface="Times New Roman" panose="02020603050405020304" pitchFamily="18" charset="0"/>
              </a:rPr>
              <a:t>:</a:t>
            </a:r>
          </a:p>
        </p:txBody>
      </p:sp>
      <p:sp>
        <p:nvSpPr>
          <p:cNvPr id="10" name="Arrow: Pentagon 9">
            <a:extLst>
              <a:ext uri="{FF2B5EF4-FFF2-40B4-BE49-F238E27FC236}">
                <a16:creationId xmlns:a16="http://schemas.microsoft.com/office/drawing/2014/main" id="{92CC65D4-0FB3-AC9B-FF0F-C102537074CC}"/>
              </a:ext>
            </a:extLst>
          </p:cNvPr>
          <p:cNvSpPr/>
          <p:nvPr/>
        </p:nvSpPr>
        <p:spPr>
          <a:xfrm>
            <a:off x="714198" y="3923328"/>
            <a:ext cx="2460978" cy="82929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inclusion/Exclusion Criteria</a:t>
            </a:r>
            <a:r>
              <a:rPr lang="en-US" dirty="0">
                <a:latin typeface="Times New Roman" panose="02020603050405020304" pitchFamily="18" charset="0"/>
                <a:cs typeface="Times New Roman" panose="02020603050405020304" pitchFamily="18" charset="0"/>
              </a:rPr>
              <a:t>:</a:t>
            </a:r>
          </a:p>
        </p:txBody>
      </p:sp>
      <p:sp>
        <p:nvSpPr>
          <p:cNvPr id="11" name="Arrow: Pentagon 10">
            <a:extLst>
              <a:ext uri="{FF2B5EF4-FFF2-40B4-BE49-F238E27FC236}">
                <a16:creationId xmlns:a16="http://schemas.microsoft.com/office/drawing/2014/main" id="{B698E60E-23B9-5427-6BBE-02882B3F438D}"/>
              </a:ext>
            </a:extLst>
          </p:cNvPr>
          <p:cNvSpPr/>
          <p:nvPr/>
        </p:nvSpPr>
        <p:spPr>
          <a:xfrm>
            <a:off x="714198" y="5040489"/>
            <a:ext cx="2460978" cy="7112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Treatment Protocol:</a:t>
            </a:r>
          </a:p>
        </p:txBody>
      </p:sp>
      <p:sp>
        <p:nvSpPr>
          <p:cNvPr id="13" name="TextBox 12">
            <a:extLst>
              <a:ext uri="{FF2B5EF4-FFF2-40B4-BE49-F238E27FC236}">
                <a16:creationId xmlns:a16="http://schemas.microsoft.com/office/drawing/2014/main" id="{EB76643E-FD82-7622-7662-DD30B90AA751}"/>
              </a:ext>
            </a:extLst>
          </p:cNvPr>
          <p:cNvSpPr txBox="1"/>
          <p:nvPr/>
        </p:nvSpPr>
        <p:spPr>
          <a:xfrm>
            <a:off x="3485267" y="2034641"/>
            <a:ext cx="7066845" cy="369332"/>
          </a:xfrm>
          <a:prstGeom prst="rect">
            <a:avLst/>
          </a:prstGeom>
          <a:noFill/>
        </p:spPr>
        <p:txBody>
          <a:bodyPr wrap="square" rtlCol="0">
            <a:spAutoFit/>
          </a:bodyPr>
          <a:lstStyle/>
          <a:p>
            <a:pPr algn="l"/>
            <a:r>
              <a:rPr lang="en-US" b="1" dirty="0"/>
              <a:t>This is a clinical, interventional study.</a:t>
            </a:r>
          </a:p>
        </p:txBody>
      </p:sp>
      <p:sp>
        <p:nvSpPr>
          <p:cNvPr id="14" name="TextBox 13">
            <a:extLst>
              <a:ext uri="{FF2B5EF4-FFF2-40B4-BE49-F238E27FC236}">
                <a16:creationId xmlns:a16="http://schemas.microsoft.com/office/drawing/2014/main" id="{EAE19EBF-3233-CC31-C9E3-84C5EA1918E2}"/>
              </a:ext>
            </a:extLst>
          </p:cNvPr>
          <p:cNvSpPr txBox="1"/>
          <p:nvPr/>
        </p:nvSpPr>
        <p:spPr>
          <a:xfrm>
            <a:off x="3350155" y="2871036"/>
            <a:ext cx="7840133" cy="646331"/>
          </a:xfrm>
          <a:prstGeom prst="rect">
            <a:avLst/>
          </a:prstGeom>
          <a:noFill/>
        </p:spPr>
        <p:txBody>
          <a:bodyPr wrap="square" rtlCol="0">
            <a:spAutoFit/>
          </a:bodyPr>
          <a:lstStyle/>
          <a:p>
            <a:pPr lvl="0" algn="l"/>
            <a:r>
              <a:rPr lang="en-US" sz="1800" b="1" dirty="0"/>
              <a:t>Fifteen volunteers aged 20–70 years with Fitzpatrick skin types I–IV and various dermatological conditions</a:t>
            </a:r>
            <a:endParaRPr lang="en-US" b="1" dirty="0"/>
          </a:p>
        </p:txBody>
      </p:sp>
      <p:sp>
        <p:nvSpPr>
          <p:cNvPr id="16" name="TextBox 15">
            <a:extLst>
              <a:ext uri="{FF2B5EF4-FFF2-40B4-BE49-F238E27FC236}">
                <a16:creationId xmlns:a16="http://schemas.microsoft.com/office/drawing/2014/main" id="{4A93159B-A517-41DB-4438-535C6D396AEB}"/>
              </a:ext>
            </a:extLst>
          </p:cNvPr>
          <p:cNvSpPr txBox="1"/>
          <p:nvPr/>
        </p:nvSpPr>
        <p:spPr>
          <a:xfrm>
            <a:off x="3414888" y="3617820"/>
            <a:ext cx="7066845" cy="1200329"/>
          </a:xfrm>
          <a:prstGeom prst="rect">
            <a:avLst/>
          </a:prstGeom>
          <a:noFill/>
        </p:spPr>
        <p:txBody>
          <a:bodyPr wrap="square" rtlCol="0">
            <a:spAutoFit/>
          </a:bodyPr>
          <a:lstStyle/>
          <a:p>
            <a:pPr lvl="0" algn="l"/>
            <a:r>
              <a:rPr lang="en-US" sz="1800" b="1" dirty="0"/>
              <a:t>Laser parameters were tailored to the patient’s skin type and lesion depth, ensuring safe fluence and pulse durations. Skin was prepared pre-treatment and protected post-treatment according to standard protocols</a:t>
            </a:r>
            <a:r>
              <a:rPr lang="en-US" sz="1800" b="0" dirty="0"/>
              <a:t>.</a:t>
            </a:r>
          </a:p>
        </p:txBody>
      </p:sp>
      <p:sp>
        <p:nvSpPr>
          <p:cNvPr id="17" name="TextBox 16">
            <a:extLst>
              <a:ext uri="{FF2B5EF4-FFF2-40B4-BE49-F238E27FC236}">
                <a16:creationId xmlns:a16="http://schemas.microsoft.com/office/drawing/2014/main" id="{292F09AF-ED10-D8F5-8F06-6131EA5593BC}"/>
              </a:ext>
            </a:extLst>
          </p:cNvPr>
          <p:cNvSpPr txBox="1"/>
          <p:nvPr/>
        </p:nvSpPr>
        <p:spPr>
          <a:xfrm>
            <a:off x="3350154" y="4918603"/>
            <a:ext cx="7066845" cy="1477328"/>
          </a:xfrm>
          <a:prstGeom prst="rect">
            <a:avLst/>
          </a:prstGeom>
          <a:noFill/>
        </p:spPr>
        <p:txBody>
          <a:bodyPr wrap="square" rtlCol="0">
            <a:spAutoFit/>
          </a:bodyPr>
          <a:lstStyle/>
          <a:p>
            <a:pPr algn="l"/>
            <a:r>
              <a:rPr lang="en-US" sz="1800" b="1" dirty="0"/>
              <a:t>Laser parameters were tailored to the patient’s skin type and lesion depth, ensuring safe fluence and pulse durations. Skin was prepared pre-treatment and protected post-treatment according to standard protocols.</a:t>
            </a:r>
            <a:endParaRPr lang="en-US" b="1" dirty="0"/>
          </a:p>
          <a:p>
            <a:pPr lvl="0" algn="l"/>
            <a:r>
              <a:rPr lang="en-US" sz="1800" b="0" dirty="0"/>
              <a:t>.</a:t>
            </a:r>
          </a:p>
        </p:txBody>
      </p:sp>
    </p:spTree>
    <p:extLst>
      <p:ext uri="{BB962C8B-B14F-4D97-AF65-F5344CB8AC3E}">
        <p14:creationId xmlns:p14="http://schemas.microsoft.com/office/powerpoint/2010/main" val="332409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E802-C6DF-3E61-6A0E-D92099FCF7BC}"/>
              </a:ext>
            </a:extLst>
          </p:cNvPr>
          <p:cNvSpPr>
            <a:spLocks noGrp="1"/>
          </p:cNvSpPr>
          <p:nvPr>
            <p:ph type="title"/>
          </p:nvPr>
        </p:nvSpPr>
        <p:spPr>
          <a:xfrm>
            <a:off x="952500" y="901532"/>
            <a:ext cx="8610600" cy="1293028"/>
          </a:xfrm>
        </p:spPr>
        <p:txBody>
          <a:bodyPr>
            <a:normAutofit/>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Study Methodology</a:t>
            </a:r>
            <a:endParaRPr lang="en-US" sz="4000" dirty="0"/>
          </a:p>
        </p:txBody>
      </p:sp>
      <p:sp>
        <p:nvSpPr>
          <p:cNvPr id="3" name="Content Placeholder 2">
            <a:extLst>
              <a:ext uri="{FF2B5EF4-FFF2-40B4-BE49-F238E27FC236}">
                <a16:creationId xmlns:a16="http://schemas.microsoft.com/office/drawing/2014/main" id="{07A18542-7412-2317-B476-68D202EC26C0}"/>
              </a:ext>
            </a:extLst>
          </p:cNvPr>
          <p:cNvSpPr>
            <a:spLocks noGrp="1"/>
          </p:cNvSpPr>
          <p:nvPr>
            <p:ph idx="1"/>
          </p:nvPr>
        </p:nvSpPr>
        <p:spPr/>
        <p:txBody>
          <a:bodyPr>
            <a:normAutofit/>
          </a:bodyPr>
          <a:lstStyle/>
          <a:p>
            <a:pPr marL="0" indent="0" algn="l" rtl="0">
              <a:buNone/>
            </a:pPr>
            <a:r>
              <a:rPr lang="en-US" sz="3500" b="1" i="1" dirty="0">
                <a:cs typeface="+mj-cs"/>
              </a:rPr>
              <a:t>Devices Used:</a:t>
            </a:r>
            <a:endParaRPr lang="ar-IQ" sz="2400" b="1" i="1" dirty="0">
              <a:cs typeface="+mj-cs"/>
            </a:endParaRPr>
          </a:p>
          <a:p>
            <a:pPr algn="l" rtl="0"/>
            <a:r>
              <a:rPr lang="en-US" sz="2400" b="1" i="1" dirty="0">
                <a:cs typeface="+mj-cs"/>
              </a:rPr>
              <a:t>Elite+™ </a:t>
            </a:r>
            <a:r>
              <a:rPr lang="en-US" sz="2400" b="1" i="1" dirty="0" err="1">
                <a:cs typeface="+mj-cs"/>
              </a:rPr>
              <a:t>Nd:YAG</a:t>
            </a:r>
            <a:r>
              <a:rPr lang="en-US" sz="2400" b="1" i="1" dirty="0">
                <a:cs typeface="+mj-cs"/>
              </a:rPr>
              <a:t> (1064 nm &amp; 755 nm)
ACTION II™ </a:t>
            </a:r>
            <a:r>
              <a:rPr lang="en-US" sz="2400" b="1" i="1" dirty="0" err="1">
                <a:cs typeface="+mj-cs"/>
              </a:rPr>
              <a:t>Er:YAG</a:t>
            </a:r>
            <a:r>
              <a:rPr lang="en-US" sz="2400" b="1" i="1" dirty="0">
                <a:cs typeface="+mj-cs"/>
              </a:rPr>
              <a:t> (2940 nm)
1927 nm fractional thulium laser (LASEMD™)
980 nm diode laser
Dana Magnum Q-Switched </a:t>
            </a:r>
            <a:r>
              <a:rPr lang="en-US" sz="2400" b="1" i="1" dirty="0" err="1">
                <a:cs typeface="+mj-cs"/>
              </a:rPr>
              <a:t>Nd:YAG</a:t>
            </a:r>
            <a:endParaRPr lang="en-US" sz="2400" b="1" i="1" dirty="0">
              <a:cs typeface="+mj-cs"/>
            </a:endParaRPr>
          </a:p>
          <a:p>
            <a:endParaRPr lang="en-US" i="1" dirty="0">
              <a:cs typeface="+mj-cs"/>
            </a:endParaRPr>
          </a:p>
        </p:txBody>
      </p:sp>
    </p:spTree>
    <p:extLst>
      <p:ext uri="{BB962C8B-B14F-4D97-AF65-F5344CB8AC3E}">
        <p14:creationId xmlns:p14="http://schemas.microsoft.com/office/powerpoint/2010/main" val="745343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A6C9-2256-4954-95B6-0F87918D04FB}"/>
              </a:ext>
            </a:extLst>
          </p:cNvPr>
          <p:cNvSpPr>
            <a:spLocks noGrp="1"/>
          </p:cNvSpPr>
          <p:nvPr>
            <p:ph type="title"/>
          </p:nvPr>
        </p:nvSpPr>
        <p:spPr>
          <a:xfrm>
            <a:off x="1741757" y="902912"/>
            <a:ext cx="8911687" cy="755310"/>
          </a:xfrm>
        </p:spPr>
        <p:txBody>
          <a:bodyPr>
            <a:normAutofit/>
          </a:bodyPr>
          <a:lstStyle/>
          <a:p>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 of the cases treated</a:t>
            </a:r>
            <a:endParaRPr lang="en-US" i="1" dirty="0">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AE7AF294-5886-4133-A43D-7696064F8793}"/>
              </a:ext>
            </a:extLst>
          </p:cNvPr>
          <p:cNvSpPr>
            <a:spLocks noGrp="1"/>
          </p:cNvSpPr>
          <p:nvPr>
            <p:ph type="body" idx="1"/>
          </p:nvPr>
        </p:nvSpPr>
        <p:spPr>
          <a:xfrm>
            <a:off x="1117609" y="1584262"/>
            <a:ext cx="5079991" cy="823912"/>
          </a:xfrm>
        </p:spPr>
        <p:txBody>
          <a:bodyPr/>
          <a:lstStyle/>
          <a:p>
            <a:pPr algn="l"/>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Vein treatment </a:t>
            </a:r>
          </a:p>
        </p:txBody>
      </p:sp>
      <p:pic>
        <p:nvPicPr>
          <p:cNvPr id="6" name="Content Placeholder 5">
            <a:extLst>
              <a:ext uri="{FF2B5EF4-FFF2-40B4-BE49-F238E27FC236}">
                <a16:creationId xmlns:a16="http://schemas.microsoft.com/office/drawing/2014/main" id="{75A56173-0C84-3238-F245-76D634C73A6B}"/>
              </a:ext>
            </a:extLst>
          </p:cNvPr>
          <p:cNvPicPr>
            <a:picLocks noGrp="1" noChangeAspect="1"/>
          </p:cNvPicPr>
          <p:nvPr>
            <p:ph sz="half" idx="2"/>
          </p:nvPr>
        </p:nvPicPr>
        <p:blipFill>
          <a:blip r:embed="rId3"/>
          <a:stretch>
            <a:fillRect/>
          </a:stretch>
        </p:blipFill>
        <p:spPr>
          <a:xfrm>
            <a:off x="1117609" y="2524715"/>
            <a:ext cx="3531687" cy="2952160"/>
          </a:xfrm>
          <a:prstGeom prst="rect">
            <a:avLst/>
          </a:prstGeom>
          <a:ln>
            <a:noFill/>
          </a:ln>
          <a:effectLst>
            <a:outerShdw blurRad="292100" dist="139700" dir="2700000" algn="tl" rotWithShape="0">
              <a:srgbClr val="333333">
                <a:alpha val="65000"/>
              </a:srgbClr>
            </a:outerShdw>
          </a:effectLst>
        </p:spPr>
      </p:pic>
      <p:sp>
        <p:nvSpPr>
          <p:cNvPr id="9" name="Text Placeholder 8">
            <a:extLst>
              <a:ext uri="{FF2B5EF4-FFF2-40B4-BE49-F238E27FC236}">
                <a16:creationId xmlns:a16="http://schemas.microsoft.com/office/drawing/2014/main" id="{8CCCBE06-2212-7F9F-4075-5F1556335D97}"/>
              </a:ext>
            </a:extLst>
          </p:cNvPr>
          <p:cNvSpPr>
            <a:spLocks noGrp="1"/>
          </p:cNvSpPr>
          <p:nvPr>
            <p:ph type="body" sz="quarter" idx="3"/>
          </p:nvPr>
        </p:nvSpPr>
        <p:spPr>
          <a:xfrm>
            <a:off x="6334125" y="1584262"/>
            <a:ext cx="5105400" cy="823912"/>
          </a:xfrm>
        </p:spPr>
        <p:txBody>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 ablative resurfacing </a:t>
            </a:r>
          </a:p>
        </p:txBody>
      </p:sp>
      <p:pic>
        <p:nvPicPr>
          <p:cNvPr id="4" name="Content Placeholder 3"/>
          <p:cNvPicPr>
            <a:picLocks noGrp="1" noChangeAspect="1"/>
          </p:cNvPicPr>
          <p:nvPr>
            <p:ph sz="quarter" idx="4"/>
          </p:nvPr>
        </p:nvPicPr>
        <p:blipFill>
          <a:blip r:embed="rId4"/>
          <a:stretch>
            <a:fillRect/>
          </a:stretch>
        </p:blipFill>
        <p:spPr>
          <a:xfrm>
            <a:off x="6172200" y="2408174"/>
            <a:ext cx="4408487" cy="31449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9884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689A12-B7D1-A1A3-2ED0-412240F3A898}"/>
              </a:ext>
            </a:extLst>
          </p:cNvPr>
          <p:cNvSpPr>
            <a:spLocks noGrp="1"/>
          </p:cNvSpPr>
          <p:nvPr>
            <p:ph type="title"/>
          </p:nvPr>
        </p:nvSpPr>
        <p:spPr>
          <a:xfrm>
            <a:off x="1310092" y="1018075"/>
            <a:ext cx="8911687" cy="780944"/>
          </a:xfrm>
        </p:spPr>
        <p:txBody>
          <a:bodyPr>
            <a:normAutofit/>
          </a:bodyPr>
          <a:lstStyle/>
          <a:p>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Tattoo removal result </a:t>
            </a:r>
          </a:p>
        </p:txBody>
      </p:sp>
      <p:pic>
        <p:nvPicPr>
          <p:cNvPr id="9" name="Content Placeholder 8">
            <a:extLst>
              <a:ext uri="{FF2B5EF4-FFF2-40B4-BE49-F238E27FC236}">
                <a16:creationId xmlns:a16="http://schemas.microsoft.com/office/drawing/2014/main" id="{BD67E39D-0C43-7BAC-0E58-707953515794}"/>
              </a:ext>
            </a:extLst>
          </p:cNvPr>
          <p:cNvPicPr>
            <a:picLocks noGrp="1" noChangeAspect="1"/>
          </p:cNvPicPr>
          <p:nvPr>
            <p:ph idx="1"/>
          </p:nvPr>
        </p:nvPicPr>
        <p:blipFill>
          <a:blip r:embed="rId3"/>
          <a:stretch>
            <a:fillRect/>
          </a:stretch>
        </p:blipFill>
        <p:spPr>
          <a:xfrm>
            <a:off x="2047720" y="1975101"/>
            <a:ext cx="3581710" cy="3206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4"/>
          <a:stretch>
            <a:fillRect/>
          </a:stretch>
        </p:blipFill>
        <p:spPr>
          <a:xfrm>
            <a:off x="7534955" y="1975100"/>
            <a:ext cx="3269116" cy="3206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3641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1B6F-1017-753B-F6F1-8F8BCF7DF76F}"/>
              </a:ext>
            </a:extLst>
          </p:cNvPr>
          <p:cNvSpPr>
            <a:spLocks noGrp="1"/>
          </p:cNvSpPr>
          <p:nvPr>
            <p:ph type="title"/>
          </p:nvPr>
        </p:nvSpPr>
        <p:spPr>
          <a:xfrm>
            <a:off x="1029007" y="1248269"/>
            <a:ext cx="10133983" cy="702885"/>
          </a:xfrm>
        </p:spPr>
        <p:txBody>
          <a:bodyPr>
            <a:normAutofit fontScale="90000"/>
          </a:bodyPr>
          <a:lstStyle/>
          <a:p>
            <a:r>
              <a:rPr lang="en-US"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Fractional Laser Result (Ablative)</a:t>
            </a:r>
          </a:p>
        </p:txBody>
      </p:sp>
      <p:pic>
        <p:nvPicPr>
          <p:cNvPr id="4" name="Content Placeholder 3">
            <a:extLst>
              <a:ext uri="{FF2B5EF4-FFF2-40B4-BE49-F238E27FC236}">
                <a16:creationId xmlns:a16="http://schemas.microsoft.com/office/drawing/2014/main" id="{34CBA360-19C4-12B4-BBB5-EDFA31423E50}"/>
              </a:ext>
            </a:extLst>
          </p:cNvPr>
          <p:cNvPicPr>
            <a:picLocks noGrp="1" noChangeAspect="1"/>
          </p:cNvPicPr>
          <p:nvPr>
            <p:ph idx="1"/>
          </p:nvPr>
        </p:nvPicPr>
        <p:blipFill>
          <a:blip r:embed="rId3"/>
          <a:stretch>
            <a:fillRect/>
          </a:stretch>
        </p:blipFill>
        <p:spPr>
          <a:xfrm>
            <a:off x="3126430" y="2286775"/>
            <a:ext cx="8036560" cy="3799065"/>
          </a:xfrm>
          <a:prstGeom prst="rect">
            <a:avLst/>
          </a:prstGeom>
        </p:spPr>
      </p:pic>
    </p:spTree>
    <p:extLst>
      <p:ext uri="{BB962C8B-B14F-4D97-AF65-F5344CB8AC3E}">
        <p14:creationId xmlns:p14="http://schemas.microsoft.com/office/powerpoint/2010/main" val="675894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A08F-3AE5-B799-B8FB-712E5640C691}"/>
              </a:ext>
            </a:extLst>
          </p:cNvPr>
          <p:cNvSpPr>
            <a:spLocks noGrp="1"/>
          </p:cNvSpPr>
          <p:nvPr>
            <p:ph type="title"/>
          </p:nvPr>
        </p:nvSpPr>
        <p:spPr>
          <a:xfrm>
            <a:off x="1336524" y="1274226"/>
            <a:ext cx="10145444" cy="680583"/>
          </a:xfrm>
        </p:spPr>
        <p:txBody>
          <a:bodyPr>
            <a:normAutofit fontScale="90000"/>
          </a:bodyPr>
          <a:lstStyle/>
          <a:p>
            <a:r>
              <a:rPr lang="en-US" dirty="0"/>
              <a:t> </a:t>
            </a:r>
            <a:r>
              <a:rPr lang="en-US" b="1" i="1" dirty="0">
                <a:effectLst>
                  <a:outerShdw blurRad="38100" dist="38100" dir="2700000" algn="tl">
                    <a:srgbClr val="000000">
                      <a:alpha val="43137"/>
                    </a:srgbClr>
                  </a:outerShdw>
                </a:effectLst>
              </a:rPr>
              <a:t>Non-Invasive Fractional 1927nm laser </a:t>
            </a:r>
          </a:p>
        </p:txBody>
      </p:sp>
      <p:pic>
        <p:nvPicPr>
          <p:cNvPr id="4" name="Content Placeholder 3">
            <a:extLst>
              <a:ext uri="{FF2B5EF4-FFF2-40B4-BE49-F238E27FC236}">
                <a16:creationId xmlns:a16="http://schemas.microsoft.com/office/drawing/2014/main" id="{11972B24-EEFD-A63A-815D-19CF05820CE1}"/>
              </a:ext>
            </a:extLst>
          </p:cNvPr>
          <p:cNvPicPr>
            <a:picLocks noGrp="1" noChangeAspect="1"/>
          </p:cNvPicPr>
          <p:nvPr>
            <p:ph idx="1"/>
          </p:nvPr>
        </p:nvPicPr>
        <p:blipFill>
          <a:blip r:embed="rId3"/>
          <a:stretch>
            <a:fillRect/>
          </a:stretch>
        </p:blipFill>
        <p:spPr>
          <a:xfrm>
            <a:off x="4165601" y="2123202"/>
            <a:ext cx="5232399" cy="3312398"/>
          </a:xfrm>
          <a:prstGeom prst="rect">
            <a:avLst/>
          </a:prstGeom>
        </p:spPr>
      </p:pic>
    </p:spTree>
    <p:extLst>
      <p:ext uri="{BB962C8B-B14F-4D97-AF65-F5344CB8AC3E}">
        <p14:creationId xmlns:p14="http://schemas.microsoft.com/office/powerpoint/2010/main" val="1405199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D685-6931-814C-115F-4827D1BC1034}"/>
              </a:ext>
            </a:extLst>
          </p:cNvPr>
          <p:cNvSpPr>
            <a:spLocks noGrp="1"/>
          </p:cNvSpPr>
          <p:nvPr>
            <p:ph type="title"/>
          </p:nvPr>
        </p:nvSpPr>
        <p:spPr>
          <a:xfrm>
            <a:off x="1182514" y="1283940"/>
            <a:ext cx="9969822" cy="1280890"/>
          </a:xfrm>
        </p:spPr>
        <p:txBody>
          <a:bodyPr>
            <a:normAutofit/>
          </a:bodyPr>
          <a:lstStyle/>
          <a:p>
            <a:pPr algn="l"/>
            <a:r>
              <a:rPr lang="en-US" b="1" i="1" dirty="0">
                <a:effectLst>
                  <a:outerShdw blurRad="38100" dist="38100" dir="2700000" algn="tl">
                    <a:srgbClr val="000000">
                      <a:alpha val="43137"/>
                    </a:srgbClr>
                  </a:outerShdw>
                </a:effectLst>
              </a:rPr>
              <a:t>Comparison Between Fractional 2940 nm and 1927 nm Lasers</a:t>
            </a:r>
          </a:p>
        </p:txBody>
      </p:sp>
      <p:sp>
        <p:nvSpPr>
          <p:cNvPr id="3" name="Content Placeholder 2">
            <a:extLst>
              <a:ext uri="{FF2B5EF4-FFF2-40B4-BE49-F238E27FC236}">
                <a16:creationId xmlns:a16="http://schemas.microsoft.com/office/drawing/2014/main" id="{D3759458-15A4-084D-5FD8-D7EDEE32C128}"/>
              </a:ext>
            </a:extLst>
          </p:cNvPr>
          <p:cNvSpPr>
            <a:spLocks noGrp="1"/>
          </p:cNvSpPr>
          <p:nvPr>
            <p:ph idx="1"/>
          </p:nvPr>
        </p:nvSpPr>
        <p:spPr>
          <a:xfrm>
            <a:off x="1547543" y="2732979"/>
            <a:ext cx="8915400" cy="3777622"/>
          </a:xfrm>
        </p:spPr>
        <p:txBody>
          <a:bodyPr/>
          <a:lstStyle/>
          <a:p>
            <a:pPr algn="l" rtl="0"/>
            <a:r>
              <a:rPr lang="en-US" sz="3600" b="1" dirty="0">
                <a:effectLst>
                  <a:outerShdw blurRad="38100" dist="38100" dir="2700000" algn="tl">
                    <a:srgbClr val="000000">
                      <a:alpha val="43137"/>
                    </a:srgbClr>
                  </a:outerShdw>
                </a:effectLst>
              </a:rPr>
              <a:t>Wavelength &amp; Mechanism:</a:t>
            </a:r>
          </a:p>
          <a:p>
            <a:pPr algn="l" rtl="0"/>
            <a:r>
              <a:rPr lang="en-US" sz="3600" b="1" dirty="0">
                <a:effectLst>
                  <a:outerShdw blurRad="38100" dist="38100" dir="2700000" algn="tl">
                    <a:srgbClr val="000000">
                      <a:alpha val="43137"/>
                    </a:srgbClr>
                  </a:outerShdw>
                </a:effectLst>
              </a:rPr>
              <a:t>Treatment Outcomes:</a:t>
            </a:r>
          </a:p>
          <a:p>
            <a:pPr algn="l" rtl="0"/>
            <a:r>
              <a:rPr lang="en-US" sz="3600" b="1" dirty="0">
                <a:effectLst>
                  <a:outerShdw blurRad="38100" dist="38100" dir="2700000" algn="tl">
                    <a:srgbClr val="000000">
                      <a:alpha val="43137"/>
                    </a:srgbClr>
                  </a:outerShdw>
                </a:effectLst>
              </a:rPr>
              <a:t>Recovery and Side Effects:</a:t>
            </a:r>
          </a:p>
          <a:p>
            <a:pPr algn="l" rtl="0"/>
            <a:r>
              <a:rPr lang="en-US" sz="3600" b="1" dirty="0">
                <a:effectLst>
                  <a:outerShdw blurRad="38100" dist="38100" dir="2700000" algn="tl">
                    <a:srgbClr val="000000">
                      <a:alpha val="43137"/>
                    </a:srgbClr>
                  </a:outerShdw>
                </a:effectLst>
              </a:rPr>
              <a:t>Patient Comfort</a:t>
            </a:r>
          </a:p>
          <a:p>
            <a:pPr algn="l" rtl="0"/>
            <a:endParaRPr lang="en-US" dirty="0"/>
          </a:p>
          <a:p>
            <a:pPr algn="l" rtl="0"/>
            <a:endParaRPr lang="en-US" dirty="0"/>
          </a:p>
        </p:txBody>
      </p:sp>
    </p:spTree>
    <p:extLst>
      <p:ext uri="{BB962C8B-B14F-4D97-AF65-F5344CB8AC3E}">
        <p14:creationId xmlns:p14="http://schemas.microsoft.com/office/powerpoint/2010/main" val="2380979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0522-146A-048F-7BA0-BFCE109788B6}"/>
              </a:ext>
            </a:extLst>
          </p:cNvPr>
          <p:cNvSpPr>
            <a:spLocks noGrp="1"/>
          </p:cNvSpPr>
          <p:nvPr>
            <p:ph type="title"/>
          </p:nvPr>
        </p:nvSpPr>
        <p:spPr>
          <a:xfrm>
            <a:off x="-1162354" y="750491"/>
            <a:ext cx="8911687" cy="914758"/>
          </a:xfrm>
        </p:spPr>
        <p:txBody>
          <a:bodyPr>
            <a:normAutofit/>
          </a:bodyPr>
          <a:lstStyle/>
          <a:p>
            <a:r>
              <a:rPr lang="en-US" sz="4000" b="1" i="1" dirty="0">
                <a:effectLst>
                  <a:outerShdw blurRad="38100" dist="38100" dir="2700000" algn="tl">
                    <a:srgbClr val="000000">
                      <a:alpha val="43137"/>
                    </a:srgbClr>
                  </a:outerShdw>
                </a:effectLst>
              </a:rPr>
              <a:t>Conclusion </a:t>
            </a:r>
          </a:p>
        </p:txBody>
      </p:sp>
      <p:sp>
        <p:nvSpPr>
          <p:cNvPr id="3" name="Content Placeholder 2">
            <a:extLst>
              <a:ext uri="{FF2B5EF4-FFF2-40B4-BE49-F238E27FC236}">
                <a16:creationId xmlns:a16="http://schemas.microsoft.com/office/drawing/2014/main" id="{DC4E12F1-004F-5273-A9C5-788CE81F52FC}"/>
              </a:ext>
            </a:extLst>
          </p:cNvPr>
          <p:cNvSpPr>
            <a:spLocks noGrp="1"/>
          </p:cNvSpPr>
          <p:nvPr>
            <p:ph idx="1"/>
          </p:nvPr>
        </p:nvSpPr>
        <p:spPr>
          <a:xfrm>
            <a:off x="2039838" y="2139811"/>
            <a:ext cx="8915400" cy="3777622"/>
          </a:xfrm>
        </p:spPr>
        <p:txBody>
          <a:bodyPr>
            <a:normAutofit/>
          </a:bodyPr>
          <a:lstStyle/>
          <a:p>
            <a:pPr algn="l" rtl="0"/>
            <a:r>
              <a:rPr lang="en-US" sz="3600" b="1" i="1" dirty="0">
                <a:effectLst>
                  <a:outerShdw blurRad="38100" dist="38100" dir="2700000" algn="tl">
                    <a:srgbClr val="000000">
                      <a:alpha val="43137"/>
                    </a:srgbClr>
                  </a:outerShdw>
                </a:effectLst>
              </a:rPr>
              <a:t>Precise Laser Parameters</a:t>
            </a:r>
          </a:p>
          <a:p>
            <a:pPr algn="l" rtl="0"/>
            <a:r>
              <a:rPr lang="en-US" sz="3600" b="1" i="1" dirty="0">
                <a:effectLst>
                  <a:outerShdw blurRad="38100" dist="38100" dir="2700000" algn="tl">
                    <a:srgbClr val="000000">
                      <a:alpha val="43137"/>
                    </a:srgbClr>
                  </a:outerShdw>
                </a:effectLst>
              </a:rPr>
              <a:t>Clinical Efficacy</a:t>
            </a:r>
          </a:p>
          <a:p>
            <a:pPr algn="l" rtl="0"/>
            <a:r>
              <a:rPr lang="en-US" sz="3600" b="1" i="1" dirty="0">
                <a:effectLst>
                  <a:outerShdw blurRad="38100" dist="38100" dir="2700000" algn="tl">
                    <a:srgbClr val="000000">
                      <a:alpha val="43137"/>
                    </a:srgbClr>
                  </a:outerShdw>
                </a:effectLst>
              </a:rPr>
              <a:t>Scientific Approach</a:t>
            </a:r>
          </a:p>
          <a:p>
            <a:pPr algn="l" rtl="0"/>
            <a:r>
              <a:rPr lang="en-US" sz="3600" b="1" i="1" dirty="0">
                <a:effectLst>
                  <a:outerShdw blurRad="38100" dist="38100" dir="2700000" algn="tl">
                    <a:srgbClr val="000000">
                      <a:alpha val="43137"/>
                    </a:srgbClr>
                  </a:outerShdw>
                </a:effectLst>
              </a:rPr>
              <a:t>Advanced Technologies</a:t>
            </a:r>
          </a:p>
        </p:txBody>
      </p:sp>
    </p:spTree>
    <p:extLst>
      <p:ext uri="{BB962C8B-B14F-4D97-AF65-F5344CB8AC3E}">
        <p14:creationId xmlns:p14="http://schemas.microsoft.com/office/powerpoint/2010/main" val="2881834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51926" y="2218488"/>
            <a:ext cx="8882743" cy="1569660"/>
          </a:xfrm>
          <a:prstGeom prst="rect">
            <a:avLst/>
          </a:prstGeom>
          <a:noFill/>
        </p:spPr>
        <p:txBody>
          <a:bodyPr wrap="square" rtlCol="1">
            <a:spAutoFit/>
          </a:bodyPr>
          <a:lstStyle/>
          <a:p>
            <a:r>
              <a:rPr lang="en-US" sz="9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 </a:t>
            </a:r>
            <a:endParaRPr lang="ar-IQ" sz="9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93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037157" y="2272284"/>
            <a:ext cx="4119804" cy="2808890"/>
          </a:xfrm>
        </p:spPr>
        <p:txBody>
          <a:bodyPr>
            <a:noAutofit/>
          </a:bodyPr>
          <a:lstStyle/>
          <a:p>
            <a:pPr algn="ctr"/>
            <a:r>
              <a:rPr 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Laser </a:t>
            </a:r>
            <a:r>
              <a:rPr lang="en-US"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Pulses</a:t>
            </a:r>
            <a:br>
              <a:rPr lang="en-US"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Aesthetics </a:t>
            </a:r>
            <a:r>
              <a:rPr lang="en-US"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t>
            </a:r>
            <a:br>
              <a:rPr lang="en-US"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8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Skin </a:t>
            </a:r>
            <a:r>
              <a:rPr 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Disorder </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7973568" y="306034"/>
            <a:ext cx="3215255" cy="4400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10607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E04E-3DB0-75A0-EC53-B19C2D44C532}"/>
              </a:ext>
            </a:extLst>
          </p:cNvPr>
          <p:cNvSpPr>
            <a:spLocks noGrp="1"/>
          </p:cNvSpPr>
          <p:nvPr>
            <p:ph type="title"/>
          </p:nvPr>
        </p:nvSpPr>
        <p:spPr>
          <a:xfrm>
            <a:off x="2120900" y="1005673"/>
            <a:ext cx="8610600" cy="1293028"/>
          </a:xfrm>
        </p:spPr>
        <p:txBody>
          <a:bodyPr>
            <a:noAutofit/>
          </a:bodyPr>
          <a:lstStyle/>
          <a:p>
            <a:pPr algn="l"/>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 to Skin Lesions and Laser Treatment</a:t>
            </a:r>
          </a:p>
        </p:txBody>
      </p:sp>
      <p:sp>
        <p:nvSpPr>
          <p:cNvPr id="4" name="Content Placeholder 3">
            <a:extLst>
              <a:ext uri="{FF2B5EF4-FFF2-40B4-BE49-F238E27FC236}">
                <a16:creationId xmlns:a16="http://schemas.microsoft.com/office/drawing/2014/main" id="{3C39BD4E-BDF9-F34D-AA5E-836DCF885A61}"/>
              </a:ext>
            </a:extLst>
          </p:cNvPr>
          <p:cNvSpPr>
            <a:spLocks noGrp="1"/>
          </p:cNvSpPr>
          <p:nvPr>
            <p:ph sz="half" idx="1"/>
          </p:nvPr>
        </p:nvSpPr>
        <p:spPr>
          <a:xfrm>
            <a:off x="838200" y="2535300"/>
            <a:ext cx="5334000" cy="3342641"/>
          </a:xfrm>
        </p:spPr>
        <p:txBody>
          <a:bodyPr/>
          <a:lstStyle/>
          <a:p>
            <a:pPr marL="0" indent="0" algn="l" rtl="0">
              <a:buNone/>
            </a:pPr>
            <a:r>
              <a:rPr lang="en-US" sz="2400" b="1" i="1" dirty="0">
                <a:latin typeface="Times New Roman" panose="02020603050405020304" pitchFamily="18" charset="0"/>
                <a:cs typeface="Times New Roman" panose="02020603050405020304" pitchFamily="18" charset="0"/>
              </a:rPr>
              <a:t>Common types of skin lesions include:</a:t>
            </a:r>
          </a:p>
          <a:p>
            <a:pPr algn="l" rtl="0"/>
            <a:r>
              <a:rPr lang="en-US" b="1" i="1" dirty="0" smtClean="0">
                <a:latin typeface="Times New Roman" panose="02020603050405020304" pitchFamily="18" charset="0"/>
                <a:cs typeface="Times New Roman" panose="02020603050405020304" pitchFamily="18" charset="0"/>
              </a:rPr>
              <a:t>Acne</a:t>
            </a:r>
            <a:endParaRPr lang="en-US" b="1" i="1" dirty="0">
              <a:latin typeface="Times New Roman" panose="02020603050405020304" pitchFamily="18" charset="0"/>
              <a:cs typeface="Times New Roman" panose="02020603050405020304" pitchFamily="18" charset="0"/>
            </a:endParaRPr>
          </a:p>
          <a:p>
            <a:pPr algn="l" rtl="0"/>
            <a:r>
              <a:rPr lang="en-US" b="1" i="1" dirty="0" smtClean="0">
                <a:latin typeface="Times New Roman" panose="02020603050405020304" pitchFamily="18" charset="0"/>
                <a:cs typeface="Times New Roman" panose="02020603050405020304" pitchFamily="18" charset="0"/>
              </a:rPr>
              <a:t>Warts</a:t>
            </a:r>
            <a:endParaRPr lang="en-US" b="1" i="1" dirty="0">
              <a:latin typeface="Times New Roman" panose="02020603050405020304" pitchFamily="18" charset="0"/>
              <a:cs typeface="Times New Roman" panose="02020603050405020304" pitchFamily="18" charset="0"/>
            </a:endParaRPr>
          </a:p>
          <a:p>
            <a:pPr algn="l" rtl="0"/>
            <a:r>
              <a:rPr lang="en-US" b="1" i="1" dirty="0" smtClean="0">
                <a:latin typeface="Times New Roman" panose="02020603050405020304" pitchFamily="18" charset="0"/>
                <a:cs typeface="Times New Roman" panose="02020603050405020304" pitchFamily="18" charset="0"/>
              </a:rPr>
              <a:t>Moles </a:t>
            </a:r>
            <a:r>
              <a:rPr lang="en-US" b="1" i="1" dirty="0">
                <a:latin typeface="Times New Roman" panose="02020603050405020304" pitchFamily="18" charset="0"/>
                <a:cs typeface="Times New Roman" panose="02020603050405020304" pitchFamily="18" charset="0"/>
              </a:rPr>
              <a:t>(nevi)</a:t>
            </a:r>
          </a:p>
          <a:p>
            <a:pPr algn="l" rtl="0"/>
            <a:r>
              <a:rPr lang="en-US" b="1" i="1" dirty="0" smtClean="0">
                <a:latin typeface="Times New Roman" panose="02020603050405020304" pitchFamily="18" charset="0"/>
                <a:cs typeface="Times New Roman" panose="02020603050405020304" pitchFamily="18" charset="0"/>
              </a:rPr>
              <a:t>Birthmarks</a:t>
            </a:r>
            <a:endParaRPr lang="en-US" b="1" i="1" dirty="0">
              <a:latin typeface="Times New Roman" panose="02020603050405020304" pitchFamily="18" charset="0"/>
              <a:cs typeface="Times New Roman" panose="02020603050405020304" pitchFamily="18" charset="0"/>
            </a:endParaRPr>
          </a:p>
          <a:p>
            <a:pPr algn="l" rtl="0"/>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Pigmented lesions</a:t>
            </a:r>
          </a:p>
          <a:p>
            <a:pPr algn="l" rtl="0"/>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Scars</a:t>
            </a:r>
          </a:p>
        </p:txBody>
      </p:sp>
      <p:sp>
        <p:nvSpPr>
          <p:cNvPr id="5" name="Content Placeholder 4">
            <a:extLst>
              <a:ext uri="{FF2B5EF4-FFF2-40B4-BE49-F238E27FC236}">
                <a16:creationId xmlns:a16="http://schemas.microsoft.com/office/drawing/2014/main" id="{FFAED8C3-B463-C3EA-D23A-B8F92922C382}"/>
              </a:ext>
            </a:extLst>
          </p:cNvPr>
          <p:cNvSpPr>
            <a:spLocks noGrp="1"/>
          </p:cNvSpPr>
          <p:nvPr>
            <p:ph sz="half" idx="2"/>
          </p:nvPr>
        </p:nvSpPr>
        <p:spPr>
          <a:xfrm>
            <a:off x="6858000" y="2535300"/>
            <a:ext cx="5334000" cy="2709800"/>
          </a:xfrm>
        </p:spPr>
        <p:txBody>
          <a:bodyPr/>
          <a:lstStyle/>
          <a:p>
            <a:pPr marL="0" indent="0" algn="l" rtl="0">
              <a:buNone/>
            </a:pPr>
            <a:r>
              <a:rPr lang="en-US" sz="2400" b="1" i="1" dirty="0" smtClean="0">
                <a:latin typeface="Times New Roman" panose="02020603050405020304" pitchFamily="18" charset="0"/>
                <a:cs typeface="Times New Roman" panose="02020603050405020304" pitchFamily="18" charset="0"/>
              </a:rPr>
              <a:t>Why laser treatment ?</a:t>
            </a:r>
          </a:p>
          <a:p>
            <a:pPr algn="l" rtl="0"/>
            <a:r>
              <a:rPr lang="en-US" b="1" i="1" dirty="0" smtClean="0">
                <a:latin typeface="Times New Roman" panose="02020603050405020304" pitchFamily="18" charset="0"/>
                <a:cs typeface="Times New Roman" panose="02020603050405020304" pitchFamily="18" charset="0"/>
              </a:rPr>
              <a:t>precision and damage</a:t>
            </a:r>
          </a:p>
          <a:p>
            <a:pPr algn="l" rtl="0"/>
            <a:r>
              <a:rPr lang="en-US" b="1" i="1" dirty="0" smtClean="0">
                <a:latin typeface="Times New Roman" panose="02020603050405020304" pitchFamily="18" charset="0"/>
                <a:cs typeface="Times New Roman" panose="02020603050405020304" pitchFamily="18" charset="0"/>
              </a:rPr>
              <a:t>pain and recovery</a:t>
            </a:r>
          </a:p>
          <a:p>
            <a:pPr algn="l" rtl="0"/>
            <a:r>
              <a:rPr lang="en-US" b="1" i="1" dirty="0" smtClean="0">
                <a:latin typeface="Times New Roman" panose="02020603050405020304" pitchFamily="18" charset="0"/>
                <a:cs typeface="Times New Roman" panose="02020603050405020304" pitchFamily="18" charset="0"/>
              </a:rPr>
              <a:t>Effectiveness </a:t>
            </a:r>
          </a:p>
          <a:p>
            <a:pPr algn="l" rtl="0"/>
            <a:r>
              <a:rPr lang="en-US" b="1" i="1" dirty="0" smtClean="0">
                <a:latin typeface="Times New Roman" panose="02020603050405020304" pitchFamily="18" charset="0"/>
                <a:cs typeface="Times New Roman" panose="02020603050405020304" pitchFamily="18" charset="0"/>
              </a:rPr>
              <a:t>Selective </a:t>
            </a:r>
            <a:r>
              <a:rPr lang="en-US" b="1" i="1" dirty="0" err="1" smtClean="0">
                <a:latin typeface="Times New Roman" panose="02020603050405020304" pitchFamily="18" charset="0"/>
                <a:cs typeface="Times New Roman" panose="02020603050405020304" pitchFamily="18" charset="0"/>
              </a:rPr>
              <a:t>Photothermolesis</a:t>
            </a:r>
            <a:r>
              <a:rPr lang="en-US" b="1" i="1" dirty="0" smtClean="0">
                <a:latin typeface="Times New Roman" panose="02020603050405020304" pitchFamily="18" charset="0"/>
                <a:cs typeface="Times New Roman" panose="02020603050405020304" pitchFamily="18" charset="0"/>
              </a:rPr>
              <a:t> </a:t>
            </a:r>
          </a:p>
          <a:p>
            <a:pPr algn="l" rtl="0"/>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985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59FF-8957-69C9-A9C3-6F695FAE099C}"/>
              </a:ext>
            </a:extLst>
          </p:cNvPr>
          <p:cNvSpPr>
            <a:spLocks noGrp="1"/>
          </p:cNvSpPr>
          <p:nvPr>
            <p:ph type="title"/>
          </p:nvPr>
        </p:nvSpPr>
        <p:spPr>
          <a:xfrm>
            <a:off x="2809352" y="542304"/>
            <a:ext cx="7772400" cy="1293028"/>
          </a:xfrm>
        </p:spPr>
        <p:txBody>
          <a:bodyPr>
            <a:normAutofit/>
          </a:bodyPr>
          <a:lstStyle/>
          <a:p>
            <a:pPr algn="l"/>
            <a:r>
              <a:rPr lang="en-US" sz="40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Problem and Significance</a:t>
            </a:r>
            <a:endPar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67DC5DC-9372-D066-DFD3-156C74F353D6}"/>
              </a:ext>
            </a:extLst>
          </p:cNvPr>
          <p:cNvSpPr>
            <a:spLocks noGrp="1"/>
          </p:cNvSpPr>
          <p:nvPr>
            <p:ph idx="1"/>
          </p:nvPr>
        </p:nvSpPr>
        <p:spPr>
          <a:xfrm>
            <a:off x="699588" y="2434772"/>
            <a:ext cx="2891972" cy="2529840"/>
          </a:xfrm>
        </p:spPr>
        <p:txBody>
          <a:bodyPr>
            <a:normAutofit/>
          </a:bodyPr>
          <a:lstStyle/>
          <a:p>
            <a:pPr algn="l" rtl="0"/>
            <a:r>
              <a:rPr lang="en-US" sz="2400" b="1" i="1" dirty="0">
                <a:latin typeface="Times New Roman" panose="02020603050405020304" pitchFamily="18" charset="0"/>
                <a:cs typeface="Times New Roman" panose="02020603050405020304" pitchFamily="18" charset="0"/>
              </a:rPr>
              <a:t>Scientific Gap</a:t>
            </a:r>
            <a:endParaRPr lang="ar-IQ" sz="2400" b="1" i="1" dirty="0">
              <a:latin typeface="Times New Roman" panose="02020603050405020304" pitchFamily="18" charset="0"/>
              <a:cs typeface="Times New Roman" panose="02020603050405020304" pitchFamily="18" charset="0"/>
            </a:endParaRPr>
          </a:p>
          <a:p>
            <a:pPr algn="l" rtl="0"/>
            <a:r>
              <a:rPr lang="en-US" sz="2400" b="1" i="1" dirty="0">
                <a:latin typeface="Times New Roman" panose="02020603050405020304" pitchFamily="18" charset="0"/>
                <a:cs typeface="Times New Roman" panose="02020603050405020304" pitchFamily="18" charset="0"/>
              </a:rPr>
              <a:t>Importance</a:t>
            </a:r>
            <a:endParaRPr lang="ar-IQ" sz="2400" b="1" i="1" dirty="0">
              <a:latin typeface="Times New Roman" panose="02020603050405020304" pitchFamily="18" charset="0"/>
              <a:cs typeface="Times New Roman" panose="02020603050405020304" pitchFamily="18" charset="0"/>
            </a:endParaRPr>
          </a:p>
          <a:p>
            <a:pPr algn="l" rtl="0"/>
            <a:r>
              <a:rPr lang="en-US" sz="2400" b="1" i="1" dirty="0">
                <a:latin typeface="Times New Roman" panose="02020603050405020304" pitchFamily="18" charset="0"/>
                <a:cs typeface="Times New Roman" panose="02020603050405020304" pitchFamily="18" charset="0"/>
              </a:rPr>
              <a:t>Expected Benefits</a:t>
            </a:r>
            <a:endParaRPr lang="ar-IQ" sz="2400" b="1" i="1" dirty="0">
              <a:latin typeface="Times New Roman" panose="02020603050405020304" pitchFamily="18" charset="0"/>
              <a:cs typeface="Times New Roman" panose="02020603050405020304" pitchFamily="18" charset="0"/>
            </a:endParaRPr>
          </a:p>
          <a:p>
            <a:pPr algn="l" rtl="0"/>
            <a:r>
              <a:rPr lang="en-US" sz="2400" b="1" i="1" dirty="0">
                <a:latin typeface="Times New Roman" panose="02020603050405020304" pitchFamily="18" charset="0"/>
                <a:cs typeface="Times New Roman" panose="02020603050405020304" pitchFamily="18" charset="0"/>
              </a:rPr>
              <a:t>Aim</a:t>
            </a:r>
            <a:r>
              <a:rPr lang="ar-IQ" sz="2400" b="1"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of the study </a:t>
            </a:r>
            <a:endParaRPr lang="ar-IQ" sz="2400" b="1" i="1" dirty="0">
              <a:latin typeface="Times New Roman" panose="02020603050405020304" pitchFamily="18" charset="0"/>
              <a:cs typeface="Times New Roman" panose="02020603050405020304" pitchFamily="18" charset="0"/>
            </a:endParaRPr>
          </a:p>
          <a:p>
            <a:pPr marL="0" indent="0" algn="l">
              <a:buNone/>
            </a:pPr>
            <a:endParaRPr lang="en-US" sz="2400"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7990727" y="1700120"/>
            <a:ext cx="2799193" cy="3847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1917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1927-9E0F-A647-A4BE-60E5185A4FB2}"/>
              </a:ext>
            </a:extLst>
          </p:cNvPr>
          <p:cNvSpPr>
            <a:spLocks noGrp="1"/>
          </p:cNvSpPr>
          <p:nvPr>
            <p:ph type="title"/>
          </p:nvPr>
        </p:nvSpPr>
        <p:spPr>
          <a:xfrm>
            <a:off x="1565603" y="356659"/>
            <a:ext cx="8610600" cy="1293028"/>
          </a:xfrm>
        </p:spPr>
        <p:txBody>
          <a:bodyPr/>
          <a:lstStyle/>
          <a:p>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Lasers in Dermatology</a:t>
            </a:r>
          </a:p>
        </p:txBody>
      </p:sp>
      <p:pic>
        <p:nvPicPr>
          <p:cNvPr id="4" name="Content Placeholder 3">
            <a:extLst>
              <a:ext uri="{FF2B5EF4-FFF2-40B4-BE49-F238E27FC236}">
                <a16:creationId xmlns:a16="http://schemas.microsoft.com/office/drawing/2014/main" id="{DEE8C147-119F-8EC9-E2B3-90D251186EBA}"/>
              </a:ext>
            </a:extLst>
          </p:cNvPr>
          <p:cNvPicPr>
            <a:picLocks noGrp="1" noChangeAspect="1"/>
          </p:cNvPicPr>
          <p:nvPr>
            <p:ph idx="1"/>
          </p:nvPr>
        </p:nvPicPr>
        <p:blipFill>
          <a:blip r:embed="rId3"/>
          <a:stretch>
            <a:fillRect/>
          </a:stretch>
        </p:blipFill>
        <p:spPr>
          <a:xfrm>
            <a:off x="1785257" y="1649687"/>
            <a:ext cx="9503229" cy="4024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178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279977" y="912241"/>
            <a:ext cx="8911687" cy="764423"/>
          </a:xfrm>
        </p:spPr>
        <p:txBody>
          <a:bodyPr>
            <a:normAutofit/>
          </a:bodyPr>
          <a:lstStyle/>
          <a:p>
            <a:pPr algn="ctr"/>
            <a:r>
              <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Properties governing the treatment  </a:t>
            </a:r>
            <a:endParaRPr lang="ar-IQ"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عنصر نائب للنص 4"/>
          <p:cNvSpPr>
            <a:spLocks noGrp="1"/>
          </p:cNvSpPr>
          <p:nvPr>
            <p:ph type="body" idx="1"/>
          </p:nvPr>
        </p:nvSpPr>
        <p:spPr>
          <a:xfrm>
            <a:off x="639765" y="1676664"/>
            <a:ext cx="4342893" cy="576262"/>
          </a:xfrm>
        </p:spPr>
        <p:txBody>
          <a:bodyPr>
            <a:normAutofit/>
          </a:bodyPr>
          <a:lstStyle/>
          <a:p>
            <a:pPr algn="l"/>
            <a:r>
              <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Laser parameter </a:t>
            </a:r>
            <a:endParaRPr lang="ar-IQ"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عنصر نائب للمحتوى 5"/>
          <p:cNvSpPr>
            <a:spLocks noGrp="1"/>
          </p:cNvSpPr>
          <p:nvPr>
            <p:ph sz="half" idx="2"/>
          </p:nvPr>
        </p:nvSpPr>
        <p:spPr>
          <a:xfrm>
            <a:off x="738640" y="2252926"/>
            <a:ext cx="4342893" cy="3938231"/>
          </a:xfrm>
        </p:spPr>
        <p:txBody>
          <a:bodyPr>
            <a:normAutofit/>
          </a:bodyPr>
          <a:lstStyle/>
          <a:p>
            <a:pPr algn="l" rtl="0"/>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Wavelength</a:t>
            </a:r>
          </a:p>
          <a:p>
            <a:pPr algn="l" rtl="0"/>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Fluence</a:t>
            </a:r>
          </a:p>
          <a:p>
            <a:pPr algn="l" rtl="0"/>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Intensity</a:t>
            </a:r>
          </a:p>
          <a:p>
            <a:pPr algn="l" rtl="0"/>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Pulse duration</a:t>
            </a:r>
          </a:p>
          <a:p>
            <a:pPr algn="l" rtl="0"/>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Spot size</a:t>
            </a:r>
          </a:p>
          <a:p>
            <a:pPr algn="l" rtl="0"/>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skin Cooling </a:t>
            </a:r>
            <a:endParaRPr lang="ar-IQ"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عنصر نائب للنص 6"/>
          <p:cNvSpPr>
            <a:spLocks noGrp="1"/>
          </p:cNvSpPr>
          <p:nvPr>
            <p:ph type="body" sz="quarter" idx="3"/>
          </p:nvPr>
        </p:nvSpPr>
        <p:spPr>
          <a:xfrm>
            <a:off x="5669020" y="1782972"/>
            <a:ext cx="3999001" cy="576262"/>
          </a:xfrm>
        </p:spPr>
        <p:txBody>
          <a:bodyPr>
            <a:normAutofit/>
          </a:bodyPr>
          <a:lstStyle/>
          <a:p>
            <a:r>
              <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Tissue parameter </a:t>
            </a:r>
            <a:endParaRPr lang="ar-IQ"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عنصر نائب للمحتوى 7"/>
          <p:cNvSpPr>
            <a:spLocks noGrp="1"/>
          </p:cNvSpPr>
          <p:nvPr>
            <p:ph sz="quarter" idx="4"/>
          </p:nvPr>
        </p:nvSpPr>
        <p:spPr>
          <a:xfrm>
            <a:off x="5758543" y="2465543"/>
            <a:ext cx="6433457" cy="3935003"/>
          </a:xfrm>
        </p:spPr>
        <p:txBody>
          <a:bodyPr>
            <a:normAutofit/>
          </a:bodyPr>
          <a:lstStyle/>
          <a:p>
            <a:pPr algn="l" rtl="0"/>
            <a:r>
              <a:rPr lang="en-US" sz="2800" b="1" i="1" dirty="0"/>
              <a:t> </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skin phototype (Melanin)</a:t>
            </a:r>
          </a:p>
          <a:p>
            <a:pPr algn="l" rtl="0"/>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Target location within the skin </a:t>
            </a:r>
          </a:p>
          <a:p>
            <a:pPr algn="l" rtl="0"/>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Thermal properties of the target tissue </a:t>
            </a:r>
          </a:p>
          <a:p>
            <a:pPr algn="l" rtl="0"/>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Skin optics  </a:t>
            </a:r>
          </a:p>
          <a:p>
            <a:pPr marL="0" indent="0" algn="l" rtl="0">
              <a:buNone/>
            </a:pPr>
            <a:endParaRPr lang="ar-IQ" sz="28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588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42534" y="797073"/>
            <a:ext cx="9167812" cy="1261533"/>
          </a:xfrm>
        </p:spPr>
        <p:txBody>
          <a:bodyPr>
            <a:normAutofit/>
          </a:bodyPr>
          <a:lstStyle/>
          <a:p>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Laser Tissue Interaction  </a:t>
            </a:r>
            <a:endParaRPr lang="ar-IQ"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عنصر نائب للمحتوى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1823" y="2247292"/>
            <a:ext cx="8438205" cy="2945193"/>
          </a:xfrm>
          <a:prstGeom prst="rect">
            <a:avLst/>
          </a:prstGeom>
          <a:noFill/>
          <a:ln>
            <a:noFill/>
          </a:ln>
        </p:spPr>
      </p:pic>
      <p:sp>
        <p:nvSpPr>
          <p:cNvPr id="3" name="مربع نص 2"/>
          <p:cNvSpPr txBox="1"/>
          <p:nvPr/>
        </p:nvSpPr>
        <p:spPr>
          <a:xfrm>
            <a:off x="1185749" y="5381171"/>
            <a:ext cx="10081382" cy="461665"/>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l" rtl="0"/>
            <a:r>
              <a:rPr lang="en-US" dirty="0"/>
              <a:t> </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Flow chart with important parameters for modeling thermal interaction</a:t>
            </a:r>
            <a:endParaRPr lang="ar-IQ"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768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318" y="977454"/>
            <a:ext cx="9938596" cy="1280890"/>
          </a:xfrm>
        </p:spPr>
        <p:txBody>
          <a:bodyPr>
            <a:norm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Heat generation : Skin optics </a:t>
            </a:r>
            <a:endParaRPr lang="ar-IQ"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1" name="عنصر نائب للمحتوى 20"/>
          <p:cNvPicPr>
            <a:picLocks noGrp="1" noChangeAspect="1"/>
          </p:cNvPicPr>
          <p:nvPr>
            <p:ph idx="1"/>
          </p:nvPr>
        </p:nvPicPr>
        <p:blipFill>
          <a:blip r:embed="rId3"/>
          <a:stretch>
            <a:fillRect/>
          </a:stretch>
        </p:blipFill>
        <p:spPr>
          <a:xfrm>
            <a:off x="4953000" y="1353718"/>
            <a:ext cx="8689424" cy="5047082"/>
          </a:xfrm>
          <a:prstGeom prst="rect">
            <a:avLst/>
          </a:prstGeom>
        </p:spPr>
      </p:pic>
      <p:sp>
        <p:nvSpPr>
          <p:cNvPr id="3" name="مربع نص 2"/>
          <p:cNvSpPr txBox="1"/>
          <p:nvPr/>
        </p:nvSpPr>
        <p:spPr>
          <a:xfrm>
            <a:off x="326572" y="2478097"/>
            <a:ext cx="4898571" cy="1200329"/>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a:noFill/>
          </a:ln>
        </p:spPr>
        <p:txBody>
          <a:bodyPr wrap="square" rtlCol="1">
            <a:spAutoFit/>
          </a:bodyPr>
          <a:lstStyle/>
          <a:p>
            <a:pPr algn="l" rtl="0"/>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geometry of reflection, scattering, transmission, and absorption</a:t>
            </a:r>
            <a:endParaRPr lang="ar-IQ"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02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20687" y="1077372"/>
            <a:ext cx="9122228" cy="1280890"/>
          </a:xfrm>
        </p:spPr>
        <p:txBody>
          <a:bodyPr>
            <a:noAutofit/>
          </a:bodyPr>
          <a:lstStyle/>
          <a:p>
            <a:pPr algn="l"/>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Absorption of Light by different tissue components</a:t>
            </a:r>
            <a:endParaRPr lang="ar-IQ"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عنصر نائب للمحتوى 3" descr="الوصف: نتيجة بحث الصور عن absorption coefficient of laser for different tissue component"/>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695268" y="2358262"/>
            <a:ext cx="9263743" cy="3859658"/>
          </a:xfrm>
          <a:prstGeom prst="rect">
            <a:avLst/>
          </a:prstGeom>
          <a:noFill/>
          <a:ln>
            <a:noFill/>
          </a:ln>
        </p:spPr>
      </p:pic>
    </p:spTree>
    <p:extLst>
      <p:ext uri="{BB962C8B-B14F-4D97-AF65-F5344CB8AC3E}">
        <p14:creationId xmlns:p14="http://schemas.microsoft.com/office/powerpoint/2010/main" val="2145856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11982</TotalTime>
  <Words>1611</Words>
  <Application>Microsoft Office PowerPoint</Application>
  <PresentationFormat>Widescreen</PresentationFormat>
  <Paragraphs>129</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Times New Roman</vt:lpstr>
      <vt:lpstr>Vapor Trail</vt:lpstr>
      <vt:lpstr>PowerPoint Presentation</vt:lpstr>
      <vt:lpstr>Laser Pulses  Aesthetics  of  Skin Disorder </vt:lpstr>
      <vt:lpstr>Introduction to Skin Lesions and Laser Treatment</vt:lpstr>
      <vt:lpstr>Problem and Significance</vt:lpstr>
      <vt:lpstr>Lasers in Dermatology</vt:lpstr>
      <vt:lpstr>Properties governing the treatment  </vt:lpstr>
      <vt:lpstr>Laser Tissue Interaction  </vt:lpstr>
      <vt:lpstr> Heat generation : Skin optics </vt:lpstr>
      <vt:lpstr>Absorption of Light by different tissue components</vt:lpstr>
      <vt:lpstr>Calculation </vt:lpstr>
      <vt:lpstr>Study Methodology</vt:lpstr>
      <vt:lpstr>Study Methodology</vt:lpstr>
      <vt:lpstr>Some of the cases treated</vt:lpstr>
      <vt:lpstr>Tattoo removal result </vt:lpstr>
      <vt:lpstr>Fractional Laser Result (Ablative)</vt:lpstr>
      <vt:lpstr> Non-Invasive Fractional 1927nm laser </vt:lpstr>
      <vt:lpstr>Comparison Between Fractional 2940 nm and 1927 nm Lasers</vt:lpstr>
      <vt:lpstr>Conclusion </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Treatment Protocols Optimization For Varicose Vein</dc:title>
  <dc:creator>Maher</dc:creator>
  <cp:lastModifiedBy>Maher</cp:lastModifiedBy>
  <cp:revision>93</cp:revision>
  <dcterms:created xsi:type="dcterms:W3CDTF">2020-08-15T15:49:32Z</dcterms:created>
  <dcterms:modified xsi:type="dcterms:W3CDTF">2025-06-24T06:41:27Z</dcterms:modified>
</cp:coreProperties>
</file>