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9" r:id="rId5"/>
    <p:sldId id="274" r:id="rId6"/>
    <p:sldId id="258" r:id="rId7"/>
    <p:sldId id="270" r:id="rId8"/>
    <p:sldId id="260" r:id="rId9"/>
    <p:sldId id="261" r:id="rId10"/>
    <p:sldId id="268" r:id="rId11"/>
    <p:sldId id="262" r:id="rId12"/>
    <p:sldId id="27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88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D4FE1A-E4D5-4685-AF28-1F711449DB48}" type="datetimeFigureOut">
              <a:rPr lang="en-US" smtClean="0"/>
              <a:t>12/2/2025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3DC36521-E64B-4F8E-A97F-F6133132B1C1}"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85230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D4FE1A-E4D5-4685-AF28-1F711449DB48}"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C36521-E64B-4F8E-A97F-F6133132B1C1}"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81098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D4FE1A-E4D5-4685-AF28-1F711449DB48}"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C36521-E64B-4F8E-A97F-F6133132B1C1}"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48528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D4FE1A-E4D5-4685-AF28-1F711449DB48}"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C36521-E64B-4F8E-A97F-F6133132B1C1}"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65763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D4FE1A-E4D5-4685-AF28-1F711449DB48}"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C36521-E64B-4F8E-A97F-F6133132B1C1}"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19341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D4FE1A-E4D5-4685-AF28-1F711449DB48}"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C36521-E64B-4F8E-A97F-F6133132B1C1}"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248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D4FE1A-E4D5-4685-AF28-1F711449DB48}" type="datetimeFigureOut">
              <a:rPr lang="en-US" smtClean="0"/>
              <a:t>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C36521-E64B-4F8E-A97F-F6133132B1C1}"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1749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D4FE1A-E4D5-4685-AF28-1F711449DB48}" type="datetimeFigureOut">
              <a:rPr lang="en-US" smtClean="0"/>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C36521-E64B-4F8E-A97F-F6133132B1C1}"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85914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D4FE1A-E4D5-4685-AF28-1F711449DB48}" type="datetimeFigureOut">
              <a:rPr lang="en-US" smtClean="0"/>
              <a:t>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C36521-E64B-4F8E-A97F-F6133132B1C1}" type="slidenum">
              <a:rPr lang="en-US" smtClean="0"/>
              <a:t>‹#›</a:t>
            </a:fld>
            <a:endParaRPr lang="en-US"/>
          </a:p>
        </p:txBody>
      </p:sp>
    </p:spTree>
    <p:extLst>
      <p:ext uri="{BB962C8B-B14F-4D97-AF65-F5344CB8AC3E}">
        <p14:creationId xmlns:p14="http://schemas.microsoft.com/office/powerpoint/2010/main" val="1875023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D4FE1A-E4D5-4685-AF28-1F711449DB48}"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C36521-E64B-4F8E-A97F-F6133132B1C1}"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11960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64D4FE1A-E4D5-4685-AF28-1F711449DB48}" type="datetimeFigureOut">
              <a:rPr lang="en-US" smtClean="0"/>
              <a:t>12/2/2025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3DC36521-E64B-4F8E-A97F-F6133132B1C1}"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12875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64D4FE1A-E4D5-4685-AF28-1F711449DB48}" type="datetimeFigureOut">
              <a:rPr lang="en-US" smtClean="0"/>
              <a:t>12/2/2025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DC36521-E64B-4F8E-A97F-F6133132B1C1}"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80648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8329D-7197-4367-891D-FC2A91B5CF9C}"/>
              </a:ext>
            </a:extLst>
          </p:cNvPr>
          <p:cNvSpPr>
            <a:spLocks noGrp="1"/>
          </p:cNvSpPr>
          <p:nvPr>
            <p:ph type="ctrTitle"/>
          </p:nvPr>
        </p:nvSpPr>
        <p:spPr>
          <a:xfrm>
            <a:off x="2796209" y="-725556"/>
            <a:ext cx="9144000" cy="1862667"/>
          </a:xfrm>
        </p:spPr>
        <p:txBody>
          <a:bodyPr>
            <a:normAutofit/>
          </a:bodyPr>
          <a:lstStyle/>
          <a:p>
            <a:pPr algn="r"/>
            <a:r>
              <a:rPr lang="ar-IQ" sz="1800" b="1" dirty="0"/>
              <a:t>جامعة بغداد  </a:t>
            </a:r>
            <a:br>
              <a:rPr lang="ar-IQ" sz="1800" b="1" dirty="0"/>
            </a:br>
            <a:r>
              <a:rPr lang="ar-IQ" sz="1800" b="1" dirty="0"/>
              <a:t>كلية العلوم للبنات </a:t>
            </a:r>
            <a:br>
              <a:rPr lang="ar-IQ" sz="1800" b="1" dirty="0"/>
            </a:br>
            <a:r>
              <a:rPr lang="ar-IQ" sz="1800" b="1" dirty="0"/>
              <a:t> </a:t>
            </a:r>
            <a:endParaRPr lang="en-US" sz="1800" b="1" dirty="0"/>
          </a:p>
        </p:txBody>
      </p:sp>
      <p:sp>
        <p:nvSpPr>
          <p:cNvPr id="3" name="Subtitle 2">
            <a:extLst>
              <a:ext uri="{FF2B5EF4-FFF2-40B4-BE49-F238E27FC236}">
                <a16:creationId xmlns:a16="http://schemas.microsoft.com/office/drawing/2014/main" id="{CBC9D88E-81D5-46D1-AA11-36D347933C02}"/>
              </a:ext>
            </a:extLst>
          </p:cNvPr>
          <p:cNvSpPr>
            <a:spLocks noGrp="1"/>
          </p:cNvSpPr>
          <p:nvPr>
            <p:ph type="subTitle" idx="1"/>
          </p:nvPr>
        </p:nvSpPr>
        <p:spPr>
          <a:xfrm>
            <a:off x="1003853" y="2474843"/>
            <a:ext cx="10436086" cy="4383158"/>
          </a:xfrm>
        </p:spPr>
        <p:txBody>
          <a:bodyPr>
            <a:normAutofit/>
          </a:bodyPr>
          <a:lstStyle/>
          <a:p>
            <a:pPr algn="ctr"/>
            <a:r>
              <a:rPr lang="ar-IQ" sz="4400" b="1" dirty="0"/>
              <a:t>اهمية اللغة الانكليزية في حياتنا </a:t>
            </a:r>
          </a:p>
          <a:p>
            <a:pPr algn="ctr"/>
            <a:endParaRPr lang="ar-IQ" dirty="0"/>
          </a:p>
          <a:p>
            <a:pPr algn="ctr"/>
            <a:r>
              <a:rPr lang="ar-IQ" b="1" dirty="0"/>
              <a:t>اعداد:</a:t>
            </a:r>
          </a:p>
          <a:p>
            <a:pPr algn="ctr"/>
            <a:r>
              <a:rPr lang="ar-IQ" sz="3600" b="1" dirty="0"/>
              <a:t>د.هند سالم كشكول </a:t>
            </a:r>
          </a:p>
          <a:p>
            <a:pPr algn="ctr"/>
            <a:endParaRPr lang="en-US" sz="3200" b="1" dirty="0"/>
          </a:p>
        </p:txBody>
      </p:sp>
      <p:pic>
        <p:nvPicPr>
          <p:cNvPr id="4" name="صورة 2">
            <a:extLst>
              <a:ext uri="{FF2B5EF4-FFF2-40B4-BE49-F238E27FC236}">
                <a16:creationId xmlns:a16="http://schemas.microsoft.com/office/drawing/2014/main" id="{C614FDEE-6D1F-4C4C-823C-7D9E8FA5D039}"/>
              </a:ext>
            </a:extLst>
          </p:cNvPr>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2466" y="379873"/>
            <a:ext cx="1882775" cy="1514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0765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0819B-C81D-412A-94A8-71687BE3642B}"/>
              </a:ext>
            </a:extLst>
          </p:cNvPr>
          <p:cNvSpPr>
            <a:spLocks noGrp="1"/>
          </p:cNvSpPr>
          <p:nvPr>
            <p:ph type="title"/>
          </p:nvPr>
        </p:nvSpPr>
        <p:spPr/>
        <p:txBody>
          <a:bodyPr/>
          <a:lstStyle/>
          <a:p>
            <a:pPr algn="r"/>
            <a:r>
              <a:rPr lang="ar-IQ" b="1" dirty="0"/>
              <a:t> مهارة تعزّز الثقة بالنفس</a:t>
            </a:r>
            <a:endParaRPr lang="en-US" b="1" dirty="0"/>
          </a:p>
        </p:txBody>
      </p:sp>
      <p:sp>
        <p:nvSpPr>
          <p:cNvPr id="3" name="Content Placeholder 2">
            <a:extLst>
              <a:ext uri="{FF2B5EF4-FFF2-40B4-BE49-F238E27FC236}">
                <a16:creationId xmlns:a16="http://schemas.microsoft.com/office/drawing/2014/main" id="{2210BC5F-FBDC-4736-8E61-E6D99497EA4D}"/>
              </a:ext>
            </a:extLst>
          </p:cNvPr>
          <p:cNvSpPr>
            <a:spLocks noGrp="1"/>
          </p:cNvSpPr>
          <p:nvPr>
            <p:ph idx="1"/>
          </p:nvPr>
        </p:nvSpPr>
        <p:spPr>
          <a:xfrm>
            <a:off x="636104" y="1853754"/>
            <a:ext cx="10498264" cy="3739025"/>
          </a:xfrm>
        </p:spPr>
        <p:txBody>
          <a:bodyPr>
            <a:noAutofit/>
          </a:bodyPr>
          <a:lstStyle/>
          <a:p>
            <a:pPr marL="0" indent="0" algn="r">
              <a:buNone/>
            </a:pPr>
            <a:r>
              <a:rPr lang="ar-IQ" sz="2800" dirty="0"/>
              <a:t>إتقان اللغة الإنكليزية يعطي الإنسان شعور مميز بالثقة، لأن معرفة لغة ثانية ليس شي بسيط.  الشخص عندما يكون قادرا على فهم محادثة أو يكوّن جملة صحيحة، يحس إنه تجاوز خوف كان بداخله. هذا الإحساس ينعكس على كل مجالات حياته، خصوصاً عندما يشارك بمواقف تحتاج شجاعة، مثل التحدث أمام الآخرين، أو السفر، أو التعرف على أشخاص جدد.</a:t>
            </a:r>
            <a:br>
              <a:rPr lang="ar-IQ" sz="2800" dirty="0"/>
            </a:br>
            <a:r>
              <a:rPr lang="ar-IQ" sz="2800" dirty="0"/>
              <a:t>ومع الوقت، يستطيع ان يلاحظ إن شخصيته اصبحت أجرأ، طريقة كلامه أقوى، وحتى قدرته على التعبير اصبحت أوضح. الإنكليزية تفتح للإنسان طريقة جديدة للفرد تجعله يثق بإمكاناته أكثر، لأنها مهارة تمكنه من ان يتعامل مع العالم باكمله وليس فقط بيئته الصغيرة.</a:t>
            </a:r>
            <a:endParaRPr lang="en-US" sz="2800" dirty="0"/>
          </a:p>
        </p:txBody>
      </p:sp>
    </p:spTree>
    <p:extLst>
      <p:ext uri="{BB962C8B-B14F-4D97-AF65-F5344CB8AC3E}">
        <p14:creationId xmlns:p14="http://schemas.microsoft.com/office/powerpoint/2010/main" val="2380011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F7F4B-3CB6-4E69-A7D9-04A2F2619A8B}"/>
              </a:ext>
            </a:extLst>
          </p:cNvPr>
          <p:cNvSpPr>
            <a:spLocks noGrp="1"/>
          </p:cNvSpPr>
          <p:nvPr>
            <p:ph type="title"/>
          </p:nvPr>
        </p:nvSpPr>
        <p:spPr>
          <a:xfrm>
            <a:off x="1451579" y="804519"/>
            <a:ext cx="9988361" cy="1049235"/>
          </a:xfrm>
        </p:spPr>
        <p:txBody>
          <a:bodyPr/>
          <a:lstStyle/>
          <a:p>
            <a:pPr algn="r"/>
            <a:r>
              <a:rPr lang="ar-IQ" b="1" dirty="0"/>
              <a:t>وفي النهاية يجب ان نعرف :</a:t>
            </a:r>
            <a:endParaRPr lang="en-US" b="1" dirty="0"/>
          </a:p>
        </p:txBody>
      </p:sp>
      <p:sp>
        <p:nvSpPr>
          <p:cNvPr id="3" name="Content Placeholder 2">
            <a:extLst>
              <a:ext uri="{FF2B5EF4-FFF2-40B4-BE49-F238E27FC236}">
                <a16:creationId xmlns:a16="http://schemas.microsoft.com/office/drawing/2014/main" id="{48833E4D-B867-419D-87C5-196D7ED81F2F}"/>
              </a:ext>
            </a:extLst>
          </p:cNvPr>
          <p:cNvSpPr>
            <a:spLocks noGrp="1"/>
          </p:cNvSpPr>
          <p:nvPr>
            <p:ph idx="1"/>
          </p:nvPr>
        </p:nvSpPr>
        <p:spPr>
          <a:xfrm>
            <a:off x="606287" y="2015732"/>
            <a:ext cx="10833653" cy="3450613"/>
          </a:xfrm>
        </p:spPr>
        <p:txBody>
          <a:bodyPr>
            <a:noAutofit/>
          </a:bodyPr>
          <a:lstStyle/>
          <a:p>
            <a:pPr marL="0" indent="0" algn="r">
              <a:buNone/>
            </a:pPr>
            <a:r>
              <a:rPr lang="ar-IQ" sz="2400" dirty="0"/>
              <a:t>اللغة الإنجليزية اليوم تمثل أكثر من مجرد وسيلة للتواصل، فهي أداة جوهرية للوصول إلى المعرفة، واكتساب المهارات، والانفتاح على ثقافات العالم. من خلال إتقانها، يستطيع الفرد المشاركة في المناقشات الأكاديمية، متابعة أحدث الأبحاث العلمية، والاستفادة من المحتوى التعليمي المتقدم على الإنترنت. كما تمنح الإنجليزية الفرصة للتعلم والدراسة في الجامعات العالمية، والوصول إلى منح وبرامج دولية تعزز من المستقبل الأكاديمي والمهني. بالإضافة إلى ذلك، تزيد اللغة الإنجليزية من الثقة بالنفس، وتمكن الشخص من التعبير عن أفكاره ومهاراته بوضوح، مما يجعله أكثر قدرة على التكيف مع متطلبات العالم الحديث. لذلك، يُعد تعلم اللغة الإنجليزية استثمارًا حقيقيًا في بناء المستقبل، ويمنح كل من يتقنها فرصًا واسعة للتطور الشخصي والمهني، ويجعل منه جزءًا فاعلًا من المجتمع العالمي.</a:t>
            </a:r>
            <a:endParaRPr lang="en-US" sz="2400" dirty="0"/>
          </a:p>
        </p:txBody>
      </p:sp>
    </p:spTree>
    <p:extLst>
      <p:ext uri="{BB962C8B-B14F-4D97-AF65-F5344CB8AC3E}">
        <p14:creationId xmlns:p14="http://schemas.microsoft.com/office/powerpoint/2010/main" val="534597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5AE21-59E7-06D8-1EEC-D32856C940F9}"/>
              </a:ext>
            </a:extLst>
          </p:cNvPr>
          <p:cNvSpPr>
            <a:spLocks noGrp="1"/>
          </p:cNvSpPr>
          <p:nvPr>
            <p:ph type="title"/>
          </p:nvPr>
        </p:nvSpPr>
        <p:spPr/>
        <p:txBody>
          <a:bodyPr/>
          <a:lstStyle/>
          <a:p>
            <a:endParaRPr lang="en-US"/>
          </a:p>
        </p:txBody>
      </p:sp>
      <p:pic>
        <p:nvPicPr>
          <p:cNvPr id="4098" name="Picture 2">
            <a:extLst>
              <a:ext uri="{FF2B5EF4-FFF2-40B4-BE49-F238E27FC236}">
                <a16:creationId xmlns:a16="http://schemas.microsoft.com/office/drawing/2014/main" id="{7DA79AB9-281F-04BB-83D8-9F1A7780E55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1423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7257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86488-8CE7-49D9-A09C-9C681E92F937}"/>
              </a:ext>
            </a:extLst>
          </p:cNvPr>
          <p:cNvSpPr>
            <a:spLocks noGrp="1"/>
          </p:cNvSpPr>
          <p:nvPr>
            <p:ph type="title"/>
          </p:nvPr>
        </p:nvSpPr>
        <p:spPr/>
        <p:txBody>
          <a:bodyPr/>
          <a:lstStyle/>
          <a:p>
            <a:pPr algn="r"/>
            <a:r>
              <a:rPr lang="ar-IQ" b="1" dirty="0"/>
              <a:t>لماذا اللغه الانكليزية مهمة ؟</a:t>
            </a:r>
            <a:endParaRPr lang="en-US" b="1" dirty="0"/>
          </a:p>
        </p:txBody>
      </p:sp>
      <p:sp>
        <p:nvSpPr>
          <p:cNvPr id="3" name="Content Placeholder 2">
            <a:extLst>
              <a:ext uri="{FF2B5EF4-FFF2-40B4-BE49-F238E27FC236}">
                <a16:creationId xmlns:a16="http://schemas.microsoft.com/office/drawing/2014/main" id="{A57FDA29-9A04-4C1E-903A-2D80B6E63163}"/>
              </a:ext>
            </a:extLst>
          </p:cNvPr>
          <p:cNvSpPr>
            <a:spLocks noGrp="1"/>
          </p:cNvSpPr>
          <p:nvPr>
            <p:ph idx="1"/>
          </p:nvPr>
        </p:nvSpPr>
        <p:spPr>
          <a:xfrm>
            <a:off x="1451579" y="2015732"/>
            <a:ext cx="9869091" cy="3450613"/>
          </a:xfrm>
        </p:spPr>
        <p:txBody>
          <a:bodyPr>
            <a:noAutofit/>
          </a:bodyPr>
          <a:lstStyle/>
          <a:p>
            <a:pPr marL="0" indent="0" algn="ctr">
              <a:buNone/>
            </a:pPr>
            <a:r>
              <a:rPr lang="ar-IQ" sz="3200" dirty="0"/>
              <a:t>تُعدّ اللغة الإنكليزية من أهم اللغات في العالم اليوم، فهي لغة العلم والتكنولوجيا والعمل والتواصل بين الشعوب. ومع التطور السريع في وسائل الاتصال والانفتاح العالمي، أصبحت الإنكليزية ضرورية لكل شخص يسعى للتعليم، التطور المهني، أو حتى التواصل مع العالم الخارجي. ولأنها لغة عالمية مشتركة، اكتسبت مكانة قوية في مجالات الحياة كافة، مما جعل تعلّمها من الاشياء المهمة للفرد وليست مجرد هواية</a:t>
            </a:r>
            <a:endParaRPr lang="en-US" sz="3200" dirty="0"/>
          </a:p>
        </p:txBody>
      </p:sp>
    </p:spTree>
    <p:extLst>
      <p:ext uri="{BB962C8B-B14F-4D97-AF65-F5344CB8AC3E}">
        <p14:creationId xmlns:p14="http://schemas.microsoft.com/office/powerpoint/2010/main" val="850133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96DCD-406D-4E85-BAC7-A0E2225AB39C}"/>
              </a:ext>
            </a:extLst>
          </p:cNvPr>
          <p:cNvSpPr>
            <a:spLocks noGrp="1"/>
          </p:cNvSpPr>
          <p:nvPr>
            <p:ph type="title"/>
          </p:nvPr>
        </p:nvSpPr>
        <p:spPr>
          <a:xfrm>
            <a:off x="1451579" y="804519"/>
            <a:ext cx="9603275" cy="745985"/>
          </a:xfrm>
        </p:spPr>
        <p:txBody>
          <a:bodyPr/>
          <a:lstStyle/>
          <a:p>
            <a:pPr algn="r"/>
            <a:r>
              <a:rPr lang="ar-IQ" b="1" dirty="0"/>
              <a:t> المدخل الأكبر للعلم والبحث</a:t>
            </a:r>
            <a:endParaRPr lang="en-US" b="1" dirty="0"/>
          </a:p>
        </p:txBody>
      </p:sp>
      <p:sp>
        <p:nvSpPr>
          <p:cNvPr id="3" name="Content Placeholder 2">
            <a:extLst>
              <a:ext uri="{FF2B5EF4-FFF2-40B4-BE49-F238E27FC236}">
                <a16:creationId xmlns:a16="http://schemas.microsoft.com/office/drawing/2014/main" id="{EE48C1EB-01D0-44C8-8291-9BEC644DBF80}"/>
              </a:ext>
            </a:extLst>
          </p:cNvPr>
          <p:cNvSpPr>
            <a:spLocks noGrp="1"/>
          </p:cNvSpPr>
          <p:nvPr>
            <p:ph idx="1"/>
          </p:nvPr>
        </p:nvSpPr>
        <p:spPr>
          <a:xfrm>
            <a:off x="1023731" y="2015732"/>
            <a:ext cx="10376452" cy="3450613"/>
          </a:xfrm>
        </p:spPr>
        <p:txBody>
          <a:bodyPr>
            <a:noAutofit/>
          </a:bodyPr>
          <a:lstStyle/>
          <a:p>
            <a:pPr marL="0" indent="0" algn="r">
              <a:buNone/>
            </a:pPr>
            <a:r>
              <a:rPr lang="ar-IQ" sz="3200" dirty="0"/>
              <a:t>أغلب الاكتشافات والأبحاث الحديثة تُكتب بالإنكليزية، لأنها اللغة الأكاديمية الأولى في الجامعات والمجلات العلمية. إتقانها يعني أن الطالب أو الباحث لا يعتمد فقط على مصادر مترجمة، بل يستطيع الوصول إلى المعرفة الأصلية، قراءة الأوراق العلمية، فهم المصطلحات التخصصية، ومتابعة آخر الأخبار العلمية من دون انتظار ترجمة. وهذا يجعل المتعلم متقدمًا خطوة على الآخرين.</a:t>
            </a:r>
            <a:endParaRPr lang="en-US" sz="3200" dirty="0"/>
          </a:p>
        </p:txBody>
      </p:sp>
    </p:spTree>
    <p:extLst>
      <p:ext uri="{BB962C8B-B14F-4D97-AF65-F5344CB8AC3E}">
        <p14:creationId xmlns:p14="http://schemas.microsoft.com/office/powerpoint/2010/main" val="3531812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888CD-C425-CE91-C6E6-9356E8C717EF}"/>
              </a:ext>
            </a:extLst>
          </p:cNvPr>
          <p:cNvSpPr>
            <a:spLocks noGrp="1"/>
          </p:cNvSpPr>
          <p:nvPr>
            <p:ph type="title"/>
          </p:nvPr>
        </p:nvSpPr>
        <p:spPr/>
        <p:txBody>
          <a:bodyPr/>
          <a:lstStyle/>
          <a:p>
            <a:endParaRPr lang="en-US"/>
          </a:p>
        </p:txBody>
      </p:sp>
      <p:pic>
        <p:nvPicPr>
          <p:cNvPr id="1028" name="Picture 4">
            <a:extLst>
              <a:ext uri="{FF2B5EF4-FFF2-40B4-BE49-F238E27FC236}">
                <a16:creationId xmlns:a16="http://schemas.microsoft.com/office/drawing/2014/main" id="{9EE37E93-AD56-6262-7F82-59C8853F7DC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51579" y="804519"/>
            <a:ext cx="9829334" cy="47506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3243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C275B-672A-0A2D-8C33-6084125979D3}"/>
              </a:ext>
            </a:extLst>
          </p:cNvPr>
          <p:cNvSpPr>
            <a:spLocks noGrp="1"/>
          </p:cNvSpPr>
          <p:nvPr>
            <p:ph type="title"/>
          </p:nvPr>
        </p:nvSpPr>
        <p:spPr/>
        <p:txBody>
          <a:bodyPr/>
          <a:lstStyle/>
          <a:p>
            <a:endParaRPr lang="en-US"/>
          </a:p>
        </p:txBody>
      </p:sp>
      <p:pic>
        <p:nvPicPr>
          <p:cNvPr id="6148" name="Picture 4" descr="the importance of english language: The importance of english language">
            <a:extLst>
              <a:ext uri="{FF2B5EF4-FFF2-40B4-BE49-F238E27FC236}">
                <a16:creationId xmlns:a16="http://schemas.microsoft.com/office/drawing/2014/main" id="{FE3DA7E8-D35C-D387-E055-BD13C41E329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 y="0"/>
            <a:ext cx="12264887" cy="6053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2804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2255B-1161-4DDE-BC83-F2F5DABAFE52}"/>
              </a:ext>
            </a:extLst>
          </p:cNvPr>
          <p:cNvSpPr>
            <a:spLocks noGrp="1"/>
          </p:cNvSpPr>
          <p:nvPr>
            <p:ph type="title"/>
          </p:nvPr>
        </p:nvSpPr>
        <p:spPr>
          <a:xfrm>
            <a:off x="1451579" y="854942"/>
            <a:ext cx="9603275" cy="536713"/>
          </a:xfrm>
        </p:spPr>
        <p:txBody>
          <a:bodyPr/>
          <a:lstStyle/>
          <a:p>
            <a:pPr algn="r"/>
            <a:r>
              <a:rPr lang="ar-IQ" b="1" dirty="0"/>
              <a:t> لغة عالمية تجمع الشعوب</a:t>
            </a:r>
            <a:endParaRPr lang="en-US" b="1" dirty="0"/>
          </a:p>
        </p:txBody>
      </p:sp>
      <p:sp>
        <p:nvSpPr>
          <p:cNvPr id="3" name="Content Placeholder 2">
            <a:extLst>
              <a:ext uri="{FF2B5EF4-FFF2-40B4-BE49-F238E27FC236}">
                <a16:creationId xmlns:a16="http://schemas.microsoft.com/office/drawing/2014/main" id="{7EC04C9E-08DD-4AC1-8BFF-6F5DB9C9B7B4}"/>
              </a:ext>
            </a:extLst>
          </p:cNvPr>
          <p:cNvSpPr>
            <a:spLocks noGrp="1"/>
          </p:cNvSpPr>
          <p:nvPr>
            <p:ph idx="1"/>
          </p:nvPr>
        </p:nvSpPr>
        <p:spPr>
          <a:xfrm>
            <a:off x="1451579" y="2007704"/>
            <a:ext cx="9603275" cy="3458641"/>
          </a:xfrm>
        </p:spPr>
        <p:txBody>
          <a:bodyPr>
            <a:noAutofit/>
          </a:bodyPr>
          <a:lstStyle/>
          <a:p>
            <a:pPr marL="0" indent="0" algn="r">
              <a:buNone/>
            </a:pPr>
            <a:r>
              <a:rPr lang="ar-IQ" sz="3200" dirty="0"/>
              <a:t>تتميز اللغة الإنكليزية بأنها الجسر الذي يربط بين الناس مهما كانت بلدانهم وثقافاتهم. فالمسافر، الطالب، أو حتى المتصفح للإنترنت يعتمد عليها للتواصل وفهم الآخرين. قوتها لا تأتي فقط من انتشارها، بل من كونها لغة موحدة يمكن للجميع استخدامها  لهذا أصبحت اللغة التي تُسهّل الحياة اليومية، وتفتح أبوابًا للتعرّف على حضارات جديدة بطريقة مريحة وسريعة .</a:t>
            </a:r>
            <a:endParaRPr lang="en-US" sz="3200" dirty="0"/>
          </a:p>
        </p:txBody>
      </p:sp>
      <p:pic>
        <p:nvPicPr>
          <p:cNvPr id="5122" name="Picture 2">
            <a:extLst>
              <a:ext uri="{FF2B5EF4-FFF2-40B4-BE49-F238E27FC236}">
                <a16:creationId xmlns:a16="http://schemas.microsoft.com/office/drawing/2014/main" id="{CF7E5316-2AD9-EECB-7965-19A34D821D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98793"/>
            <a:ext cx="3190461" cy="2125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8470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7D6BE-0E7A-8FF2-D933-3F7208419FFA}"/>
              </a:ext>
            </a:extLst>
          </p:cNvPr>
          <p:cNvSpPr>
            <a:spLocks noGrp="1"/>
          </p:cNvSpPr>
          <p:nvPr>
            <p:ph type="title"/>
          </p:nvPr>
        </p:nvSpPr>
        <p:spPr/>
        <p:txBody>
          <a:bodyPr/>
          <a:lstStyle/>
          <a:p>
            <a:endParaRPr lang="en-US" dirty="0"/>
          </a:p>
        </p:txBody>
      </p:sp>
      <p:pic>
        <p:nvPicPr>
          <p:cNvPr id="2050" name="Picture 2" descr="Importance of English in an office">
            <a:extLst>
              <a:ext uri="{FF2B5EF4-FFF2-40B4-BE49-F238E27FC236}">
                <a16:creationId xmlns:a16="http://schemas.microsoft.com/office/drawing/2014/main" id="{46721DE9-DD1C-DB16-87D1-FA2D8629D21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 y="0"/>
            <a:ext cx="12192000" cy="6053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4728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4E0B9-21D0-4075-97C5-5F78BDF59416}"/>
              </a:ext>
            </a:extLst>
          </p:cNvPr>
          <p:cNvSpPr>
            <a:spLocks noGrp="1"/>
          </p:cNvSpPr>
          <p:nvPr>
            <p:ph type="title"/>
          </p:nvPr>
        </p:nvSpPr>
        <p:spPr>
          <a:xfrm>
            <a:off x="327991" y="804519"/>
            <a:ext cx="11270974" cy="1049235"/>
          </a:xfrm>
        </p:spPr>
        <p:txBody>
          <a:bodyPr/>
          <a:lstStyle/>
          <a:p>
            <a:pPr algn="r"/>
            <a:r>
              <a:rPr lang="ar-IQ" b="1" dirty="0"/>
              <a:t>أهمية الانكليزية في سوق العمل </a:t>
            </a:r>
            <a:br>
              <a:rPr lang="ar-IQ" b="1" dirty="0"/>
            </a:br>
            <a:endParaRPr lang="en-US" b="1" dirty="0"/>
          </a:p>
        </p:txBody>
      </p:sp>
      <p:sp>
        <p:nvSpPr>
          <p:cNvPr id="3" name="Content Placeholder 2">
            <a:extLst>
              <a:ext uri="{FF2B5EF4-FFF2-40B4-BE49-F238E27FC236}">
                <a16:creationId xmlns:a16="http://schemas.microsoft.com/office/drawing/2014/main" id="{243DF54A-AC2D-4EA8-BFC2-82884001F93F}"/>
              </a:ext>
            </a:extLst>
          </p:cNvPr>
          <p:cNvSpPr>
            <a:spLocks noGrp="1"/>
          </p:cNvSpPr>
          <p:nvPr>
            <p:ph idx="1"/>
          </p:nvPr>
        </p:nvSpPr>
        <p:spPr>
          <a:xfrm>
            <a:off x="1294362" y="2204575"/>
            <a:ext cx="10016368" cy="3252007"/>
          </a:xfrm>
        </p:spPr>
        <p:txBody>
          <a:bodyPr>
            <a:normAutofit/>
          </a:bodyPr>
          <a:lstStyle/>
          <a:p>
            <a:pPr marL="0" indent="0" algn="r">
              <a:buNone/>
            </a:pPr>
            <a:r>
              <a:rPr lang="ar-IQ" sz="2800" dirty="0"/>
              <a:t>لم تعد الإنكليزية إضافة جميلة في السيرة الذاتية بل أصبحت شرطًا أساسيًا في أغلب الوظائف. الشركات اليوم تتعامل مع العالم، وتحتاج موظفًا قادرًا على إرسال بريد إلكتروني محترف، حضور اجتماع مع أجانب، أو قراءة تقرير دولي. إتقان الإنكليزية يرفع قيمة الشخص في العمل، ويزيد فرص ترقيته، بل ويعطيه أفضلية واضحة عند المقارنة مع الآخرين.</a:t>
            </a:r>
            <a:endParaRPr lang="en-US" sz="2800" dirty="0"/>
          </a:p>
        </p:txBody>
      </p:sp>
    </p:spTree>
    <p:extLst>
      <p:ext uri="{BB962C8B-B14F-4D97-AF65-F5344CB8AC3E}">
        <p14:creationId xmlns:p14="http://schemas.microsoft.com/office/powerpoint/2010/main" val="1929150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0DAB9-53F5-47DE-9832-BD3F92C0E89B}"/>
              </a:ext>
            </a:extLst>
          </p:cNvPr>
          <p:cNvSpPr>
            <a:spLocks noGrp="1"/>
          </p:cNvSpPr>
          <p:nvPr>
            <p:ph type="title"/>
          </p:nvPr>
        </p:nvSpPr>
        <p:spPr/>
        <p:txBody>
          <a:bodyPr/>
          <a:lstStyle/>
          <a:p>
            <a:pPr algn="r"/>
            <a:r>
              <a:rPr lang="ar-IQ" b="1" dirty="0"/>
              <a:t> لغة التكنولوجيا والتطور الرقمي</a:t>
            </a:r>
            <a:endParaRPr lang="en-US" b="1" dirty="0"/>
          </a:p>
        </p:txBody>
      </p:sp>
      <p:sp>
        <p:nvSpPr>
          <p:cNvPr id="3" name="Content Placeholder 2">
            <a:extLst>
              <a:ext uri="{FF2B5EF4-FFF2-40B4-BE49-F238E27FC236}">
                <a16:creationId xmlns:a16="http://schemas.microsoft.com/office/drawing/2014/main" id="{D9DEC591-1142-47E8-BF4B-698B15848AFC}"/>
              </a:ext>
            </a:extLst>
          </p:cNvPr>
          <p:cNvSpPr>
            <a:spLocks noGrp="1"/>
          </p:cNvSpPr>
          <p:nvPr>
            <p:ph idx="1"/>
          </p:nvPr>
        </p:nvSpPr>
        <p:spPr/>
        <p:txBody>
          <a:bodyPr/>
          <a:lstStyle/>
          <a:p>
            <a:pPr marL="0" indent="0" algn="r">
              <a:buNone/>
            </a:pPr>
            <a:br>
              <a:rPr lang="en-US" dirty="0"/>
            </a:br>
            <a:r>
              <a:rPr lang="ar-IQ" sz="2800" dirty="0"/>
              <a:t>لو نظرنا إلى الهواتف، التطبيقات، البرامج، ودورات تطوير الذات، سنجد أغلبها يعتمد على اللغة الإنكليزية. حتى التحديثات التقنية والمقاطع التعليمية على يوتيوب تأتي بها أولًا. لذلك من يتقن الإنكليزية يستطيع استخدام التكنولوجيا بثقة، يفهم تعليماتها، ويستفيد منها بشكل كامل دون تردد أو اعتماد على الترجمة.</a:t>
            </a:r>
            <a:endParaRPr lang="en-US" sz="2800" dirty="0"/>
          </a:p>
        </p:txBody>
      </p:sp>
    </p:spTree>
    <p:extLst>
      <p:ext uri="{BB962C8B-B14F-4D97-AF65-F5344CB8AC3E}">
        <p14:creationId xmlns:p14="http://schemas.microsoft.com/office/powerpoint/2010/main" val="140725647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208</TotalTime>
  <Words>609</Words>
  <Application>Microsoft Office PowerPoint</Application>
  <PresentationFormat>Widescreen</PresentationFormat>
  <Paragraphs>19</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Gill Sans MT</vt:lpstr>
      <vt:lpstr>Gallery</vt:lpstr>
      <vt:lpstr>جامعة بغداد   كلية العلوم للبنات   </vt:lpstr>
      <vt:lpstr>لماذا اللغه الانكليزية مهمة ؟</vt:lpstr>
      <vt:lpstr> المدخل الأكبر للعلم والبحث</vt:lpstr>
      <vt:lpstr>PowerPoint Presentation</vt:lpstr>
      <vt:lpstr>PowerPoint Presentation</vt:lpstr>
      <vt:lpstr> لغة عالمية تجمع الشعوب</vt:lpstr>
      <vt:lpstr>PowerPoint Presentation</vt:lpstr>
      <vt:lpstr>أهمية الانكليزية في سوق العمل  </vt:lpstr>
      <vt:lpstr> لغة التكنولوجيا والتطور الرقمي</vt:lpstr>
      <vt:lpstr> مهارة تعزّز الثقة بالنفس</vt:lpstr>
      <vt:lpstr>وفي النهاية يجب ان نعرف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com</dc:creator>
  <cp:lastModifiedBy>user</cp:lastModifiedBy>
  <cp:revision>29</cp:revision>
  <dcterms:created xsi:type="dcterms:W3CDTF">2021-05-21T07:17:03Z</dcterms:created>
  <dcterms:modified xsi:type="dcterms:W3CDTF">2025-12-02T20:16:38Z</dcterms:modified>
</cp:coreProperties>
</file>