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69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5400" b="1" kern="0" spc="-134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فوائد</a:t>
            </a:r>
            <a:r>
              <a:rPr lang="en-US" sz="540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5400" b="1" kern="0" spc="-134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وتحديات</a:t>
            </a:r>
            <a:r>
              <a:rPr lang="ar-IQ" sz="540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5400" b="1" kern="0" spc="-134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المدن</a:t>
            </a:r>
            <a:r>
              <a:rPr lang="en-US" sz="540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5400" b="1" kern="0" spc="-134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الذكية</a:t>
            </a:r>
            <a:endParaRPr lang="en-US" sz="5400" dirty="0"/>
          </a:p>
        </p:txBody>
      </p:sp>
      <p:sp>
        <p:nvSpPr>
          <p:cNvPr id="6" name="Text 3"/>
          <p:cNvSpPr/>
          <p:nvPr/>
        </p:nvSpPr>
        <p:spPr>
          <a:xfrm>
            <a:off x="8110299" y="5616654"/>
            <a:ext cx="11691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6" dirty="0">
                <a:solidFill>
                  <a:srgbClr val="FFFFFF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ss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2833856" y="3886176"/>
            <a:ext cx="3327273" cy="1403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ar-IQ" sz="2200" b="1" kern="0" spc="-3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م.د. احمد عبد الائمة عبد الرضا</a:t>
            </a:r>
          </a:p>
          <a:p>
            <a:pPr marL="0" indent="0" algn="ctr">
              <a:lnSpc>
                <a:spcPts val="3100"/>
              </a:lnSpc>
              <a:buNone/>
            </a:pPr>
            <a:r>
              <a:rPr lang="ar-IQ" sz="2200" b="1" kern="0" spc="-3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</a:rPr>
              <a:t>م.د. صفا سامي عبد الجبار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10608" y="1955959"/>
            <a:ext cx="99260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الخلاصة: مستقبل المدن الذكية والخطوات التالية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997" y="3118366"/>
            <a:ext cx="2152055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519172" y="3382685"/>
            <a:ext cx="11370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587978" y="3345180"/>
            <a:ext cx="6852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الابتكار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850463" y="393942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910" y="3982998"/>
            <a:ext cx="4304109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491073" y="4160163"/>
            <a:ext cx="16990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200186" y="4209812"/>
            <a:ext cx="9969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الاستدامة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850463" y="4804053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942" y="4847630"/>
            <a:ext cx="645616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488930" y="5024795"/>
            <a:ext cx="1744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6351746" y="5074444"/>
            <a:ext cx="7693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التكامل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93790" y="591073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يتطلب بناء المدن الذكية التكامل بين التقنيات. يجب أن نركز على الاستدامة والابتكار. مستقبل المدن الذكية مشرق، ويتطلب تخطيطاً دقيقاً.</a:t>
            </a:r>
            <a:endParaRPr lang="en-US" sz="1750" dirty="0"/>
          </a:p>
        </p:txBody>
      </p:sp>
      <p:sp>
        <p:nvSpPr>
          <p:cNvPr id="15" name="Rectangle 14"/>
          <p:cNvSpPr/>
          <p:nvPr/>
        </p:nvSpPr>
        <p:spPr>
          <a:xfrm>
            <a:off x="12359148" y="7433187"/>
            <a:ext cx="2271252" cy="79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73723" y="2721412"/>
            <a:ext cx="78628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تعريف المدن الذكية ومكوناتها الرئيسية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93667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الاستدامة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89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التركيز على استخدام الطاقة النظيفة والموارد المتجددة.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6475809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التكنولوجيا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تكامل أنظمة المعلومات والاتصالات المتقدمة.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101494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الابتكار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تشجيع الحلول الإبداعية للتحديات الحضرية.</a:t>
            </a:r>
            <a:endParaRPr lang="en-US" sz="1750" dirty="0"/>
          </a:p>
        </p:txBody>
      </p:sp>
      <p:sp>
        <p:nvSpPr>
          <p:cNvPr id="9" name="Rectangle 8"/>
          <p:cNvSpPr/>
          <p:nvPr/>
        </p:nvSpPr>
        <p:spPr>
          <a:xfrm>
            <a:off x="12359148" y="7433187"/>
            <a:ext cx="2271252" cy="79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4942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الفوائد البيئية: تقليل الانبعاثات وتحسين إدارة الموارد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635" y="380714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544657" y="4600932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تقليل الانبعاثات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1544657" y="5091351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خفض انبعاثات الكربون من خلال حلول النقل الذكية.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7520" y="380714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423" y="4600932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إدارة الموارد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423" y="5091351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تحسين كفاءة استخدام المياه والطاقة.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286" y="380714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309" y="4600932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إعادة التدوير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309" y="5091351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تعزيز مبادرات إعادة التدوير وتقليل النفايات.</a:t>
            </a:r>
            <a:endParaRPr lang="en-US" sz="1750" dirty="0"/>
          </a:p>
        </p:txBody>
      </p:sp>
      <p:sp>
        <p:nvSpPr>
          <p:cNvPr id="13" name="Rectangle 12"/>
          <p:cNvSpPr/>
          <p:nvPr/>
        </p:nvSpPr>
        <p:spPr>
          <a:xfrm>
            <a:off x="12359148" y="7433187"/>
            <a:ext cx="2271252" cy="79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436138" y="4272201"/>
            <a:ext cx="114004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الفوائد الاقتصادية: خلق فرص عمل جديدة وتعزيز الابتكار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3326308" y="557629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513237" y="5661303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0264259" y="5576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فرص عمل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640252" y="6066711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توفير فرص عمل في قطاعات التكنولوجيا والابتكار.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903137" y="557629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056370" y="5661303"/>
            <a:ext cx="20395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841087" y="5576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النمو الاقتصادي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217081" y="6066711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تحفيز النمو الاقتصادي من خلال الاستثمارات الذكية.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4479965" y="557629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630460" y="5661303"/>
            <a:ext cx="2094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417915" y="5576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الابتكار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93909" y="6066711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تشجيع الابتكار في مختلف الصناعات والقطاعات.</a:t>
            </a:r>
            <a:endParaRPr lang="en-US" sz="1750" dirty="0"/>
          </a:p>
        </p:txBody>
      </p:sp>
      <p:sp>
        <p:nvSpPr>
          <p:cNvPr id="16" name="Rectangle 15"/>
          <p:cNvSpPr/>
          <p:nvPr/>
        </p:nvSpPr>
        <p:spPr>
          <a:xfrm>
            <a:off x="12359148" y="7433187"/>
            <a:ext cx="2271252" cy="79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04743" y="4165402"/>
            <a:ext cx="111318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الفوائد الاجتماعية: تحسين نوعية الحياة والسلامة العامة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9640252" y="5214342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766941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الرعاية الصحية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787467" y="5939195"/>
            <a:ext cx="38147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تحسين خدمات الرعاية الصحية 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من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خلال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التكنولوجيا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7081" y="5214342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343769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التعليم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515" y="5939195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تطوير التعليم الذكي وتوفير فرص التعلم عن بعد.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909" y="5214342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474470" y="55275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السلامة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343" y="5939195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تعزيز السلامة العامة من خلال أنظمة المراقبة الذكية.</a:t>
            </a:r>
            <a:endParaRPr lang="en-US" sz="1750" dirty="0"/>
          </a:p>
        </p:txBody>
      </p:sp>
      <p:sp>
        <p:nvSpPr>
          <p:cNvPr id="13" name="Rectangle 12"/>
          <p:cNvSpPr/>
          <p:nvPr/>
        </p:nvSpPr>
        <p:spPr>
          <a:xfrm>
            <a:off x="12359148" y="7433187"/>
            <a:ext cx="2271252" cy="79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3281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95568" y="3090029"/>
            <a:ext cx="10325695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kern="0" spc="-12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التحديات التقنية: الأمن السيبراني وإدارة البيانات الضخمة</a:t>
            </a:r>
            <a:endParaRPr lang="en-US" sz="3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161" y="4027051"/>
            <a:ext cx="1013103" cy="12157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071497" y="4229576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الأمن السيبراني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709136" y="4667607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5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ضمان حماية البيانات الحساسة من الهجمات السيبرانية.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8161" y="5242798"/>
            <a:ext cx="1013103" cy="121574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071497" y="5445323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إدارة البيانات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709137" y="5785960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5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التعامل مع كميات هائلة من البيانات بكفاءة.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8161" y="6458545"/>
            <a:ext cx="1013103" cy="121574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71497" y="6661071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التكامل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709136" y="7099102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5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تكامل الأنظمة المختلفة لضمان التشغيل السلس.</a:t>
            </a:r>
            <a:endParaRPr lang="en-US" sz="1550" dirty="0"/>
          </a:p>
        </p:txBody>
      </p:sp>
      <p:sp>
        <p:nvSpPr>
          <p:cNvPr id="13" name="Rectangle 12"/>
          <p:cNvSpPr/>
          <p:nvPr/>
        </p:nvSpPr>
        <p:spPr>
          <a:xfrm>
            <a:off x="12359148" y="7674292"/>
            <a:ext cx="2271252" cy="555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28161" y="942023"/>
            <a:ext cx="114084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التحديات المالية: تكاليف البنية التحتية والاستثمار الأولي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0051256" y="4209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التمويل</a:t>
            </a:r>
            <a:endParaRPr lang="en-US" sz="2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832175" y="3885367"/>
            <a:ext cx="11370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857256" y="29834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التخطيط</a:t>
            </a:r>
            <a:endParaRPr lang="en-US" sz="22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205180" y="2934295"/>
            <a:ext cx="16990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1857256" y="54360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التنفيذ</a:t>
            </a:r>
            <a:endParaRPr lang="en-US" sz="22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678692" y="5660469"/>
            <a:ext cx="1744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تواجه المدن الذكية تحديات مالية كبيرة. وتشمل هذه تكاليف البنية التحتية والاستثمار الأولي. يجب التخطيط السليم لضمان التمويل الكافي.</a:t>
            </a:r>
            <a:endParaRPr lang="en-US" sz="1750" dirty="0"/>
          </a:p>
        </p:txBody>
      </p:sp>
      <p:sp>
        <p:nvSpPr>
          <p:cNvPr id="13" name="Rectangle 12"/>
          <p:cNvSpPr/>
          <p:nvPr/>
        </p:nvSpPr>
        <p:spPr>
          <a:xfrm>
            <a:off x="12359148" y="7433187"/>
            <a:ext cx="2271252" cy="79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4870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التحديات الاجتماعية: الخصوصية والعدالة الاجتماعية الرقمية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3481209" y="2806422"/>
            <a:ext cx="30480" cy="4374475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5" name="Shape 2"/>
          <p:cNvSpPr/>
          <p:nvPr/>
        </p:nvSpPr>
        <p:spPr>
          <a:xfrm>
            <a:off x="12477988" y="330148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6" name="Shape 3"/>
          <p:cNvSpPr/>
          <p:nvPr/>
        </p:nvSpPr>
        <p:spPr>
          <a:xfrm>
            <a:off x="13241298" y="30615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3428226" y="3146584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9413677" y="30332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الخصوصية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280190" y="3523655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ضمان حماية خصوصية الأفراد في العصر الرقمي.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2477988" y="483524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1" name="Shape 8"/>
          <p:cNvSpPr/>
          <p:nvPr/>
        </p:nvSpPr>
        <p:spPr>
          <a:xfrm>
            <a:off x="13241298" y="45953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3394531" y="4680347"/>
            <a:ext cx="20395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9413677" y="4566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العدالة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6280190" y="5057418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توفير فرص متساوية للجميع في الوصول إلى التكنولوجيا.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2477988" y="6369010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6" name="Shape 13"/>
          <p:cNvSpPr/>
          <p:nvPr/>
        </p:nvSpPr>
        <p:spPr>
          <a:xfrm>
            <a:off x="13241298" y="61290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3391793" y="6214110"/>
            <a:ext cx="2094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9413677" y="6100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الشمولية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6280190" y="6591181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ضمان إدماج جميع فئات المجتمع في التطور الرقمي.</a:t>
            </a:r>
            <a:endParaRPr lang="en-US" sz="1750" dirty="0"/>
          </a:p>
        </p:txBody>
      </p:sp>
      <p:sp>
        <p:nvSpPr>
          <p:cNvPr id="20" name="Rectangle 19"/>
          <p:cNvSpPr/>
          <p:nvPr/>
        </p:nvSpPr>
        <p:spPr>
          <a:xfrm>
            <a:off x="12359148" y="7433187"/>
            <a:ext cx="2271252" cy="79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09737" y="1510308"/>
            <a:ext cx="102268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دراسات حالة: أمثلة ناجحة للمدن الذكية حول العالم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857" y="2672715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358615" y="54959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سنغافورة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9715857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مثال رائد في استخدام التكنولوجيا لتحسين الحياة الحضرية.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823" y="2672715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897582" y="54293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برشلونة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823" y="5993487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تطبيق ناجح لحلول المدن الذكية في إدارة النفايات والطاقة.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09" y="2672715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221472" y="5400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طوكيو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93909" y="5993368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مدينة ذكية تركز على الابتكار والاستدامة.</a:t>
            </a:r>
            <a:endParaRPr lang="en-US" sz="17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0B637D-A047-4723-A188-2260D9A5A470}"/>
              </a:ext>
            </a:extLst>
          </p:cNvPr>
          <p:cNvSpPr/>
          <p:nvPr/>
        </p:nvSpPr>
        <p:spPr>
          <a:xfrm>
            <a:off x="12359148" y="7433187"/>
            <a:ext cx="2271252" cy="79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360</Words>
  <Application>Microsoft Office PowerPoint</Application>
  <PresentationFormat>Custom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Inter</vt:lpstr>
      <vt:lpstr>Inter Bold</vt:lpstr>
      <vt:lpstr>Inter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safa sami</cp:lastModifiedBy>
  <cp:revision>3</cp:revision>
  <dcterms:created xsi:type="dcterms:W3CDTF">2025-02-16T08:30:21Z</dcterms:created>
  <dcterms:modified xsi:type="dcterms:W3CDTF">2025-02-16T20:54:35Z</dcterms:modified>
</cp:coreProperties>
</file>