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1" r:id="rId9"/>
    <p:sldId id="262" r:id="rId10"/>
    <p:sldId id="263" r:id="rId11"/>
    <p:sldId id="264" r:id="rId12"/>
    <p:sldId id="266" r:id="rId13"/>
    <p:sldId id="268" r:id="rId14"/>
    <p:sldId id="270" r:id="rId15"/>
    <p:sldId id="274" r:id="rId16"/>
    <p:sldId id="269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3" r:id="rId25"/>
    <p:sldId id="275" r:id="rId26"/>
    <p:sldId id="271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22/11/1446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hafaq.com/a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516625"/>
            <a:ext cx="7315200" cy="1416432"/>
          </a:xfrm>
        </p:spPr>
        <p:txBody>
          <a:bodyPr>
            <a:normAutofit/>
          </a:bodyPr>
          <a:lstStyle/>
          <a:p>
            <a:r>
              <a:rPr lang="ar-IQ" sz="2400" dirty="0" smtClean="0">
                <a:cs typeface="PT Simple Bold Ruled" pitchFamily="2" charset="-78"/>
              </a:rPr>
              <a:t>تعاطي المخدرات و اثارها على مستوى الاداء التعليمي و التربوي</a:t>
            </a:r>
            <a:endParaRPr lang="ar-IQ" sz="2400" dirty="0">
              <a:cs typeface="PT Simple Bold Ruled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ar-IQ" sz="2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IQ" sz="2600" dirty="0" smtClean="0">
                <a:latin typeface="Arial" pitchFamily="34" charset="0"/>
                <a:cs typeface="Arial" pitchFamily="34" charset="0"/>
              </a:rPr>
              <a:t>اعداد: </a:t>
            </a:r>
          </a:p>
          <a:p>
            <a:pPr algn="ctr"/>
            <a:r>
              <a:rPr lang="ar-IQ" sz="2600" dirty="0" smtClean="0">
                <a:latin typeface="Arial" pitchFamily="34" charset="0"/>
                <a:cs typeface="Arial" pitchFamily="34" charset="0"/>
              </a:rPr>
              <a:t>ا.م نور عبدالجبار </a:t>
            </a:r>
            <a:r>
              <a:rPr lang="ar-IQ" sz="2600" dirty="0" err="1" smtClean="0">
                <a:latin typeface="Arial" pitchFamily="34" charset="0"/>
                <a:cs typeface="Arial" pitchFamily="34" charset="0"/>
              </a:rPr>
              <a:t>جداح</a:t>
            </a:r>
            <a:endParaRPr lang="ar-IQ" sz="2600" dirty="0" smtClean="0">
              <a:latin typeface="Arial" pitchFamily="34" charset="0"/>
              <a:cs typeface="Arial" pitchFamily="34" charset="0"/>
            </a:endParaRPr>
          </a:p>
          <a:p>
            <a:endParaRPr lang="ar-IQ" dirty="0">
              <a:cs typeface="Akhbar MT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99992" y="260648"/>
            <a:ext cx="374441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IQ" b="1" dirty="0" smtClean="0">
                <a:latin typeface="Arial" pitchFamily="34" charset="0"/>
                <a:cs typeface="Arial" pitchFamily="34" charset="0"/>
              </a:rPr>
              <a:t>وزارة التعليم العالي و البحث العلمي</a:t>
            </a:r>
          </a:p>
          <a:p>
            <a:r>
              <a:rPr lang="ar-IQ" b="1" dirty="0" smtClean="0">
                <a:latin typeface="Arial" pitchFamily="34" charset="0"/>
                <a:cs typeface="Arial" pitchFamily="34" charset="0"/>
              </a:rPr>
              <a:t>جامعة بغداد</a:t>
            </a:r>
          </a:p>
          <a:p>
            <a:r>
              <a:rPr lang="ar-IQ" b="1" dirty="0" smtClean="0">
                <a:latin typeface="Arial" pitchFamily="34" charset="0"/>
                <a:cs typeface="Arial" pitchFamily="34" charset="0"/>
              </a:rPr>
              <a:t>معهد الليزر للدراسات العليا</a:t>
            </a:r>
          </a:p>
          <a:p>
            <a:r>
              <a:rPr lang="ar-IQ" b="1" dirty="0" smtClean="0">
                <a:latin typeface="Arial" pitchFamily="34" charset="0"/>
                <a:cs typeface="Arial" pitchFamily="34" charset="0"/>
              </a:rPr>
              <a:t>فرع التطبيقات الطبية و البيولوجية</a:t>
            </a:r>
            <a:endParaRPr lang="ar-IQ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HP\Desktop\شعار-معهد-الليزر-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046"/>
            <a:ext cx="1809751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parts of brain affected with drugs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8326"/>
            <a:ext cx="3092851" cy="44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716016" y="2636912"/>
            <a:ext cx="108012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900" b="1" dirty="0" smtClean="0">
                <a:solidFill>
                  <a:schemeClr val="bg1"/>
                </a:solidFill>
              </a:rPr>
              <a:t>Reward circuit</a:t>
            </a:r>
            <a:endParaRPr lang="ar-IQ" sz="900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84281" y="2276872"/>
            <a:ext cx="244827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solidFill>
                  <a:srgbClr val="FFFF00"/>
                </a:solidFill>
              </a:rPr>
              <a:t>basal </a:t>
            </a:r>
            <a:r>
              <a:rPr lang="en-US" b="1" i="1" dirty="0" smtClean="0">
                <a:solidFill>
                  <a:srgbClr val="FFFF00"/>
                </a:solidFill>
              </a:rPr>
              <a:t>ganglia: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/>
              <a:t>positive forms of </a:t>
            </a:r>
            <a:r>
              <a:rPr lang="en-US" dirty="0" smtClean="0"/>
              <a:t>motivation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/>
              <a:t>formation of habits and </a:t>
            </a:r>
            <a:r>
              <a:rPr lang="en-US" dirty="0" smtClean="0"/>
              <a:t>routines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 smtClean="0"/>
              <a:t>Drugs- over=euphoria of drug high (5)</a:t>
            </a:r>
          </a:p>
          <a:p>
            <a:pPr marL="285750" indent="-285750" algn="l" rtl="0">
              <a:buFont typeface="Courier New" pitchFamily="49" charset="0"/>
              <a:buChar char="o"/>
            </a:pPr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084168" y="4581128"/>
            <a:ext cx="24482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extended </a:t>
            </a:r>
            <a:r>
              <a:rPr lang="en-US" b="1" dirty="0" smtClean="0">
                <a:solidFill>
                  <a:srgbClr val="FFFF00"/>
                </a:solidFill>
              </a:rPr>
              <a:t>amygdala: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/>
              <a:t>stressful </a:t>
            </a:r>
            <a:r>
              <a:rPr lang="en-US" b="1" dirty="0" smtClean="0"/>
              <a:t>feelings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/>
              <a:t>This circuit becomes increasingly sensitive with increased drug use</a:t>
            </a:r>
            <a:endParaRPr lang="ar-IQ" b="1" dirty="0"/>
          </a:p>
        </p:txBody>
      </p:sp>
      <p:sp>
        <p:nvSpPr>
          <p:cNvPr id="8" name="سهم إلى اليمين 7"/>
          <p:cNvSpPr/>
          <p:nvPr/>
        </p:nvSpPr>
        <p:spPr>
          <a:xfrm rot="1698404" flipV="1">
            <a:off x="2111427" y="3507137"/>
            <a:ext cx="1502251" cy="3269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7544" y="2752328"/>
            <a:ext cx="194421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prefrontal </a:t>
            </a:r>
            <a:r>
              <a:rPr lang="en-US" b="1" dirty="0" smtClean="0">
                <a:solidFill>
                  <a:srgbClr val="FFFF00"/>
                </a:solidFill>
              </a:rPr>
              <a:t>cortex 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ability to think, </a:t>
            </a:r>
            <a:r>
              <a:rPr lang="en-US" dirty="0" smtClean="0"/>
              <a:t>plan, </a:t>
            </a:r>
            <a:r>
              <a:rPr lang="en-US" dirty="0"/>
              <a:t>and </a:t>
            </a:r>
            <a:endParaRPr lang="en-US" dirty="0" smtClean="0"/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 smtClean="0"/>
              <a:t>exert </a:t>
            </a:r>
            <a:r>
              <a:rPr lang="en-US" b="1" dirty="0"/>
              <a:t>self-control over </a:t>
            </a:r>
            <a:r>
              <a:rPr lang="en-US" b="1" dirty="0" smtClean="0"/>
              <a:t>impulses</a:t>
            </a:r>
          </a:p>
          <a:p>
            <a:pPr algn="l" rtl="0"/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1610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dirty="0" smtClean="0"/>
              <a:t>اسباب رواج تجارة و تعاطي المخدرات</a:t>
            </a: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2400" b="1" dirty="0" smtClean="0">
                <a:solidFill>
                  <a:srgbClr val="FFFF00"/>
                </a:solidFill>
              </a:rPr>
              <a:t>المركز الاستراتيجي لحقوق الانسان في العراق اشار الى الاسباب التالية:</a:t>
            </a:r>
          </a:p>
          <a:p>
            <a:r>
              <a:rPr lang="ar-IQ" sz="2400" b="1" dirty="0" smtClean="0"/>
              <a:t>العنف الاسري.</a:t>
            </a:r>
          </a:p>
          <a:p>
            <a:r>
              <a:rPr lang="ar-IQ" b="1" dirty="0"/>
              <a:t>ضعف التوعية والرادع </a:t>
            </a:r>
            <a:r>
              <a:rPr lang="ar-IQ" b="1" dirty="0" smtClean="0"/>
              <a:t>الديني.</a:t>
            </a:r>
          </a:p>
          <a:p>
            <a:r>
              <a:rPr lang="ar-IQ" b="1" dirty="0" smtClean="0"/>
              <a:t>الظروف الاقتصادية والبطالة.</a:t>
            </a:r>
          </a:p>
          <a:p>
            <a:r>
              <a:rPr lang="ar-IQ" b="1" dirty="0"/>
              <a:t>الاستهداف </a:t>
            </a:r>
            <a:r>
              <a:rPr lang="ar-IQ" b="1" dirty="0" err="1"/>
              <a:t>الممنهج</a:t>
            </a:r>
            <a:r>
              <a:rPr lang="ar-IQ" b="1" dirty="0"/>
              <a:t> من </a:t>
            </a:r>
            <a:r>
              <a:rPr lang="ar-IQ" b="1" dirty="0" smtClean="0"/>
              <a:t>قبل عصابات </a:t>
            </a:r>
            <a:r>
              <a:rPr lang="ar-IQ" b="1" dirty="0"/>
              <a:t>الجريمة المنظمة تجاه </a:t>
            </a:r>
            <a:r>
              <a:rPr lang="ar-IQ" b="1" dirty="0" smtClean="0"/>
              <a:t>الشباب العراقي.</a:t>
            </a:r>
          </a:p>
          <a:p>
            <a:r>
              <a:rPr lang="ar-IQ" b="1" dirty="0"/>
              <a:t>الاستخدام السيئ </a:t>
            </a:r>
            <a:r>
              <a:rPr lang="ar-IQ" b="1" dirty="0" smtClean="0"/>
              <a:t>للإنترنت</a:t>
            </a:r>
            <a:r>
              <a:rPr lang="ar-IQ" b="1" dirty="0"/>
              <a:t> </a:t>
            </a:r>
            <a:r>
              <a:rPr lang="ar-IQ" b="1" dirty="0" smtClean="0"/>
              <a:t>و الانتشار السيء للميديا خارج الضوابط و الاعراف العراقية (6).</a:t>
            </a:r>
          </a:p>
          <a:p>
            <a:endParaRPr lang="ar-IQ" b="1" dirty="0" smtClean="0"/>
          </a:p>
          <a:p>
            <a:endParaRPr lang="ar-IQ" b="1" dirty="0" smtClean="0"/>
          </a:p>
          <a:p>
            <a:endParaRPr lang="ar-IQ" b="1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952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موقع العراق الاستراتيجي لتجارة المخدرات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08" y="2770188"/>
            <a:ext cx="4947388" cy="383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452320" y="6165304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dirty="0" smtClean="0"/>
              <a:t>6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276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769936" cy="864096"/>
          </a:xfrm>
        </p:spPr>
        <p:txBody>
          <a:bodyPr>
            <a:normAutofit/>
          </a:bodyPr>
          <a:lstStyle/>
          <a:p>
            <a:pPr algn="r"/>
            <a:r>
              <a:rPr lang="ar-IQ" sz="3200" b="1" dirty="0" smtClean="0"/>
              <a:t>احصائيات تعاطي </a:t>
            </a:r>
            <a:r>
              <a:rPr lang="ar-IQ" sz="3200" b="1" dirty="0" err="1" smtClean="0"/>
              <a:t>الكبتاكون</a:t>
            </a:r>
            <a:r>
              <a:rPr lang="ar-IQ" sz="3200" b="1" dirty="0" smtClean="0"/>
              <a:t> و </a:t>
            </a:r>
            <a:r>
              <a:rPr lang="ar-IQ" sz="3200" b="1" dirty="0" err="1" smtClean="0"/>
              <a:t>الكرستال</a:t>
            </a:r>
            <a:endParaRPr lang="ar-IQ" sz="3200" b="1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99592" y="2420888"/>
            <a:ext cx="2968320" cy="388847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ar-IQ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ar-IQ" sz="2000" dirty="0" smtClean="0"/>
              <a:t>اكثر المواد تعاطيا في العراق هي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IQ" sz="2000" dirty="0" err="1" smtClean="0"/>
              <a:t>الكرستال</a:t>
            </a:r>
            <a:r>
              <a:rPr lang="ar-IQ" sz="2000" dirty="0" smtClean="0"/>
              <a:t> </a:t>
            </a:r>
            <a:r>
              <a:rPr lang="ar-IQ" sz="2000" dirty="0"/>
              <a:t>بلغت (37.3</a:t>
            </a:r>
            <a:r>
              <a:rPr lang="ar-IQ" sz="2000" dirty="0" smtClean="0"/>
              <a:t>٪)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IQ" sz="2000" dirty="0" err="1"/>
              <a:t>الكبتاكون</a:t>
            </a:r>
            <a:r>
              <a:rPr lang="ar-IQ" sz="2000" dirty="0"/>
              <a:t> بنسبة (34،35</a:t>
            </a:r>
            <a:r>
              <a:rPr lang="ar-IQ" sz="2000" dirty="0" smtClean="0"/>
              <a:t>٪)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IQ" sz="2000" dirty="0" smtClean="0"/>
              <a:t>نسبة </a:t>
            </a:r>
            <a:r>
              <a:rPr lang="ar-IQ" sz="2000" dirty="0"/>
              <a:t>التعاطي في المناطق الفقيرة بلغت (17</a:t>
            </a:r>
            <a:r>
              <a:rPr lang="ar-IQ" sz="2000" dirty="0" smtClean="0"/>
              <a:t>٪)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IQ" sz="2000" dirty="0"/>
              <a:t>اعلى نسب </a:t>
            </a:r>
            <a:r>
              <a:rPr lang="ar-IQ" sz="2000" dirty="0" err="1"/>
              <a:t>لاعمار</a:t>
            </a:r>
            <a:r>
              <a:rPr lang="ar-IQ" sz="2000" dirty="0"/>
              <a:t> المتعاطين كانت من (15_30) </a:t>
            </a:r>
            <a:r>
              <a:rPr lang="ar-IQ" sz="2000" dirty="0" smtClean="0"/>
              <a:t>سنة(7)</a:t>
            </a:r>
          </a:p>
          <a:p>
            <a:pPr marL="285750" indent="-285750">
              <a:buFont typeface="Arial" pitchFamily="34" charset="0"/>
              <a:buChar char="•"/>
            </a:pPr>
            <a:endParaRPr lang="ar-IQ" dirty="0" smtClean="0"/>
          </a:p>
          <a:p>
            <a:pPr marL="285750" indent="-285750">
              <a:buFont typeface="Arial" pitchFamily="34" charset="0"/>
              <a:buChar char="•"/>
            </a:pP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98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1115616" y="1412776"/>
            <a:ext cx="3364992" cy="621792"/>
          </a:xfrm>
        </p:spPr>
        <p:txBody>
          <a:bodyPr/>
          <a:lstStyle/>
          <a:p>
            <a:r>
              <a:rPr lang="ar-IQ" dirty="0"/>
              <a:t>وعادة ما يرتبط التعاطي </a:t>
            </a:r>
            <a:r>
              <a:rPr lang="ar-IQ" u="sng" dirty="0"/>
              <a:t>لفترة طويلة </a:t>
            </a:r>
            <a:r>
              <a:rPr lang="ar-IQ" dirty="0"/>
              <a:t>بما يلي:</a:t>
            </a:r>
          </a:p>
          <a:p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5004048" y="1412776"/>
            <a:ext cx="3362062" cy="621792"/>
          </a:xfrm>
        </p:spPr>
        <p:txBody>
          <a:bodyPr/>
          <a:lstStyle/>
          <a:p>
            <a:r>
              <a:rPr lang="ar-IQ" dirty="0"/>
              <a:t>تشمل مؤشرات التعاطي منذ </a:t>
            </a:r>
            <a:r>
              <a:rPr lang="ar-IQ" u="sng" dirty="0"/>
              <a:t>زمن قريب </a:t>
            </a:r>
            <a:r>
              <a:rPr lang="ar-IQ" dirty="0"/>
              <a:t>وأعراضه:</a:t>
            </a:r>
          </a:p>
          <a:p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3"/>
          </p:nvPr>
        </p:nvSpPr>
        <p:spPr>
          <a:xfrm>
            <a:off x="827584" y="2132856"/>
            <a:ext cx="3566160" cy="2953512"/>
          </a:xfrm>
        </p:spPr>
        <p:txBody>
          <a:bodyPr>
            <a:normAutofit/>
          </a:bodyPr>
          <a:lstStyle/>
          <a:p>
            <a:r>
              <a:rPr lang="ar-IQ" dirty="0"/>
              <a:t>تدهوُر الحدة الذهنية</a:t>
            </a:r>
          </a:p>
          <a:p>
            <a:r>
              <a:rPr lang="ar-IQ" dirty="0"/>
              <a:t>ضعف الأداء في الدراسة أو العمل</a:t>
            </a:r>
          </a:p>
          <a:p>
            <a:r>
              <a:rPr lang="ar-IQ" dirty="0"/>
              <a:t>السعال المتواصل وتكرار إصابة الرئة </a:t>
            </a:r>
            <a:r>
              <a:rPr lang="ar-IQ" dirty="0" smtClean="0"/>
              <a:t>بالعدوى(8)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4"/>
          </p:nvPr>
        </p:nvSpPr>
        <p:spPr>
          <a:xfrm>
            <a:off x="4681726" y="1916832"/>
            <a:ext cx="3850713" cy="4419960"/>
          </a:xfrm>
        </p:spPr>
        <p:txBody>
          <a:bodyPr>
            <a:normAutofit fontScale="92500" lnSpcReduction="10000"/>
          </a:bodyPr>
          <a:lstStyle/>
          <a:p>
            <a:r>
              <a:rPr lang="ar-IQ" dirty="0" smtClean="0"/>
              <a:t>الشعور </a:t>
            </a:r>
            <a:r>
              <a:rPr lang="ar-IQ" dirty="0"/>
              <a:t>بالانتشاء</a:t>
            </a:r>
          </a:p>
          <a:p>
            <a:r>
              <a:rPr lang="ar-IQ" dirty="0"/>
              <a:t>زيادة قوة الشعور بما تدركه حواس البصر والسمع والذوق</a:t>
            </a:r>
          </a:p>
          <a:p>
            <a:r>
              <a:rPr lang="ar-IQ" dirty="0"/>
              <a:t>ارتفاع ضغط الدم وتسارع القلب</a:t>
            </a:r>
          </a:p>
          <a:p>
            <a:r>
              <a:rPr lang="ar-IQ" dirty="0"/>
              <a:t>احمرار العين</a:t>
            </a:r>
          </a:p>
          <a:p>
            <a:r>
              <a:rPr lang="ar-IQ" dirty="0"/>
              <a:t>جفاف الفم</a:t>
            </a:r>
          </a:p>
          <a:p>
            <a:r>
              <a:rPr lang="ar-IQ" dirty="0"/>
              <a:t>تناقص التناسق الحركي</a:t>
            </a:r>
          </a:p>
          <a:p>
            <a:r>
              <a:rPr lang="ar-IQ" dirty="0"/>
              <a:t>صعوبة التركيز أو التذكر</a:t>
            </a:r>
          </a:p>
          <a:p>
            <a:r>
              <a:rPr lang="ar-IQ" dirty="0"/>
              <a:t>بطء الاستجابة</a:t>
            </a:r>
          </a:p>
          <a:p>
            <a:r>
              <a:rPr lang="ar-IQ" dirty="0"/>
              <a:t>القلق أو التفكير المنطوي على جنون العظمة</a:t>
            </a:r>
          </a:p>
          <a:p>
            <a:r>
              <a:rPr lang="ar-IQ" dirty="0" smtClean="0"/>
              <a:t>وجود </a:t>
            </a:r>
            <a:r>
              <a:rPr lang="ar-IQ" dirty="0"/>
              <a:t>آثاره على الملابس أو اصفرار أطراف الأصابع</a:t>
            </a:r>
          </a:p>
          <a:p>
            <a:r>
              <a:rPr lang="ar-IQ" dirty="0"/>
              <a:t>الرغبات الملحة في تناول أطعمة معينة في أوقات غير معتادة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52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IQ" sz="2000" b="1" dirty="0">
                <a:solidFill>
                  <a:schemeClr val="tx1"/>
                </a:solidFill>
              </a:rPr>
              <a:t>وفي 12 آب أغسطس </a:t>
            </a:r>
            <a:r>
              <a:rPr lang="ar-IQ" sz="2000" b="1" dirty="0" smtClean="0">
                <a:solidFill>
                  <a:schemeClr val="tx1"/>
                </a:solidFill>
              </a:rPr>
              <a:t>2024، </a:t>
            </a:r>
            <a:r>
              <a:rPr lang="ar-IQ" sz="2000" b="1" dirty="0">
                <a:solidFill>
                  <a:schemeClr val="tx1"/>
                </a:solidFill>
              </a:rPr>
              <a:t>اعلن مكتب المرجع الديني الأعلى السيد علي السيستاني، عن حرمة تجارة وتعاطي المخدرات، داعيا إلى العمل على تطهير الأجهزة الأمنية من الفاسدين.</a:t>
            </a:r>
            <a:br>
              <a:rPr lang="ar-IQ" sz="2000" b="1" dirty="0">
                <a:solidFill>
                  <a:schemeClr val="tx1"/>
                </a:solidFill>
              </a:rPr>
            </a:b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9848"/>
          <a:stretch>
            <a:fillRect/>
          </a:stretch>
        </p:blipFill>
        <p:spPr/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27584" y="3861048"/>
            <a:ext cx="3040328" cy="2448312"/>
          </a:xfrm>
        </p:spPr>
        <p:txBody>
          <a:bodyPr>
            <a:normAutofit fontScale="92500"/>
          </a:bodyPr>
          <a:lstStyle/>
          <a:p>
            <a:r>
              <a:rPr lang="ar-IQ" sz="2000" b="1" dirty="0" smtClean="0"/>
              <a:t>كان </a:t>
            </a:r>
            <a:r>
              <a:rPr lang="ar-IQ" sz="2000" b="1" dirty="0"/>
              <a:t>قد أعلن رئيس الوزراء محمد شياع السوداني أن حكومته ستتعامل مع قضايا المخدرات على أنها </a:t>
            </a:r>
            <a:r>
              <a:rPr lang="ar-IQ" sz="2000" b="1" u="sng" dirty="0"/>
              <a:t>“تهديد إرهابي</a:t>
            </a:r>
            <a:r>
              <a:rPr lang="ar-IQ" sz="2000" b="1" dirty="0"/>
              <a:t>”، مؤكدا أنها “وضعت </a:t>
            </a:r>
            <a:r>
              <a:rPr lang="ar-IQ" sz="2000" b="1" dirty="0" err="1"/>
              <a:t>إستراتيجية</a:t>
            </a:r>
            <a:r>
              <a:rPr lang="ar-IQ" sz="2000" b="1" dirty="0"/>
              <a:t> وطنية مكثفة لمكافحة المخدرات للسنوات 2023-2025 ضمن خطة موسعة نحو عراق خال من المخدرات</a:t>
            </a:r>
            <a:r>
              <a:rPr lang="ar-IQ" sz="2000" b="1" dirty="0" smtClean="0"/>
              <a:t>”.(8)</a:t>
            </a:r>
            <a:endParaRPr lang="ar-IQ" sz="2000" b="1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691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IQ" dirty="0" smtClean="0"/>
              <a:t>اجراءات وزارة التعليم العالي العراقي في مكافحة تعاطي المخدرات</a:t>
            </a:r>
            <a:endParaRPr lang="ar-IQ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08920"/>
            <a:ext cx="2553500" cy="3595688"/>
          </a:xfrm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2" y="2636912"/>
            <a:ext cx="537808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1154097"/>
          </a:xfrm>
        </p:spPr>
        <p:txBody>
          <a:bodyPr/>
          <a:lstStyle/>
          <a:p>
            <a:pPr algn="r"/>
            <a:r>
              <a:rPr lang="ar-IQ" dirty="0" smtClean="0"/>
              <a:t>القوانين العراقية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700809"/>
            <a:ext cx="7776864" cy="496855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ar-IQ" dirty="0" smtClean="0"/>
          </a:p>
          <a:p>
            <a:r>
              <a:rPr lang="ar-IQ" b="1" dirty="0" smtClean="0">
                <a:solidFill>
                  <a:srgbClr val="FFFF00"/>
                </a:solidFill>
              </a:rPr>
              <a:t>قانون المخدرات و المؤثرات العقلية رقم (50) </a:t>
            </a:r>
            <a:r>
              <a:rPr lang="ar-IQ" b="1" dirty="0">
                <a:solidFill>
                  <a:srgbClr val="FFFF00"/>
                </a:solidFill>
              </a:rPr>
              <a:t>لسنة 2017 المادة - ٣٢ - </a:t>
            </a:r>
            <a:r>
              <a:rPr lang="ar-IQ" b="1" dirty="0"/>
              <a:t>يعاقب بالحبس مدة لا تقل عن ( ١) سنة واحدة ولا تزيد على ( ٣) </a:t>
            </a:r>
            <a:r>
              <a:rPr lang="ar-IQ" b="1" dirty="0" smtClean="0"/>
              <a:t>ثلاث سنوات </a:t>
            </a:r>
            <a:r>
              <a:rPr lang="ar-IQ" b="1" dirty="0"/>
              <a:t>وبغرامة لا تقل عن ( ٥٠٠٠٠٠٠ ) خمسة ملايين دينار ولا </a:t>
            </a:r>
            <a:r>
              <a:rPr lang="ar-IQ" b="1" dirty="0" smtClean="0"/>
              <a:t>تزيد على </a:t>
            </a:r>
            <a:r>
              <a:rPr lang="ar-IQ" b="1" dirty="0"/>
              <a:t>( ١٠٠٠٠٠٠٠ ) عشرة ملايين دينار كل من استورد أو أنتج أو </a:t>
            </a:r>
            <a:r>
              <a:rPr lang="ar-IQ" b="1" dirty="0" smtClean="0"/>
              <a:t>صنع أو </a:t>
            </a:r>
            <a:r>
              <a:rPr lang="ar-IQ" b="1" dirty="0"/>
              <a:t>حاز أو أحرز أو اشترى مواد مخدرة أو مؤثرات عقلية أو </a:t>
            </a:r>
            <a:r>
              <a:rPr lang="ar-IQ" b="1" dirty="0" smtClean="0"/>
              <a:t>سلائف كيميائية </a:t>
            </a:r>
            <a:r>
              <a:rPr lang="ar-IQ" b="1" dirty="0"/>
              <a:t>أو زرع نباتا من النباتات التي ينتج عنها مواد مخدرة أو </a:t>
            </a:r>
            <a:r>
              <a:rPr lang="ar-IQ" b="1" dirty="0" smtClean="0"/>
              <a:t>مؤثرات عقلية </a:t>
            </a:r>
            <a:r>
              <a:rPr lang="ar-IQ" b="1" dirty="0"/>
              <a:t>أو اشتراها بقصد التعاطي والاستعمال </a:t>
            </a:r>
            <a:r>
              <a:rPr lang="ar-IQ" b="1" dirty="0" smtClean="0"/>
              <a:t>الشخصي.</a:t>
            </a:r>
          </a:p>
          <a:p>
            <a:r>
              <a:rPr lang="ar-IQ" b="1" dirty="0">
                <a:solidFill>
                  <a:srgbClr val="FFFF00"/>
                </a:solidFill>
              </a:rPr>
              <a:t>قانون انضباط موظفي الدولة والقطاع العام رقم 41 لسنة 1991 المعدل</a:t>
            </a:r>
            <a:r>
              <a:rPr lang="ar-IQ" b="1" dirty="0"/>
              <a:t> المادة 5 , ثاني عشر : يحٌظر على الموظف ا لحضور إلى مقر وظيفٌته بحالة سكر أو الظهور بحالة سكر بين في محل عام</a:t>
            </a:r>
            <a:r>
              <a:rPr lang="ar-IQ" b="1" dirty="0" smtClean="0"/>
              <a:t>.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المادة (8) من قانون انضباط موظفي الدولة </a:t>
            </a:r>
            <a:r>
              <a:rPr lang="ar-IQ" b="1" dirty="0"/>
              <a:t>: </a:t>
            </a:r>
            <a:r>
              <a:rPr lang="ar-IQ" b="1" dirty="0">
                <a:solidFill>
                  <a:srgbClr val="FF0000"/>
                </a:solidFill>
              </a:rPr>
              <a:t>العقوبات </a:t>
            </a:r>
            <a:r>
              <a:rPr lang="ar-IQ" b="1" dirty="0" smtClean="0"/>
              <a:t>التي يجٌوز </a:t>
            </a:r>
            <a:r>
              <a:rPr lang="ar-IQ" b="1" dirty="0"/>
              <a:t>فرضها على الموظف (سابعا ب) </a:t>
            </a:r>
            <a:r>
              <a:rPr lang="ar-IQ" b="1" u="sng" dirty="0">
                <a:solidFill>
                  <a:srgbClr val="FF0000"/>
                </a:solidFill>
              </a:rPr>
              <a:t>الفصل</a:t>
            </a:r>
            <a:r>
              <a:rPr lang="ar-IQ" b="1" dirty="0"/>
              <a:t> : و </a:t>
            </a:r>
            <a:r>
              <a:rPr lang="ar-IQ" b="1" dirty="0" smtClean="0"/>
              <a:t>يكون بتنحية الموظف </a:t>
            </a:r>
            <a:r>
              <a:rPr lang="ar-IQ" b="1" dirty="0"/>
              <a:t>عن </a:t>
            </a:r>
            <a:r>
              <a:rPr lang="ar-IQ" b="1" dirty="0" smtClean="0"/>
              <a:t>الوظيفة </a:t>
            </a:r>
            <a:r>
              <a:rPr lang="ar-IQ" b="1" dirty="0"/>
              <a:t>مدة تحدد بقرار الفصل تٌضمن الأسباب </a:t>
            </a:r>
            <a:r>
              <a:rPr lang="ar-IQ" b="1" dirty="0" smtClean="0"/>
              <a:t>التي </a:t>
            </a:r>
            <a:r>
              <a:rPr lang="ar-IQ" b="1" dirty="0"/>
              <a:t>استوجبت فرض العقوبة على النحو التالي...ب- </a:t>
            </a:r>
            <a:r>
              <a:rPr lang="ar-IQ" b="1" dirty="0" smtClean="0"/>
              <a:t>مدة </a:t>
            </a:r>
            <a:r>
              <a:rPr lang="ar-IQ" b="1" dirty="0"/>
              <a:t>بقائه </a:t>
            </a:r>
            <a:r>
              <a:rPr lang="ar-IQ" b="1" dirty="0" smtClean="0"/>
              <a:t>في السجن </a:t>
            </a:r>
            <a:r>
              <a:rPr lang="ar-IQ" b="1" dirty="0"/>
              <a:t>إذا حكم </a:t>
            </a:r>
            <a:r>
              <a:rPr lang="ar-IQ" b="1" dirty="0" smtClean="0"/>
              <a:t>عليه بالحبس </a:t>
            </a:r>
            <a:r>
              <a:rPr lang="ar-IQ" b="1" dirty="0"/>
              <a:t>أو السجن عن </a:t>
            </a:r>
            <a:r>
              <a:rPr lang="ar-IQ" b="1" dirty="0" smtClean="0"/>
              <a:t>جريمة غير مخلة </a:t>
            </a:r>
            <a:r>
              <a:rPr lang="ar-IQ" b="1" dirty="0"/>
              <a:t>بالشرف وذلك اعتبارا من </a:t>
            </a:r>
            <a:r>
              <a:rPr lang="ar-IQ" b="1" dirty="0" smtClean="0"/>
              <a:t>تاريخ </a:t>
            </a:r>
            <a:r>
              <a:rPr lang="ar-IQ" b="1" dirty="0"/>
              <a:t>صدور الحكم </a:t>
            </a:r>
            <a:r>
              <a:rPr lang="ar-IQ" b="1" dirty="0" smtClean="0"/>
              <a:t>عليه. </a:t>
            </a:r>
            <a:r>
              <a:rPr lang="ar-IQ" b="1" dirty="0"/>
              <a:t>وتعتبر مدة </a:t>
            </a:r>
            <a:r>
              <a:rPr lang="ar-IQ" b="1" dirty="0" err="1" smtClean="0"/>
              <a:t>موقوفيته</a:t>
            </a:r>
            <a:r>
              <a:rPr lang="ar-IQ" b="1" dirty="0" smtClean="0"/>
              <a:t> من </a:t>
            </a:r>
            <a:r>
              <a:rPr lang="ar-IQ" b="1" dirty="0"/>
              <a:t>ضمن مدة الفصل ولا تسترد منه أنصاف الرواتب المصروفة له خلال مدة سحب </a:t>
            </a:r>
            <a:r>
              <a:rPr lang="ar-IQ" b="1" dirty="0" smtClean="0"/>
              <a:t>اليد. </a:t>
            </a:r>
          </a:p>
          <a:p>
            <a:r>
              <a:rPr lang="ar-IQ" b="1" dirty="0"/>
              <a:t>ثامنا : </a:t>
            </a:r>
            <a:r>
              <a:rPr lang="ar-IQ" b="1" u="sng" dirty="0">
                <a:solidFill>
                  <a:srgbClr val="FF0000"/>
                </a:solidFill>
              </a:rPr>
              <a:t>العزل</a:t>
            </a:r>
            <a:r>
              <a:rPr lang="ar-IQ" b="1" dirty="0"/>
              <a:t> : و كٌون </a:t>
            </a:r>
            <a:r>
              <a:rPr lang="ar-IQ" b="1" dirty="0" err="1" smtClean="0"/>
              <a:t>بتنحيةالموظف</a:t>
            </a:r>
            <a:r>
              <a:rPr lang="ar-IQ" b="1" dirty="0" smtClean="0"/>
              <a:t> </a:t>
            </a:r>
            <a:r>
              <a:rPr lang="ar-IQ" b="1" dirty="0"/>
              <a:t>عن </a:t>
            </a:r>
            <a:r>
              <a:rPr lang="ar-IQ" b="1" dirty="0" smtClean="0"/>
              <a:t>الوظيفة نهائيا ولا </a:t>
            </a:r>
            <a:r>
              <a:rPr lang="ar-IQ" b="1" dirty="0"/>
              <a:t>تجوز إعادة </a:t>
            </a:r>
            <a:r>
              <a:rPr lang="ar-IQ" b="1" dirty="0" smtClean="0"/>
              <a:t>توظيفه في </a:t>
            </a:r>
            <a:r>
              <a:rPr lang="ar-IQ" b="1" dirty="0"/>
              <a:t>دوائر الدولة والقطاع </a:t>
            </a:r>
            <a:r>
              <a:rPr lang="ar-IQ" b="1" dirty="0" smtClean="0"/>
              <a:t>الاشتراكي </a:t>
            </a:r>
            <a:r>
              <a:rPr lang="ar-IQ" b="1" dirty="0"/>
              <a:t>،</a:t>
            </a:r>
            <a:r>
              <a:rPr lang="ar-IQ" b="1" dirty="0" err="1"/>
              <a:t>ً</a:t>
            </a:r>
            <a:r>
              <a:rPr lang="ar-IQ" b="1" dirty="0"/>
              <a:t> </a:t>
            </a:r>
            <a:r>
              <a:rPr lang="ar-IQ" b="1" dirty="0" smtClean="0"/>
              <a:t>وذلك بقرار </a:t>
            </a:r>
            <a:r>
              <a:rPr lang="ar-IQ" b="1" dirty="0"/>
              <a:t>مسبب من </a:t>
            </a:r>
            <a:r>
              <a:rPr lang="ar-IQ" b="1" dirty="0" smtClean="0"/>
              <a:t>الوزير  في </a:t>
            </a:r>
            <a:r>
              <a:rPr lang="ar-IQ" b="1" dirty="0"/>
              <a:t>إحدى الحالات </a:t>
            </a:r>
            <a:r>
              <a:rPr lang="ar-IQ" b="1" dirty="0" smtClean="0"/>
              <a:t>... ج- اذا </a:t>
            </a:r>
            <a:r>
              <a:rPr lang="ar-IQ" b="1" dirty="0"/>
              <a:t>عوقب بالفصل ثم </a:t>
            </a:r>
            <a:r>
              <a:rPr lang="ar-IQ" b="1" dirty="0" smtClean="0"/>
              <a:t> اعيد توظيفه فارتكب </a:t>
            </a:r>
            <a:r>
              <a:rPr lang="ar-IQ" b="1" dirty="0"/>
              <a:t>فعلا </a:t>
            </a:r>
            <a:r>
              <a:rPr lang="ar-IQ" b="1" dirty="0" smtClean="0"/>
              <a:t>يسٌتوجب </a:t>
            </a:r>
            <a:r>
              <a:rPr lang="ar-IQ" b="1" dirty="0"/>
              <a:t>الفصل مرة </a:t>
            </a:r>
            <a:r>
              <a:rPr lang="ar-IQ" b="1" dirty="0" smtClean="0"/>
              <a:t>أخرى.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206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1154097"/>
          </a:xfrm>
        </p:spPr>
        <p:txBody>
          <a:bodyPr/>
          <a:lstStyle/>
          <a:p>
            <a:pPr algn="r"/>
            <a:r>
              <a:rPr lang="ar-IQ" dirty="0" smtClean="0"/>
              <a:t>القوانين العراقية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700809"/>
            <a:ext cx="7776864" cy="1872207"/>
          </a:xfrm>
        </p:spPr>
        <p:txBody>
          <a:bodyPr>
            <a:noAutofit/>
          </a:bodyPr>
          <a:lstStyle/>
          <a:p>
            <a:r>
              <a:rPr lang="ar-IQ" sz="2400" b="1" dirty="0" smtClean="0">
                <a:solidFill>
                  <a:srgbClr val="FFFF00"/>
                </a:solidFill>
              </a:rPr>
              <a:t>تعليمات انضباط الطلبة في مؤسسات وزارة التعليم العالي و البحث العلمي: </a:t>
            </a:r>
            <a:endParaRPr lang="ar-IQ" sz="2400" b="1" dirty="0" smtClean="0"/>
          </a:p>
          <a:p>
            <a:r>
              <a:rPr lang="ar-IQ" sz="2400" b="1" dirty="0" smtClean="0"/>
              <a:t>المادة (6) /ثالثا : يعاقب الطالب </a:t>
            </a:r>
            <a:r>
              <a:rPr lang="ar-IQ" sz="2400" b="1" u="sng" dirty="0" smtClean="0">
                <a:solidFill>
                  <a:srgbClr val="FF0000"/>
                </a:solidFill>
              </a:rPr>
              <a:t>بالفصل النهائي </a:t>
            </a:r>
            <a:r>
              <a:rPr lang="ar-IQ" sz="2400" b="1" dirty="0" smtClean="0"/>
              <a:t>من الكلية او المعهد وبقرار من الجامعة او الهيئة </a:t>
            </a:r>
            <a:r>
              <a:rPr lang="ar-IQ" sz="2400" b="1" u="sng" dirty="0" smtClean="0">
                <a:solidFill>
                  <a:srgbClr val="FF0000"/>
                </a:solidFill>
              </a:rPr>
              <a:t>ويرقن قيده </a:t>
            </a:r>
            <a:r>
              <a:rPr lang="ar-IQ" sz="2400" b="1" dirty="0" smtClean="0"/>
              <a:t>اذا ارتكب </a:t>
            </a:r>
            <a:r>
              <a:rPr lang="ar-IQ" sz="2400" b="1" dirty="0"/>
              <a:t>احدى المخالفات ..... </a:t>
            </a:r>
            <a:r>
              <a:rPr lang="ar-IQ" sz="2400" b="1" dirty="0" smtClean="0"/>
              <a:t>اتيانه بفعل مشين و مناف للأخلاق و الآداب العامة.</a:t>
            </a:r>
          </a:p>
        </p:txBody>
      </p:sp>
    </p:spTree>
    <p:extLst>
      <p:ext uri="{BB962C8B-B14F-4D97-AF65-F5344CB8AC3E}">
        <p14:creationId xmlns:p14="http://schemas.microsoft.com/office/powerpoint/2010/main" val="3597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الفحوصات المختبرية لفحص المخدرات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382963"/>
            <a:ext cx="2954337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4" y="3382963"/>
            <a:ext cx="2954337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4885144" y="2492896"/>
            <a:ext cx="3359264" cy="872096"/>
          </a:xfrm>
        </p:spPr>
        <p:txBody>
          <a:bodyPr/>
          <a:lstStyle/>
          <a:p>
            <a:r>
              <a:rPr lang="ar-IQ" sz="1800" dirty="0" smtClean="0">
                <a:solidFill>
                  <a:srgbClr val="FFFF00"/>
                </a:solidFill>
              </a:rPr>
              <a:t>جهاز تحليل المخدرات المنزلي</a:t>
            </a:r>
            <a:r>
              <a:rPr lang="en-US" sz="1800" dirty="0">
                <a:solidFill>
                  <a:srgbClr val="FFFF00"/>
                </a:solidFill>
              </a:rPr>
              <a:t>10 Panel Dip Drug Testing Kit</a:t>
            </a:r>
            <a:endParaRPr lang="ar-IQ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تحريم المخدرات في الكتاب و السنة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IQ" dirty="0"/>
              <a:t>قال تعلى : (يَا أَيُّهَا الَّذِينَ آمَنُوا لَا تَقْرَبُوا الصَّلَاةَ وَأَنْتُمْ سُكَارَى حَتَّى تَعْلَمُوا مَا </a:t>
            </a:r>
            <a:r>
              <a:rPr lang="ar-IQ" dirty="0" smtClean="0"/>
              <a:t>تَقُولُونَ ...) من سورة النساء </a:t>
            </a:r>
            <a:r>
              <a:rPr lang="ar-IQ" dirty="0" err="1" smtClean="0"/>
              <a:t>الاية</a:t>
            </a:r>
            <a:r>
              <a:rPr lang="ar-IQ" dirty="0" smtClean="0"/>
              <a:t> ٤٣ </a:t>
            </a:r>
          </a:p>
          <a:p>
            <a:r>
              <a:rPr lang="ar-IQ" dirty="0" smtClean="0"/>
              <a:t>وقال ايضا</a:t>
            </a:r>
            <a:r>
              <a:rPr lang="ar-IQ" dirty="0"/>
              <a:t>: (يَا أَيُّهَا الَّذِينَ آمَنُوا إِنَّمَا الْخَمْرُ وَالْمَيْسِرُ وَالْأَنْصَابُ وَالْأَزْلَامُ رِجْسٌ مِنْ عَمَلِ الشَّيْطَانِ فَاجْتَنِبُوهُ لَعَلَّكُمْ تُفْلِحُونَ ۝ </a:t>
            </a:r>
            <a:r>
              <a:rPr lang="ar-IQ" dirty="0" smtClean="0"/>
              <a:t>) المائدة ,90</a:t>
            </a:r>
          </a:p>
          <a:p>
            <a:r>
              <a:rPr lang="ar-IQ" dirty="0"/>
              <a:t>۞ يَسْأَلُونَكَ عَنِ الْخَمْرِ وَالْمَيْسِرِ ۖ قُلْ فِيهِمَا إِثْمٌ كَبِيرٌ وَمَنَافِعُ لِلنَّاسِ وَإِثْمُهُمَا أَكْبَرُ مِن نَّفْعِهِمَا ۗ وَيَسْأَلُونَكَ مَاذَا يُنفِقُونَ قُلِ الْعَفْوَ ۗ </a:t>
            </a:r>
            <a:r>
              <a:rPr lang="ar-IQ" dirty="0" err="1"/>
              <a:t>كَذَٰلِكَ</a:t>
            </a:r>
            <a:r>
              <a:rPr lang="ar-IQ" dirty="0"/>
              <a:t> يُبَيِّنُ اللَّهُ لَكُمُ الْآيَاتِ لَعَلَّكُمْ تَتَفَكَّرُونَ </a:t>
            </a:r>
            <a:r>
              <a:rPr lang="ar-IQ" dirty="0" smtClean="0"/>
              <a:t>) البقرة 219</a:t>
            </a:r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2771800" y="4437112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الفحوصات المختبرية لفحص المخدرات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382963"/>
            <a:ext cx="2954337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لمحتوى 4"/>
          <p:cNvSpPr>
            <a:spLocks noGrp="1"/>
          </p:cNvSpPr>
          <p:nvPr>
            <p:ph sz="quarter" idx="13"/>
          </p:nvPr>
        </p:nvSpPr>
        <p:spPr>
          <a:xfrm>
            <a:off x="914400" y="2780928"/>
            <a:ext cx="3585592" cy="3555864"/>
          </a:xfrm>
        </p:spPr>
        <p:txBody>
          <a:bodyPr>
            <a:normAutofit fontScale="77500" lnSpcReduction="20000"/>
          </a:bodyPr>
          <a:lstStyle/>
          <a:p>
            <a:r>
              <a:rPr lang="ar-IQ" b="1" dirty="0"/>
              <a:t>معدلات التخلص من الأدوية المخدرة الشائعة في البول</a:t>
            </a:r>
            <a:r>
              <a:rPr lang="ar-IQ" b="1" dirty="0" smtClean="0"/>
              <a:t>:</a:t>
            </a:r>
          </a:p>
          <a:p>
            <a:r>
              <a:rPr lang="ar-IQ" b="1" dirty="0" err="1" smtClean="0"/>
              <a:t>الماريجوانا</a:t>
            </a:r>
            <a:r>
              <a:rPr lang="ar-IQ" b="1" dirty="0"/>
              <a:t>: 1-3 ساعات / 1-7 أيام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(</a:t>
            </a:r>
            <a:r>
              <a:rPr lang="ar-IQ" b="1" dirty="0"/>
              <a:t>الكوكايين): 2-6 ساعات / 2-3 </a:t>
            </a:r>
            <a:r>
              <a:rPr lang="ar-IQ" b="1" dirty="0" err="1" smtClean="0"/>
              <a:t>أيام.ا</a:t>
            </a:r>
            <a:endParaRPr lang="ar-IQ" b="1" dirty="0" smtClean="0"/>
          </a:p>
          <a:p>
            <a:r>
              <a:rPr lang="ar-IQ" b="1" dirty="0" smtClean="0"/>
              <a:t>لهيروين </a:t>
            </a:r>
            <a:r>
              <a:rPr lang="ar-IQ" b="1" dirty="0"/>
              <a:t>(الأفيون): 2-6 ساعات / 1-3 أيام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(</a:t>
            </a:r>
            <a:r>
              <a:rPr lang="ar-IQ" b="1" dirty="0" err="1"/>
              <a:t>أمفيتامين</a:t>
            </a:r>
            <a:r>
              <a:rPr lang="ar-IQ" b="1" dirty="0"/>
              <a:t> / </a:t>
            </a:r>
            <a:r>
              <a:rPr lang="ar-IQ" b="1" dirty="0" err="1"/>
              <a:t>ميثامفيتامين</a:t>
            </a:r>
            <a:r>
              <a:rPr lang="ar-IQ" b="1" dirty="0"/>
              <a:t>): 4-6 ساعات / 2-3 أيام</a:t>
            </a:r>
            <a:r>
              <a:rPr lang="ar-IQ" b="1" dirty="0" smtClean="0"/>
              <a:t>.</a:t>
            </a:r>
          </a:p>
          <a:p>
            <a:r>
              <a:rPr lang="ar-IQ" b="1" dirty="0" err="1" smtClean="0"/>
              <a:t>الفينسيكليدين</a:t>
            </a:r>
            <a:r>
              <a:rPr lang="ar-IQ" b="1" dirty="0"/>
              <a:t>: 4-6 ساعات / 7-14 يوماً</a:t>
            </a:r>
            <a:r>
              <a:rPr lang="ar-IQ" b="1" dirty="0" smtClean="0"/>
              <a:t>.</a:t>
            </a:r>
          </a:p>
          <a:p>
            <a:r>
              <a:rPr lang="ar-IQ" b="1" dirty="0" err="1" smtClean="0"/>
              <a:t>الإكستاسي</a:t>
            </a:r>
            <a:r>
              <a:rPr lang="ar-IQ" b="1" dirty="0"/>
              <a:t>: 2-7 ساعات / 2 - 4 أيام</a:t>
            </a:r>
            <a:r>
              <a:rPr lang="ar-IQ" b="1" dirty="0" smtClean="0"/>
              <a:t>.</a:t>
            </a:r>
          </a:p>
          <a:p>
            <a:r>
              <a:rPr lang="ar-IQ" b="1" dirty="0" err="1" smtClean="0"/>
              <a:t>البنزوديازيبين</a:t>
            </a:r>
            <a:r>
              <a:rPr lang="ar-IQ" b="1" dirty="0"/>
              <a:t>: 2-7 ساعات / 1-4 </a:t>
            </a:r>
            <a:r>
              <a:rPr lang="ar-IQ" b="1" dirty="0" smtClean="0"/>
              <a:t>أيام.</a:t>
            </a:r>
          </a:p>
          <a:p>
            <a:r>
              <a:rPr lang="ar-IQ" b="1" dirty="0" err="1" smtClean="0"/>
              <a:t>لباربيتورات</a:t>
            </a:r>
            <a:r>
              <a:rPr lang="ar-IQ" b="1" dirty="0"/>
              <a:t>: 2-4 ساعات / 1-3 أسابيع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الميثادون</a:t>
            </a:r>
            <a:r>
              <a:rPr lang="ar-IQ" b="1" dirty="0"/>
              <a:t>: 3-8 ساعات / 1-3 أيام</a:t>
            </a:r>
            <a:r>
              <a:rPr lang="ar-IQ" b="1" dirty="0" smtClean="0"/>
              <a:t>.</a:t>
            </a:r>
          </a:p>
          <a:p>
            <a:r>
              <a:rPr lang="ar-IQ" b="1" dirty="0" smtClean="0"/>
              <a:t>مضادات </a:t>
            </a:r>
            <a:r>
              <a:rPr lang="ar-IQ" b="1" dirty="0"/>
              <a:t>الاكتئاب ثلاثية الحلقات: 8-12 ساعة / 2-7 أيام</a:t>
            </a:r>
            <a:r>
              <a:rPr lang="ar-IQ" b="1" dirty="0" smtClean="0"/>
              <a:t>.</a:t>
            </a:r>
          </a:p>
          <a:p>
            <a:r>
              <a:rPr lang="ar-IQ" b="1" dirty="0" err="1" smtClean="0"/>
              <a:t>الأوكسيكودون</a:t>
            </a:r>
            <a:r>
              <a:rPr lang="ar-IQ" b="1" dirty="0"/>
              <a:t>: 1-3 ساعات / 1-2 </a:t>
            </a:r>
            <a:r>
              <a:rPr lang="ar-IQ" b="1" dirty="0" smtClean="0"/>
              <a:t>يوم</a:t>
            </a:r>
            <a:endParaRPr lang="ar-IQ" b="1" dirty="0"/>
          </a:p>
        </p:txBody>
      </p:sp>
      <p:sp>
        <p:nvSpPr>
          <p:cNvPr id="9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4885144" y="2492896"/>
            <a:ext cx="3359264" cy="872096"/>
          </a:xfrm>
        </p:spPr>
        <p:txBody>
          <a:bodyPr/>
          <a:lstStyle/>
          <a:p>
            <a:r>
              <a:rPr lang="ar-IQ" sz="1800" dirty="0" smtClean="0">
                <a:solidFill>
                  <a:srgbClr val="FFFF00"/>
                </a:solidFill>
              </a:rPr>
              <a:t>جهاز تحليل المخدرات المنزلي</a:t>
            </a:r>
            <a:r>
              <a:rPr lang="en-US" sz="1800" dirty="0">
                <a:solidFill>
                  <a:srgbClr val="FFFF00"/>
                </a:solidFill>
              </a:rPr>
              <a:t>10 Panel Dip Drug Testing Kit</a:t>
            </a:r>
            <a:endParaRPr lang="ar-IQ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4885144" y="2492896"/>
            <a:ext cx="3359264" cy="872096"/>
          </a:xfrm>
        </p:spPr>
        <p:txBody>
          <a:bodyPr/>
          <a:lstStyle/>
          <a:p>
            <a:endParaRPr lang="ar-IQ" sz="1800" dirty="0">
              <a:solidFill>
                <a:srgbClr val="FFFF00"/>
              </a:solidFill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الفحوصات المختبرية لفحص المخدرات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3"/>
          </p:nvPr>
        </p:nvSpPr>
        <p:spPr>
          <a:xfrm>
            <a:off x="914400" y="2780928"/>
            <a:ext cx="3585592" cy="3555864"/>
          </a:xfrm>
        </p:spPr>
        <p:txBody>
          <a:bodyPr>
            <a:normAutofit/>
          </a:bodyPr>
          <a:lstStyle/>
          <a:p>
            <a:endParaRPr lang="ar-IQ" b="1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ar-IQ" dirty="0">
                <a:solidFill>
                  <a:srgbClr val="FFFF00"/>
                </a:solidFill>
              </a:rPr>
              <a:t>جهاز فحص الكحول و المخدرات باللعب </a:t>
            </a:r>
            <a:r>
              <a:rPr lang="en-US" dirty="0">
                <a:solidFill>
                  <a:srgbClr val="FFFF00"/>
                </a:solidFill>
              </a:rPr>
              <a:t>SALIVA SCANE For Drug and Alcohol</a:t>
            </a:r>
            <a:endParaRPr lang="ar-IQ" dirty="0">
              <a:solidFill>
                <a:srgbClr val="FFFF00"/>
              </a:solidFill>
            </a:endParaRPr>
          </a:p>
          <a:p>
            <a:endParaRPr lang="ar-IQ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34821"/>
            <a:ext cx="3528392" cy="350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4885144" y="2636912"/>
            <a:ext cx="3359264" cy="728080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FFFF00"/>
                </a:solidFill>
              </a:rPr>
              <a:t>Drug Hunter Analyzer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الفحوصات المختبرية لفحص المخدرات</a:t>
            </a:r>
            <a:endParaRPr lang="ar-IQ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ar-IQ" dirty="0" smtClean="0"/>
              <a:t>اسهل و اسرع وادق تقنية لفحص وتشخيص المخدرات العلاجية و الغير علاجية. </a:t>
            </a:r>
          </a:p>
          <a:p>
            <a:r>
              <a:rPr lang="ar-IQ" dirty="0" smtClean="0"/>
              <a:t>تستخدم تقنيتين :</a:t>
            </a:r>
          </a:p>
          <a:p>
            <a:pPr algn="l" rtl="0"/>
            <a:r>
              <a:rPr lang="en-US" dirty="0"/>
              <a:t>capillary electrophoresis (CE) and</a:t>
            </a:r>
          </a:p>
          <a:p>
            <a:pPr algn="l" rtl="0"/>
            <a:r>
              <a:rPr lang="en-US" dirty="0"/>
              <a:t>deep UV fluorescence detection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5250"/>
            <a:ext cx="2886695" cy="33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sz="quarter" idx="3"/>
          </p:nvPr>
        </p:nvSpPr>
        <p:spPr>
          <a:xfrm>
            <a:off x="4885144" y="2636912"/>
            <a:ext cx="3359264" cy="728080"/>
          </a:xfrm>
        </p:spPr>
        <p:txBody>
          <a:bodyPr/>
          <a:lstStyle/>
          <a:p>
            <a:pPr algn="ctr" rtl="0"/>
            <a:r>
              <a:rPr lang="en-US" sz="2400" dirty="0">
                <a:solidFill>
                  <a:srgbClr val="FFFF00"/>
                </a:solidFill>
              </a:rPr>
              <a:t>Drug Hunter Analyzer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الفحوصات المختبرية لفحص المخدرات</a:t>
            </a:r>
            <a:endParaRPr lang="ar-IQ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sz="quarter" idx="14"/>
          </p:nvPr>
        </p:nvSpPr>
        <p:spPr>
          <a:xfrm>
            <a:off x="4681726" y="3383280"/>
            <a:ext cx="3778705" cy="3214072"/>
          </a:xfrm>
        </p:spPr>
        <p:txBody>
          <a:bodyPr>
            <a:noAutofit/>
          </a:bodyPr>
          <a:lstStyle/>
          <a:p>
            <a:pPr marL="45720" indent="0" algn="l" rtl="0">
              <a:buNone/>
            </a:pPr>
            <a:endParaRPr lang="en-US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5250"/>
            <a:ext cx="2886695" cy="33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355"/>
            <a:ext cx="7315200" cy="1154097"/>
          </a:xfrm>
        </p:spPr>
        <p:txBody>
          <a:bodyPr/>
          <a:lstStyle/>
          <a:p>
            <a:pPr algn="r"/>
            <a:r>
              <a:rPr lang="ar-IQ" dirty="0" smtClean="0"/>
              <a:t>المصادر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518457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ar-IQ" dirty="0" smtClean="0"/>
              <a:t>1</a:t>
            </a:r>
            <a:r>
              <a:rPr lang="ar-IQ" dirty="0"/>
              <a:t>)	القران الكريم.</a:t>
            </a:r>
          </a:p>
          <a:p>
            <a:pPr algn="r"/>
            <a:r>
              <a:rPr lang="ar-IQ" dirty="0"/>
              <a:t>2)	احمد مختار عمر. معجم اللغة العربية المعاصرة. المجلد </a:t>
            </a:r>
            <a:r>
              <a:rPr lang="ar-IQ" dirty="0" err="1"/>
              <a:t>الثالث.الطبعة</a:t>
            </a:r>
            <a:r>
              <a:rPr lang="ar-IQ" dirty="0"/>
              <a:t> الاولى( 2008).</a:t>
            </a:r>
          </a:p>
          <a:p>
            <a:pPr algn="l" rtl="0"/>
            <a:r>
              <a:rPr lang="en-US" dirty="0" smtClean="0"/>
              <a:t>3) Snell </a:t>
            </a:r>
            <a:r>
              <a:rPr lang="en-US" dirty="0"/>
              <a:t>RS. Clinical </a:t>
            </a:r>
            <a:r>
              <a:rPr lang="en-US" dirty="0" err="1"/>
              <a:t>neuroanatomy</a:t>
            </a:r>
            <a:r>
              <a:rPr lang="en-US" dirty="0"/>
              <a:t>. Lippincott Williams &amp; Wilkins; 2010.</a:t>
            </a:r>
          </a:p>
          <a:p>
            <a:pPr algn="l" rtl="0"/>
            <a:r>
              <a:rPr lang="en-US" dirty="0" smtClean="0"/>
              <a:t>4) S</a:t>
            </a:r>
            <a:r>
              <a:rPr lang="en-US" dirty="0"/>
              <a:t>., </a:t>
            </a:r>
            <a:r>
              <a:rPr lang="en-US" dirty="0" err="1"/>
              <a:t>Lugtmeijer</a:t>
            </a:r>
            <a:r>
              <a:rPr lang="en-US" dirty="0"/>
              <a:t>, A. M. </a:t>
            </a:r>
            <a:r>
              <a:rPr lang="en-US" dirty="0" err="1"/>
              <a:t>Sobolewska</a:t>
            </a:r>
            <a:r>
              <a:rPr lang="en-US" dirty="0"/>
              <a:t>, E H. F. de </a:t>
            </a:r>
            <a:r>
              <a:rPr lang="en-US" dirty="0" err="1"/>
              <a:t>Haan</a:t>
            </a:r>
            <a:r>
              <a:rPr lang="en-US" dirty="0"/>
              <a:t>, H. S. </a:t>
            </a:r>
            <a:r>
              <a:rPr lang="en-US" dirty="0" err="1"/>
              <a:t>Scholte.visual</a:t>
            </a:r>
            <a:r>
              <a:rPr lang="en-US" dirty="0"/>
              <a:t> feature processing in a large stroke cohort: evidence against modular organization. BRAIN 2025: 148; 1144–1154.</a:t>
            </a:r>
          </a:p>
          <a:p>
            <a:pPr algn="l" rtl="0"/>
            <a:r>
              <a:rPr lang="en-US" dirty="0" smtClean="0"/>
              <a:t>5) NIDA</a:t>
            </a:r>
            <a:r>
              <a:rPr lang="en-US" dirty="0"/>
              <a:t>. Drugs and the Brain. National Institute on Drug Abuse website. https://nida.nih.gov/publications/drugs-brains-behavior-science-addiction/drugs-brain. July 6, 2020 Accessed May 4, 2025.</a:t>
            </a:r>
          </a:p>
          <a:p>
            <a:pPr algn="r"/>
            <a:r>
              <a:rPr lang="ar-IQ" dirty="0" smtClean="0"/>
              <a:t>6) عذيب </a:t>
            </a:r>
            <a:r>
              <a:rPr lang="ar-IQ" dirty="0"/>
              <a:t>، قاسم عبد علي، 2018 ، ظاهرة المخدرات في الشرق الاوسط وتأثيرها في </a:t>
            </a:r>
            <a:r>
              <a:rPr lang="ar-IQ" dirty="0" smtClean="0"/>
              <a:t>الامن الوطني </a:t>
            </a:r>
            <a:r>
              <a:rPr lang="ar-IQ" dirty="0"/>
              <a:t>العراقي (دراسة في الجغرافية السياسية) ، جامعة بغداد ، مجلة الآداب / العدد 125 ، حزيران .</a:t>
            </a:r>
          </a:p>
          <a:p>
            <a:pPr algn="l" rtl="0"/>
            <a:r>
              <a:rPr lang="ar-IQ" dirty="0" smtClean="0"/>
              <a:t>7</a:t>
            </a:r>
            <a:r>
              <a:rPr lang="ar-IQ" dirty="0"/>
              <a:t>	</a:t>
            </a:r>
            <a:r>
              <a:rPr lang="en-US" dirty="0"/>
              <a:t>https://aja.ws/79z4d7.</a:t>
            </a:r>
          </a:p>
          <a:p>
            <a:pPr algn="l" rtl="0"/>
            <a:r>
              <a:rPr lang="en-US" dirty="0"/>
              <a:t>8)	https://al-aalem.com</a:t>
            </a:r>
          </a:p>
          <a:p>
            <a:pPr algn="l" rtl="0"/>
            <a:r>
              <a:rPr lang="en-US" dirty="0"/>
              <a:t>9)	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shafaq.com/ar</a:t>
            </a:r>
            <a:endParaRPr lang="en-US" dirty="0" smtClean="0"/>
          </a:p>
          <a:p>
            <a:r>
              <a:rPr lang="ar-IQ" dirty="0" smtClean="0"/>
              <a:t>10) قانون انضباط موظفي الدولة المعدل .</a:t>
            </a:r>
          </a:p>
          <a:p>
            <a:r>
              <a:rPr lang="ar-IQ" dirty="0" smtClean="0"/>
              <a:t>11) الوقائع العراقية, العدد 4446, 11 شعبان 1438/8 ايار 2017</a:t>
            </a:r>
          </a:p>
          <a:p>
            <a:r>
              <a:rPr lang="ar-IQ" dirty="0" smtClean="0"/>
              <a:t>12) </a:t>
            </a:r>
          </a:p>
          <a:p>
            <a:pPr algn="r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37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 smtClean="0">
                <a:solidFill>
                  <a:srgbClr val="FFFF00"/>
                </a:solidFill>
              </a:rPr>
              <a:t>شكرا لأصغائكم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820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المناقشة</a:t>
            </a: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هل اجراء وزارة التعليم العالي كافي للحد من تعاطي المخدرات بين اوساط الطلبة و الكادر الاكاديمي و الوظيفي؟</a:t>
            </a:r>
          </a:p>
          <a:p>
            <a:r>
              <a:rPr lang="ar-IQ" dirty="0" smtClean="0"/>
              <a:t>هل يمكن توفير فحوصات الكحول و المخدرات داخل المؤسسات التعليمية ليشمل الفحص كل الافراد بلا استثناء؟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478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المخدرات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ar-IQ" sz="2400" b="1" dirty="0" smtClean="0"/>
              <a:t>المُخَدِّر</a:t>
            </a:r>
            <a:r>
              <a:rPr lang="ar-IQ" sz="2400" dirty="0"/>
              <a:t>: (اسم) </a:t>
            </a:r>
            <a:r>
              <a:rPr lang="ar-IQ" sz="2400" dirty="0" smtClean="0"/>
              <a:t>هو كل ما يذهب بالعقل للوصول </a:t>
            </a:r>
            <a:r>
              <a:rPr lang="ar-IQ" sz="2400" dirty="0"/>
              <a:t>إلى حالة التخدير وهي فقدان غير دائم </a:t>
            </a:r>
            <a:r>
              <a:rPr lang="ar-IQ" sz="2400" dirty="0" smtClean="0"/>
              <a:t>للوعي نتيجة احتواء المخدر على مواد كيميائية تؤدي الى النعاس و النوم و غياب </a:t>
            </a:r>
            <a:r>
              <a:rPr lang="ar-IQ" sz="2400" dirty="0"/>
              <a:t>الوعي(2</a:t>
            </a:r>
            <a:r>
              <a:rPr lang="ar-IQ" sz="2400" dirty="0" smtClean="0"/>
              <a:t>).</a:t>
            </a:r>
            <a:endParaRPr lang="ar-IQ" sz="2400" dirty="0"/>
          </a:p>
          <a:p>
            <a:pPr lvl="1"/>
            <a:r>
              <a:rPr lang="ar-IQ" sz="2400" dirty="0" smtClean="0"/>
              <a:t>إدمان</a:t>
            </a:r>
            <a:r>
              <a:rPr lang="ar-IQ" sz="2400" dirty="0"/>
              <a:t> </a:t>
            </a:r>
            <a:r>
              <a:rPr lang="ar-IQ" sz="2400" b="1" dirty="0" smtClean="0"/>
              <a:t>المخدِّرات</a:t>
            </a:r>
            <a:r>
              <a:rPr lang="en-US" sz="2400" b="1" dirty="0"/>
              <a:t>Drug addiction</a:t>
            </a:r>
            <a:r>
              <a:rPr lang="ar-IQ" sz="2400" dirty="0" smtClean="0"/>
              <a:t>: </a:t>
            </a:r>
            <a:r>
              <a:rPr lang="ar-IQ" sz="2400" dirty="0"/>
              <a:t>التعوّد </a:t>
            </a:r>
            <a:r>
              <a:rPr lang="ar-IQ" sz="2400" dirty="0" smtClean="0"/>
              <a:t>القهري على تناول المادة المخدرة والحصول عليها باي وسيلة (2).</a:t>
            </a:r>
          </a:p>
          <a:p>
            <a:pPr lvl="1"/>
            <a:r>
              <a:rPr lang="ar-IQ" sz="2400" dirty="0" smtClean="0"/>
              <a:t>بالمصطلح الطبي </a:t>
            </a:r>
            <a:r>
              <a:rPr lang="en-US" sz="2400" dirty="0" smtClean="0"/>
              <a:t>Anesthesia</a:t>
            </a:r>
            <a:r>
              <a:rPr lang="ar-IQ" sz="2400" dirty="0" smtClean="0"/>
              <a:t>:تستخدم </a:t>
            </a:r>
            <a:r>
              <a:rPr lang="ar-IQ" sz="2400" dirty="0"/>
              <a:t>هذه العقاقير المخدرة في العمليات الجراحية لتسهيل العمل ولتخفيف ألم </a:t>
            </a:r>
            <a:r>
              <a:rPr lang="ar-IQ" sz="2400" dirty="0" smtClean="0"/>
              <a:t>المريض (3).</a:t>
            </a:r>
          </a:p>
          <a:p>
            <a:pPr marL="320040" lvl="1" indent="0">
              <a:buNone/>
            </a:pPr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47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Centers </a:t>
            </a:r>
            <a:r>
              <a:rPr lang="en-US" dirty="0"/>
              <a:t>of cerebral </a:t>
            </a:r>
            <a:r>
              <a:rPr lang="en-US" dirty="0" smtClean="0"/>
              <a:t>consciousness for logical thinking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689791" cy="361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59"/>
            <a:ext cx="2340260" cy="3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427984" y="2924944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/>
              <a:t>3</a:t>
            </a:r>
            <a:endParaRPr lang="ar-IQ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740352" y="2924944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/>
              <a:t>4</a:t>
            </a:r>
            <a:endParaRPr lang="ar-IQ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051720" y="2492897"/>
            <a:ext cx="27723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Right Frontal lobe</a:t>
            </a:r>
            <a:endParaRPr lang="ar-IQ" dirty="0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2411760" y="2862228"/>
            <a:ext cx="792088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824028" y="2677563"/>
            <a:ext cx="2142238" cy="540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drugs stop logic 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76208"/>
            <a:ext cx="3600400" cy="37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380312" y="2711213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5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099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particular drags on physiology of brain </a:t>
            </a:r>
            <a:r>
              <a:rPr lang="en-US" dirty="0" err="1" smtClean="0"/>
              <a:t>responce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7843"/>
            <a:ext cx="8656359" cy="35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2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parts of brain affected with drugs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8326"/>
            <a:ext cx="3092851" cy="44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716016" y="2636912"/>
            <a:ext cx="108012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900" b="1" dirty="0" smtClean="0">
                <a:solidFill>
                  <a:schemeClr val="bg1"/>
                </a:solidFill>
              </a:rPr>
              <a:t>Reward circuit</a:t>
            </a:r>
            <a:endParaRPr lang="ar-IQ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parts of brain affected with drugs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8326"/>
            <a:ext cx="3092851" cy="44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716016" y="2636912"/>
            <a:ext cx="108012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900" b="1" dirty="0" smtClean="0">
                <a:solidFill>
                  <a:schemeClr val="bg1"/>
                </a:solidFill>
              </a:rPr>
              <a:t>Reward circuit</a:t>
            </a:r>
            <a:endParaRPr lang="ar-IQ" sz="900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84281" y="2276872"/>
            <a:ext cx="244827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solidFill>
                  <a:srgbClr val="FFFF00"/>
                </a:solidFill>
              </a:rPr>
              <a:t>basal </a:t>
            </a:r>
            <a:r>
              <a:rPr lang="en-US" b="1" i="1" dirty="0" smtClean="0">
                <a:solidFill>
                  <a:srgbClr val="FFFF00"/>
                </a:solidFill>
              </a:rPr>
              <a:t>ganglia: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/>
              <a:t>positive forms of </a:t>
            </a:r>
            <a:r>
              <a:rPr lang="en-US" dirty="0" smtClean="0"/>
              <a:t>motivation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/>
              <a:t>formation of habits and </a:t>
            </a:r>
            <a:r>
              <a:rPr lang="en-US" dirty="0" smtClean="0"/>
              <a:t>routines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 smtClean="0"/>
              <a:t>Drugs- over=euphoria of drug high (5)</a:t>
            </a:r>
          </a:p>
          <a:p>
            <a:pPr marL="285750" indent="-285750" algn="l" rtl="0">
              <a:buFont typeface="Courier New" pitchFamily="49" charset="0"/>
              <a:buChar char="o"/>
            </a:pPr>
            <a:endParaRPr lang="ar-IQ" dirty="0"/>
          </a:p>
        </p:txBody>
      </p:sp>
      <p:sp>
        <p:nvSpPr>
          <p:cNvPr id="7" name="سهم إلى اليمين 6"/>
          <p:cNvSpPr/>
          <p:nvPr/>
        </p:nvSpPr>
        <p:spPr>
          <a:xfrm rot="11763632">
            <a:off x="5245956" y="2965012"/>
            <a:ext cx="893512" cy="273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5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parts of brain affected with drugs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8326"/>
            <a:ext cx="3092851" cy="44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716016" y="2636912"/>
            <a:ext cx="108012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900" b="1" dirty="0" smtClean="0">
                <a:solidFill>
                  <a:schemeClr val="bg1"/>
                </a:solidFill>
              </a:rPr>
              <a:t>Reward circuit</a:t>
            </a:r>
            <a:endParaRPr lang="ar-IQ" sz="900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84281" y="2276872"/>
            <a:ext cx="244827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i="1" dirty="0">
                <a:solidFill>
                  <a:srgbClr val="FFFF00"/>
                </a:solidFill>
              </a:rPr>
              <a:t>basal </a:t>
            </a:r>
            <a:r>
              <a:rPr lang="en-US" b="1" i="1" dirty="0" smtClean="0">
                <a:solidFill>
                  <a:srgbClr val="FFFF00"/>
                </a:solidFill>
              </a:rPr>
              <a:t>ganglia: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/>
              <a:t>positive forms of </a:t>
            </a:r>
            <a:r>
              <a:rPr lang="en-US" dirty="0" smtClean="0"/>
              <a:t>motivation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/>
              <a:t>formation of habits and </a:t>
            </a:r>
            <a:r>
              <a:rPr lang="en-US" dirty="0" smtClean="0"/>
              <a:t>routines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dirty="0" smtClean="0"/>
              <a:t>Drugs- over=euphoria of drug high (5)</a:t>
            </a:r>
          </a:p>
          <a:p>
            <a:pPr marL="285750" indent="-285750" algn="l" rtl="0">
              <a:buFont typeface="Courier New" pitchFamily="49" charset="0"/>
              <a:buChar char="o"/>
            </a:pPr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084168" y="4581128"/>
            <a:ext cx="24482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extended </a:t>
            </a:r>
            <a:r>
              <a:rPr lang="en-US" b="1" dirty="0" smtClean="0">
                <a:solidFill>
                  <a:srgbClr val="FFFF00"/>
                </a:solidFill>
              </a:rPr>
              <a:t>amygdala: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/>
              <a:t>stressful </a:t>
            </a:r>
            <a:r>
              <a:rPr lang="en-US" b="1" dirty="0" smtClean="0"/>
              <a:t>feelings</a:t>
            </a:r>
          </a:p>
          <a:p>
            <a:pPr marL="285750" indent="-285750" algn="l" rtl="0">
              <a:buFont typeface="Courier New" pitchFamily="49" charset="0"/>
              <a:buChar char="o"/>
            </a:pPr>
            <a:r>
              <a:rPr lang="en-US" b="1" dirty="0"/>
              <a:t>This circuit becomes increasingly sensitive with increased drug use</a:t>
            </a:r>
            <a:endParaRPr lang="ar-IQ" b="1" dirty="0"/>
          </a:p>
        </p:txBody>
      </p:sp>
      <p:sp>
        <p:nvSpPr>
          <p:cNvPr id="8" name="سهم إلى اليمين 7"/>
          <p:cNvSpPr/>
          <p:nvPr/>
        </p:nvSpPr>
        <p:spPr>
          <a:xfrm rot="11691645" flipV="1">
            <a:off x="4504950" y="4552278"/>
            <a:ext cx="1502251" cy="3269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9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نظور">
  <a:themeElements>
    <a:clrScheme name="منظور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نظو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9637</TotalTime>
  <Words>1137</Words>
  <Application>Microsoft Office PowerPoint</Application>
  <PresentationFormat>عرض على الشاشة (3:4)‏</PresentationFormat>
  <Paragraphs>144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منظور</vt:lpstr>
      <vt:lpstr>تعاطي المخدرات و اثارها على مستوى الاداء التعليمي و التربوي</vt:lpstr>
      <vt:lpstr>تحريم المخدرات في الكتاب و السنة</vt:lpstr>
      <vt:lpstr>المخدرات</vt:lpstr>
      <vt:lpstr>Centers of cerebral consciousness for logical thinking</vt:lpstr>
      <vt:lpstr>How the drugs stop logic </vt:lpstr>
      <vt:lpstr>Effects of particular drags on physiology of brain responce</vt:lpstr>
      <vt:lpstr>Main parts of brain affected with drugs</vt:lpstr>
      <vt:lpstr>Main parts of brain affected with drugs</vt:lpstr>
      <vt:lpstr>Main parts of brain affected with drugs</vt:lpstr>
      <vt:lpstr>Main parts of brain affected with drugs</vt:lpstr>
      <vt:lpstr>اسباب رواج تجارة و تعاطي المخدرات</vt:lpstr>
      <vt:lpstr>موقع العراق الاستراتيجي لتجارة المخدرات</vt:lpstr>
      <vt:lpstr>احصائيات تعاطي الكبتاكون و الكرستال</vt:lpstr>
      <vt:lpstr>عرض تقديمي في PowerPoint</vt:lpstr>
      <vt:lpstr>وفي 12 آب أغسطس 2024، اعلن مكتب المرجع الديني الأعلى السيد علي السيستاني، عن حرمة تجارة وتعاطي المخدرات، داعيا إلى العمل على تطهير الأجهزة الأمنية من الفاسدين. </vt:lpstr>
      <vt:lpstr>اجراءات وزارة التعليم العالي العراقي في مكافحة تعاطي المخدرات</vt:lpstr>
      <vt:lpstr>القوانين العراقية </vt:lpstr>
      <vt:lpstr>القوانين العراقية </vt:lpstr>
      <vt:lpstr>الفحوصات المختبرية لفحص المخدرات</vt:lpstr>
      <vt:lpstr>الفحوصات المختبرية لفحص المخدرات</vt:lpstr>
      <vt:lpstr>الفحوصات المختبرية لفحص المخدرات</vt:lpstr>
      <vt:lpstr>الفحوصات المختبرية لفحص المخدرات</vt:lpstr>
      <vt:lpstr>الفحوصات المختبرية لفحص المخدرات</vt:lpstr>
      <vt:lpstr>المصادر</vt:lpstr>
      <vt:lpstr>شكرا لأصغائكم</vt:lpstr>
      <vt:lpstr>المناقشة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تعاطي المخدرات و اثارها على مستوى الاداء التعليمي و التربوي</dc:title>
  <dc:creator>HP</dc:creator>
  <cp:lastModifiedBy>DR.Ahmed Saker 2o1O</cp:lastModifiedBy>
  <cp:revision>64</cp:revision>
  <dcterms:created xsi:type="dcterms:W3CDTF">2025-05-04T08:01:05Z</dcterms:created>
  <dcterms:modified xsi:type="dcterms:W3CDTF">2025-05-19T07:05:48Z</dcterms:modified>
</cp:coreProperties>
</file>