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6" r:id="rId3"/>
    <p:sldId id="277" r:id="rId4"/>
    <p:sldId id="278" r:id="rId5"/>
    <p:sldId id="279" r:id="rId6"/>
    <p:sldId id="280" r:id="rId7"/>
    <p:sldId id="281" r:id="rId8"/>
    <p:sldId id="282" r:id="rId9"/>
    <p:sldId id="283" r:id="rId10"/>
    <p:sldId id="284" r:id="rId11"/>
    <p:sldId id="285" r:id="rId12"/>
    <p:sldId id="28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افتراضي" id="{F6AC063F-5D6C-4B68-99A1-24D2DD92826A}">
          <p14:sldIdLst>
            <p14:sldId id="256"/>
            <p14:sldId id="276"/>
            <p14:sldId id="277"/>
            <p14:sldId id="278"/>
            <p14:sldId id="279"/>
            <p14:sldId id="280"/>
            <p14:sldId id="281"/>
            <p14:sldId id="282"/>
            <p14:sldId id="283"/>
            <p14:sldId id="284"/>
            <p14:sldId id="285"/>
            <p14:sldId id="28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5989" autoAdjust="0"/>
  </p:normalViewPr>
  <p:slideViewPr>
    <p:cSldViewPr>
      <p:cViewPr>
        <p:scale>
          <a:sx n="55" d="100"/>
          <a:sy n="55" d="100"/>
        </p:scale>
        <p:origin x="-1800" y="-4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48FBAB6-A6D5-4874-A816-2BECB42693B5}" type="datetimeFigureOut">
              <a:rPr lang="ar-IQ" smtClean="0"/>
              <a:t>16/11/1446</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8F1981B-EE99-42EA-A648-18008A804F73}" type="slidenum">
              <a:rPr lang="ar-IQ" smtClean="0"/>
              <a:t>‹#›</a:t>
            </a:fld>
            <a:endParaRPr lang="ar-IQ"/>
          </a:p>
        </p:txBody>
      </p:sp>
    </p:spTree>
    <p:extLst>
      <p:ext uri="{BB962C8B-B14F-4D97-AF65-F5344CB8AC3E}">
        <p14:creationId xmlns:p14="http://schemas.microsoft.com/office/powerpoint/2010/main" val="44603295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08F1981B-EE99-42EA-A648-18008A804F73}" type="slidenum">
              <a:rPr lang="ar-IQ" smtClean="0"/>
              <a:t>1</a:t>
            </a:fld>
            <a:endParaRPr lang="ar-IQ"/>
          </a:p>
        </p:txBody>
      </p:sp>
    </p:spTree>
    <p:extLst>
      <p:ext uri="{BB962C8B-B14F-4D97-AF65-F5344CB8AC3E}">
        <p14:creationId xmlns:p14="http://schemas.microsoft.com/office/powerpoint/2010/main" val="1336108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08F1981B-EE99-42EA-A648-18008A804F73}" type="slidenum">
              <a:rPr lang="ar-IQ" smtClean="0"/>
              <a:t>6</a:t>
            </a:fld>
            <a:endParaRPr lang="ar-IQ"/>
          </a:p>
        </p:txBody>
      </p:sp>
    </p:spTree>
    <p:extLst>
      <p:ext uri="{BB962C8B-B14F-4D97-AF65-F5344CB8AC3E}">
        <p14:creationId xmlns:p14="http://schemas.microsoft.com/office/powerpoint/2010/main" val="65563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295401" y="4800600"/>
            <a:ext cx="6553200" cy="1066800"/>
          </a:xfrm>
        </p:spPr>
        <p:txBody>
          <a:bodyPr>
            <a:noAutofit/>
          </a:bodyPr>
          <a:lstStyle/>
          <a:p>
            <a:r>
              <a:rPr lang="ar-SA" sz="3600" b="1" dirty="0" smtClean="0">
                <a:solidFill>
                  <a:srgbClr val="FF0000"/>
                </a:solidFill>
              </a:rPr>
              <a:t>التوازن </a:t>
            </a:r>
            <a:r>
              <a:rPr lang="ar-SA" sz="3600" b="1" dirty="0">
                <a:solidFill>
                  <a:srgbClr val="FF0000"/>
                </a:solidFill>
              </a:rPr>
              <a:t>بين التمرين والغذاء </a:t>
            </a:r>
            <a:r>
              <a:rPr lang="ar-SA" sz="3600" b="1" dirty="0" smtClean="0">
                <a:solidFill>
                  <a:srgbClr val="FF0000"/>
                </a:solidFill>
              </a:rPr>
              <a:t>الصحي وإنزال الوزن</a:t>
            </a:r>
            <a:endParaRPr lang="en-US" sz="3600" b="1" dirty="0">
              <a:solidFill>
                <a:srgbClr val="FF0000"/>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1" y="771312"/>
            <a:ext cx="6324600" cy="372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738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295400"/>
            <a:ext cx="8229600" cy="4068763"/>
          </a:xfrm>
        </p:spPr>
        <p:txBody>
          <a:bodyPr/>
          <a:lstStyle/>
          <a:p>
            <a:pPr algn="just" rtl="1"/>
            <a:r>
              <a:rPr lang="ar-SA" sz="3600" b="1" u="sng" dirty="0">
                <a:solidFill>
                  <a:srgbClr val="FF0000"/>
                </a:solidFill>
              </a:rPr>
              <a:t>التوازن بين </a:t>
            </a:r>
            <a:r>
              <a:rPr lang="ar-SA" sz="3600" b="1" u="sng" dirty="0" smtClean="0">
                <a:solidFill>
                  <a:srgbClr val="FF0000"/>
                </a:solidFill>
              </a:rPr>
              <a:t>التمرين والتغذية</a:t>
            </a:r>
            <a:endParaRPr lang="ar-IQ" sz="3600" b="1" u="sng" dirty="0" smtClean="0">
              <a:solidFill>
                <a:srgbClr val="FF0000"/>
              </a:solidFill>
            </a:endParaRPr>
          </a:p>
          <a:p>
            <a:pPr marL="0" indent="0" algn="just" rtl="1">
              <a:buNone/>
            </a:pPr>
            <a:endParaRPr lang="ar-IQ" sz="3600" b="1" u="sng" dirty="0" smtClean="0">
              <a:solidFill>
                <a:srgbClr val="FF0000"/>
              </a:solidFill>
            </a:endParaRPr>
          </a:p>
          <a:p>
            <a:pPr algn="just" rtl="1"/>
            <a:r>
              <a:rPr lang="ar-SA" sz="3600" b="1" dirty="0" smtClean="0">
                <a:solidFill>
                  <a:srgbClr val="FF0000"/>
                </a:solidFill>
              </a:rPr>
              <a:t>كثيرون </a:t>
            </a:r>
            <a:r>
              <a:rPr lang="ar-SA" sz="3600" b="1" dirty="0">
                <a:solidFill>
                  <a:srgbClr val="FF0000"/>
                </a:solidFill>
              </a:rPr>
              <a:t>يمارسون التمارين لكن لا ينقص وزنهم بسبب التغذية السيئة</a:t>
            </a:r>
            <a:r>
              <a:rPr lang="en-US" sz="3600" b="1" dirty="0">
                <a:solidFill>
                  <a:srgbClr val="FF0000"/>
                </a:solidFill>
              </a:rPr>
              <a:t>.</a:t>
            </a:r>
            <a:endParaRPr lang="en-US" sz="3600" dirty="0">
              <a:solidFill>
                <a:srgbClr val="FF0000"/>
              </a:solidFill>
            </a:endParaRPr>
          </a:p>
          <a:p>
            <a:pPr algn="just" rtl="1"/>
            <a:r>
              <a:rPr lang="ar-SA" sz="3600" b="1" dirty="0" smtClean="0">
                <a:solidFill>
                  <a:srgbClr val="FF0000"/>
                </a:solidFill>
              </a:rPr>
              <a:t>تناول </a:t>
            </a:r>
            <a:r>
              <a:rPr lang="ar-SA" sz="3600" b="1" dirty="0">
                <a:solidFill>
                  <a:srgbClr val="FF0000"/>
                </a:solidFill>
              </a:rPr>
              <a:t>كميات كبيرة من السعرات يعوّض الجهد المبذول في التمرين</a:t>
            </a:r>
            <a:r>
              <a:rPr lang="en-US" sz="3600" b="1" dirty="0">
                <a:solidFill>
                  <a:srgbClr val="FF0000"/>
                </a:solidFill>
              </a:rPr>
              <a:t>.</a:t>
            </a:r>
            <a:endParaRPr lang="en-US" sz="3600" dirty="0">
              <a:solidFill>
                <a:srgbClr val="FF0000"/>
              </a:solidFill>
            </a:endParaRPr>
          </a:p>
          <a:p>
            <a:pPr algn="just" rtl="1"/>
            <a:endParaRPr lang="en-US" sz="3600" u="sng" dirty="0">
              <a:solidFill>
                <a:srgbClr val="FF0000"/>
              </a:solidFill>
            </a:endParaRPr>
          </a:p>
          <a:p>
            <a:pPr algn="just" rtl="1"/>
            <a:endParaRPr lang="en-US" dirty="0"/>
          </a:p>
        </p:txBody>
      </p:sp>
    </p:spTree>
    <p:extLst>
      <p:ext uri="{BB962C8B-B14F-4D97-AF65-F5344CB8AC3E}">
        <p14:creationId xmlns:p14="http://schemas.microsoft.com/office/powerpoint/2010/main" val="1929779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1066800"/>
            <a:ext cx="8229600" cy="4525963"/>
          </a:xfrm>
        </p:spPr>
        <p:txBody>
          <a:bodyPr>
            <a:normAutofit lnSpcReduction="10000"/>
          </a:bodyPr>
          <a:lstStyle/>
          <a:p>
            <a:pPr marL="0" indent="0" algn="just" rtl="1">
              <a:buNone/>
            </a:pPr>
            <a:r>
              <a:rPr lang="ar-SA" b="1" u="sng" dirty="0" smtClean="0">
                <a:solidFill>
                  <a:srgbClr val="FF0000"/>
                </a:solidFill>
              </a:rPr>
              <a:t>لماذا </a:t>
            </a:r>
            <a:r>
              <a:rPr lang="ar-SA" b="1" u="sng" dirty="0">
                <a:solidFill>
                  <a:srgbClr val="FF0000"/>
                </a:solidFill>
              </a:rPr>
              <a:t>لا يكفي الغذاء وحده؟</a:t>
            </a:r>
            <a:endParaRPr lang="en-US" u="sng" dirty="0">
              <a:solidFill>
                <a:srgbClr val="FF0000"/>
              </a:solidFill>
            </a:endParaRPr>
          </a:p>
          <a:p>
            <a:pPr algn="just" rtl="1"/>
            <a:r>
              <a:rPr lang="ar-SA" b="1" dirty="0" smtClean="0"/>
              <a:t>ا</a:t>
            </a:r>
            <a:r>
              <a:rPr lang="ar-SA" b="1" dirty="0" smtClean="0">
                <a:solidFill>
                  <a:srgbClr val="FF0000"/>
                </a:solidFill>
              </a:rPr>
              <a:t>لنظام </a:t>
            </a:r>
            <a:r>
              <a:rPr lang="ar-SA" b="1" dirty="0">
                <a:solidFill>
                  <a:srgbClr val="FF0000"/>
                </a:solidFill>
              </a:rPr>
              <a:t>الغذائي وحده قد ينقص الوزن لكنه قد يؤدي إلى فقدان الكتلة العضلية</a:t>
            </a:r>
            <a:r>
              <a:rPr lang="en-US" b="1" dirty="0">
                <a:solidFill>
                  <a:srgbClr val="FF0000"/>
                </a:solidFill>
              </a:rPr>
              <a:t>.</a:t>
            </a:r>
            <a:endParaRPr lang="en-US" dirty="0">
              <a:solidFill>
                <a:srgbClr val="FF0000"/>
              </a:solidFill>
            </a:endParaRPr>
          </a:p>
          <a:p>
            <a:pPr algn="just" rtl="1"/>
            <a:r>
              <a:rPr lang="ar-SA" b="1" dirty="0" smtClean="0">
                <a:solidFill>
                  <a:srgbClr val="FF0000"/>
                </a:solidFill>
              </a:rPr>
              <a:t>التمارين </a:t>
            </a:r>
            <a:r>
              <a:rPr lang="ar-SA" b="1" dirty="0">
                <a:solidFill>
                  <a:srgbClr val="FF0000"/>
                </a:solidFill>
              </a:rPr>
              <a:t>تساعد على شد الجسم وتحسين اللياقة العامة</a:t>
            </a:r>
            <a:r>
              <a:rPr lang="en-US" b="1" dirty="0" smtClean="0">
                <a:solidFill>
                  <a:srgbClr val="FF0000"/>
                </a:solidFill>
              </a:rPr>
              <a:t>.</a:t>
            </a:r>
            <a:endParaRPr lang="ar-IQ" b="1" dirty="0" smtClean="0">
              <a:solidFill>
                <a:srgbClr val="FF0000"/>
              </a:solidFill>
            </a:endParaRPr>
          </a:p>
          <a:p>
            <a:pPr marL="0" indent="0" algn="just" rtl="1">
              <a:buNone/>
            </a:pPr>
            <a:r>
              <a:rPr lang="ar-SA" b="1" u="sng" dirty="0">
                <a:solidFill>
                  <a:srgbClr val="FF0000"/>
                </a:solidFill>
              </a:rPr>
              <a:t>كيف نحقق التوازن؟</a:t>
            </a:r>
            <a:endParaRPr lang="en-US" u="sng" dirty="0">
              <a:solidFill>
                <a:srgbClr val="FF0000"/>
              </a:solidFill>
            </a:endParaRPr>
          </a:p>
          <a:p>
            <a:pPr algn="just" rtl="1"/>
            <a:r>
              <a:rPr lang="ar-SA" b="1" dirty="0" smtClean="0">
                <a:solidFill>
                  <a:srgbClr val="FF0000"/>
                </a:solidFill>
              </a:rPr>
              <a:t>تحديد </a:t>
            </a:r>
            <a:r>
              <a:rPr lang="ar-SA" b="1" dirty="0">
                <a:solidFill>
                  <a:srgbClr val="FF0000"/>
                </a:solidFill>
              </a:rPr>
              <a:t>هدف واقعي لإنزال الوزن</a:t>
            </a:r>
            <a:r>
              <a:rPr lang="en-US" b="1" dirty="0">
                <a:solidFill>
                  <a:srgbClr val="FF0000"/>
                </a:solidFill>
              </a:rPr>
              <a:t>.</a:t>
            </a:r>
            <a:endParaRPr lang="en-US" dirty="0">
              <a:solidFill>
                <a:srgbClr val="FF0000"/>
              </a:solidFill>
            </a:endParaRPr>
          </a:p>
          <a:p>
            <a:pPr algn="just" rtl="1"/>
            <a:r>
              <a:rPr lang="ar-SA" b="1" dirty="0" smtClean="0">
                <a:solidFill>
                  <a:srgbClr val="FF0000"/>
                </a:solidFill>
              </a:rPr>
              <a:t>حساب </a:t>
            </a:r>
            <a:r>
              <a:rPr lang="ar-SA" b="1" dirty="0">
                <a:solidFill>
                  <a:srgbClr val="FF0000"/>
                </a:solidFill>
              </a:rPr>
              <a:t>السعرات المطلوبة وتوزيعها حسب احتياج الجسم</a:t>
            </a:r>
            <a:r>
              <a:rPr lang="en-US" b="1" dirty="0">
                <a:solidFill>
                  <a:srgbClr val="FF0000"/>
                </a:solidFill>
              </a:rPr>
              <a:t>.</a:t>
            </a:r>
            <a:endParaRPr lang="en-US" dirty="0">
              <a:solidFill>
                <a:srgbClr val="FF0000"/>
              </a:solidFill>
            </a:endParaRPr>
          </a:p>
          <a:p>
            <a:pPr algn="just" rtl="1"/>
            <a:r>
              <a:rPr lang="ar-SA" b="1" dirty="0" smtClean="0">
                <a:solidFill>
                  <a:srgbClr val="FF0000"/>
                </a:solidFill>
              </a:rPr>
              <a:t>الجمع </a:t>
            </a:r>
            <a:r>
              <a:rPr lang="ar-SA" b="1" dirty="0">
                <a:solidFill>
                  <a:srgbClr val="FF0000"/>
                </a:solidFill>
              </a:rPr>
              <a:t>بين تمارين مختلفة وتغذية مدروسة</a:t>
            </a:r>
            <a:r>
              <a:rPr lang="en-US" b="1" dirty="0"/>
              <a:t>.</a:t>
            </a:r>
            <a:endParaRPr lang="en-US" dirty="0"/>
          </a:p>
          <a:p>
            <a:pPr marL="0" indent="0" algn="just" rtl="1">
              <a:buNone/>
            </a:pPr>
            <a:endParaRPr lang="en-US" dirty="0">
              <a:solidFill>
                <a:srgbClr val="FF0000"/>
              </a:solidFill>
            </a:endParaRPr>
          </a:p>
        </p:txBody>
      </p:sp>
    </p:spTree>
    <p:extLst>
      <p:ext uri="{BB962C8B-B14F-4D97-AF65-F5344CB8AC3E}">
        <p14:creationId xmlns:p14="http://schemas.microsoft.com/office/powerpoint/2010/main" val="2638142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5800" y="914400"/>
            <a:ext cx="7620000" cy="4495801"/>
          </a:xfrm>
        </p:spPr>
        <p:txBody>
          <a:bodyPr/>
          <a:lstStyle/>
          <a:p>
            <a:pPr marL="0" indent="0" algn="just" rtl="1">
              <a:buNone/>
            </a:pPr>
            <a:r>
              <a:rPr lang="ar-SA" sz="3600" b="1" u="sng" dirty="0">
                <a:solidFill>
                  <a:srgbClr val="FF0000"/>
                </a:solidFill>
              </a:rPr>
              <a:t>نصائح عملية</a:t>
            </a:r>
            <a:r>
              <a:rPr lang="en-US" sz="3600" b="1" u="sng" dirty="0">
                <a:solidFill>
                  <a:srgbClr val="FF0000"/>
                </a:solidFill>
              </a:rPr>
              <a:t>:</a:t>
            </a:r>
            <a:endParaRPr lang="en-US" sz="3600" u="sng" dirty="0">
              <a:solidFill>
                <a:srgbClr val="FF0000"/>
              </a:solidFill>
            </a:endParaRPr>
          </a:p>
          <a:p>
            <a:pPr algn="just" rtl="1"/>
            <a:r>
              <a:rPr lang="ar-SA" sz="3600" b="1" dirty="0" smtClean="0">
                <a:solidFill>
                  <a:srgbClr val="FF0000"/>
                </a:solidFill>
              </a:rPr>
              <a:t>ابدأ </a:t>
            </a:r>
            <a:r>
              <a:rPr lang="ar-SA" sz="3600" b="1" dirty="0">
                <a:solidFill>
                  <a:srgbClr val="FF0000"/>
                </a:solidFill>
              </a:rPr>
              <a:t>بخطوات صغيرة ولا تتوقع نتائج فورية</a:t>
            </a:r>
            <a:r>
              <a:rPr lang="en-US" sz="3600" b="1" dirty="0">
                <a:solidFill>
                  <a:srgbClr val="FF0000"/>
                </a:solidFill>
              </a:rPr>
              <a:t>.</a:t>
            </a:r>
            <a:endParaRPr lang="en-US" sz="3600" dirty="0">
              <a:solidFill>
                <a:srgbClr val="FF0000"/>
              </a:solidFill>
            </a:endParaRPr>
          </a:p>
          <a:p>
            <a:pPr algn="just" rtl="1"/>
            <a:r>
              <a:rPr lang="ar-SA" sz="3600" b="1" dirty="0" smtClean="0">
                <a:solidFill>
                  <a:srgbClr val="FF0000"/>
                </a:solidFill>
              </a:rPr>
              <a:t>سجّل </a:t>
            </a:r>
            <a:r>
              <a:rPr lang="ar-SA" sz="3600" b="1" dirty="0">
                <a:solidFill>
                  <a:srgbClr val="FF0000"/>
                </a:solidFill>
              </a:rPr>
              <a:t>تقدمك لتبقى متحفزاً</a:t>
            </a:r>
            <a:r>
              <a:rPr lang="en-US" sz="3600" b="1" dirty="0">
                <a:solidFill>
                  <a:srgbClr val="FF0000"/>
                </a:solidFill>
              </a:rPr>
              <a:t>.</a:t>
            </a:r>
            <a:endParaRPr lang="en-US" sz="3600" dirty="0">
              <a:solidFill>
                <a:srgbClr val="FF0000"/>
              </a:solidFill>
            </a:endParaRPr>
          </a:p>
          <a:p>
            <a:pPr algn="just" rtl="1"/>
            <a:r>
              <a:rPr lang="ar-SA" sz="3600" b="1" dirty="0" smtClean="0">
                <a:solidFill>
                  <a:srgbClr val="FF0000"/>
                </a:solidFill>
              </a:rPr>
              <a:t>لا </a:t>
            </a:r>
            <a:r>
              <a:rPr lang="ar-SA" sz="3600" b="1" dirty="0">
                <a:solidFill>
                  <a:srgbClr val="FF0000"/>
                </a:solidFill>
              </a:rPr>
              <a:t>تتجاهل النوم، فقلة النوم تؤثر على فقدان الوزن</a:t>
            </a:r>
            <a:r>
              <a:rPr lang="en-US" sz="3600" b="1" dirty="0">
                <a:solidFill>
                  <a:srgbClr val="FF0000"/>
                </a:solidFill>
              </a:rPr>
              <a:t>.</a:t>
            </a:r>
            <a:endParaRPr lang="en-US" sz="3600" dirty="0">
              <a:solidFill>
                <a:srgbClr val="FF0000"/>
              </a:solidFill>
            </a:endParaRPr>
          </a:p>
          <a:p>
            <a:pPr algn="just" rtl="1"/>
            <a:r>
              <a:rPr lang="ar-SA" sz="3600" b="1" dirty="0" smtClean="0">
                <a:solidFill>
                  <a:srgbClr val="FF0000"/>
                </a:solidFill>
              </a:rPr>
              <a:t>تجنب </a:t>
            </a:r>
            <a:r>
              <a:rPr lang="ar-SA" sz="3600" b="1" dirty="0">
                <a:solidFill>
                  <a:srgbClr val="FF0000"/>
                </a:solidFill>
              </a:rPr>
              <a:t>الحميات القاسية التي تضر بالصحة وتؤدي إلى استرجاع الوزن سريعاً</a:t>
            </a:r>
            <a:r>
              <a:rPr lang="en-US" sz="3600" b="1" dirty="0">
                <a:solidFill>
                  <a:srgbClr val="FF0000"/>
                </a:solidFill>
              </a:rPr>
              <a:t>.</a:t>
            </a:r>
            <a:endParaRPr lang="en-US" sz="3600" dirty="0">
              <a:solidFill>
                <a:srgbClr val="FF0000"/>
              </a:solidFill>
            </a:endParaRPr>
          </a:p>
          <a:p>
            <a:pPr algn="r" rtl="1"/>
            <a:endParaRPr lang="en-US" dirty="0"/>
          </a:p>
        </p:txBody>
      </p:sp>
    </p:spTree>
    <p:extLst>
      <p:ext uri="{BB962C8B-B14F-4D97-AF65-F5344CB8AC3E}">
        <p14:creationId xmlns:p14="http://schemas.microsoft.com/office/powerpoint/2010/main" val="149625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38200" y="1143000"/>
            <a:ext cx="7168551" cy="3970318"/>
          </a:xfrm>
          <a:prstGeom prst="rect">
            <a:avLst/>
          </a:prstGeom>
        </p:spPr>
        <p:txBody>
          <a:bodyPr wrap="square">
            <a:spAutoFit/>
          </a:bodyPr>
          <a:lstStyle/>
          <a:p>
            <a:pPr algn="just" rtl="1"/>
            <a:r>
              <a:rPr lang="en-US" sz="3200" b="1" dirty="0" smtClean="0">
                <a:solidFill>
                  <a:srgbClr val="FF0000"/>
                </a:solidFill>
              </a:rPr>
              <a:t> </a:t>
            </a:r>
            <a:r>
              <a:rPr lang="en-US" sz="3600" b="1" dirty="0" smtClean="0">
                <a:solidFill>
                  <a:srgbClr val="FF0000"/>
                </a:solidFill>
              </a:rPr>
              <a:t>     </a:t>
            </a:r>
            <a:r>
              <a:rPr lang="ar-SA" sz="3600" b="1" dirty="0" smtClean="0">
                <a:solidFill>
                  <a:srgbClr val="FF0000"/>
                </a:solidFill>
              </a:rPr>
              <a:t>التوازن </a:t>
            </a:r>
            <a:r>
              <a:rPr lang="ar-SA" sz="3600" b="1" dirty="0">
                <a:solidFill>
                  <a:srgbClr val="FF0000"/>
                </a:solidFill>
              </a:rPr>
              <a:t>بين الأداء الرياضي والتغذية السليمة وإنزال الوزن تحديًا خاصًا للنساء، خاصة في ظل الفروق الفسيولوجية والهرمونية التي تؤثر على طبيعة الجسم </a:t>
            </a:r>
            <a:r>
              <a:rPr lang="ar-SA" sz="3600" b="1" dirty="0" smtClean="0">
                <a:solidFill>
                  <a:srgbClr val="FF0000"/>
                </a:solidFill>
              </a:rPr>
              <a:t>الأنثوي. </a:t>
            </a:r>
            <a:r>
              <a:rPr lang="ar-SA" sz="3600" b="1" dirty="0">
                <a:solidFill>
                  <a:srgbClr val="FF0000"/>
                </a:solidFill>
              </a:rPr>
              <a:t>إذ تلعب التغذية دورًا محوريًا في دعم الأداء الرياضي، سواء من حيث توفير الطاقة اللازمة للتدريب أو تعزيز عملية الاستشفاء العضلي. </a:t>
            </a:r>
            <a:endParaRPr lang="en-US" sz="1400" dirty="0"/>
          </a:p>
        </p:txBody>
      </p:sp>
    </p:spTree>
    <p:extLst>
      <p:ext uri="{BB962C8B-B14F-4D97-AF65-F5344CB8AC3E}">
        <p14:creationId xmlns:p14="http://schemas.microsoft.com/office/powerpoint/2010/main" val="644767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914400"/>
            <a:ext cx="7543800" cy="5334000"/>
          </a:xfrm>
        </p:spPr>
        <p:txBody>
          <a:bodyPr>
            <a:normAutofit fontScale="92500" lnSpcReduction="10000"/>
          </a:bodyPr>
          <a:lstStyle/>
          <a:p>
            <a:pPr marL="0" indent="0" algn="just" rtl="1">
              <a:lnSpc>
                <a:spcPct val="150000"/>
              </a:lnSpc>
              <a:buNone/>
            </a:pPr>
            <a:r>
              <a:rPr lang="ar-SA" b="1" dirty="0">
                <a:solidFill>
                  <a:srgbClr val="FF0000"/>
                </a:solidFill>
              </a:rPr>
              <a:t>وفي الوقت ذاته، تسعى العديد من النساء إلى إنزال الوزن لأسباب صحية أو جمالية، ما يتطلب تحقيق معادلة دقيقة بين تقليل السعرات الحرارية والحفاظ على القوة والطاقة</a:t>
            </a:r>
            <a:r>
              <a:rPr lang="en-US" sz="1400" b="1" dirty="0"/>
              <a:t>.</a:t>
            </a:r>
            <a:endParaRPr lang="en-US" sz="1400" dirty="0"/>
          </a:p>
          <a:p>
            <a:pPr marL="0" indent="0" algn="just" rtl="1">
              <a:lnSpc>
                <a:spcPct val="150000"/>
              </a:lnSpc>
              <a:buNone/>
            </a:pPr>
            <a:r>
              <a:rPr lang="ar-SA" b="1" dirty="0">
                <a:solidFill>
                  <a:srgbClr val="FF0000"/>
                </a:solidFill>
              </a:rPr>
              <a:t>إن فقدان الوزن بطريقة صحية لا يعني حرمان الجسم من العناصر الأساسية، بل يتطلب تخطيطًا غذائيًا متوازنًا يدعم النشاط البدني ويحمي الكتلة العضلية. ومن المهم أيضًا مراعاة دور الرياضة في تسريع عملية الأيض، وتحفيز الجسم على استخدام الدهون كمصدر للطاقة</a:t>
            </a:r>
            <a:endParaRPr lang="en-US" dirty="0">
              <a:solidFill>
                <a:srgbClr val="FF0000"/>
              </a:solidFill>
            </a:endParaRPr>
          </a:p>
        </p:txBody>
      </p:sp>
    </p:spTree>
    <p:extLst>
      <p:ext uri="{BB962C8B-B14F-4D97-AF65-F5344CB8AC3E}">
        <p14:creationId xmlns:p14="http://schemas.microsoft.com/office/powerpoint/2010/main" val="3398717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 y="1600201"/>
            <a:ext cx="8077200" cy="4038600"/>
          </a:xfrm>
        </p:spPr>
        <p:txBody>
          <a:bodyPr>
            <a:normAutofit fontScale="92500"/>
          </a:bodyPr>
          <a:lstStyle/>
          <a:p>
            <a:pPr marL="0" indent="0" algn="just" rtl="1">
              <a:lnSpc>
                <a:spcPct val="150000"/>
              </a:lnSpc>
              <a:buNone/>
            </a:pPr>
            <a:r>
              <a:rPr lang="ar-IQ" sz="3600" b="1" dirty="0" smtClean="0">
                <a:solidFill>
                  <a:srgbClr val="FF0000"/>
                </a:solidFill>
              </a:rPr>
              <a:t>   </a:t>
            </a:r>
            <a:r>
              <a:rPr lang="ar-SA" sz="3600" b="1" dirty="0" smtClean="0">
                <a:solidFill>
                  <a:srgbClr val="FF0000"/>
                </a:solidFill>
              </a:rPr>
              <a:t>عندما </a:t>
            </a:r>
            <a:r>
              <a:rPr lang="ar-SA" sz="3600" b="1" dirty="0">
                <a:solidFill>
                  <a:srgbClr val="FF0000"/>
                </a:solidFill>
              </a:rPr>
              <a:t>تكون التمارين موجهة ومدروسة. لذلك، فإن الوصول إلى الأداء الرياضي الأمثل وتحقيق أهداف إنقاص الوزن لا يمكن أن يتم إلا من خلال استراتيجية شاملة تشمل الغذاء المناسب، التمرين الفعّال، والراحة الكافية، مع مراعاة الخصوصية البيولوجية لجسم المرأة</a:t>
            </a:r>
            <a:endParaRPr lang="en-US" sz="3600" b="1" dirty="0">
              <a:solidFill>
                <a:srgbClr val="FF0000"/>
              </a:solidFill>
            </a:endParaRPr>
          </a:p>
          <a:p>
            <a:pPr marL="0" indent="0" algn="r" rtl="1">
              <a:buNone/>
            </a:pPr>
            <a:endParaRPr lang="en-US" dirty="0"/>
          </a:p>
        </p:txBody>
      </p:sp>
    </p:spTree>
    <p:extLst>
      <p:ext uri="{BB962C8B-B14F-4D97-AF65-F5344CB8AC3E}">
        <p14:creationId xmlns:p14="http://schemas.microsoft.com/office/powerpoint/2010/main" val="621438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14400"/>
            <a:ext cx="8229600" cy="5211763"/>
          </a:xfrm>
        </p:spPr>
        <p:txBody>
          <a:bodyPr>
            <a:normAutofit lnSpcReduction="10000"/>
          </a:bodyPr>
          <a:lstStyle/>
          <a:p>
            <a:pPr algn="just" rtl="1"/>
            <a:r>
              <a:rPr lang="ar-IQ" sz="3600" b="1" dirty="0">
                <a:solidFill>
                  <a:srgbClr val="FF0000"/>
                </a:solidFill>
              </a:rPr>
              <a:t>وعليه فان </a:t>
            </a:r>
            <a:r>
              <a:rPr lang="ar-SA" sz="3600" b="1" dirty="0">
                <a:solidFill>
                  <a:srgbClr val="FF0000"/>
                </a:solidFill>
              </a:rPr>
              <a:t>مشكلات السمنة والأمراض المزمنة المرتبطة بنمط الحياة، يصبح البحث عن التوازن بين التمارين البدنية والتغذية الصحية ضرورة حيوية لكل فرد يسعى للعيش بصحة أفضل</a:t>
            </a:r>
            <a:r>
              <a:rPr lang="en-US" sz="3600" b="1" dirty="0">
                <a:solidFill>
                  <a:srgbClr val="FF0000"/>
                </a:solidFill>
              </a:rPr>
              <a:t>.</a:t>
            </a:r>
            <a:endParaRPr lang="en-US" sz="3600" dirty="0">
              <a:solidFill>
                <a:srgbClr val="FF0000"/>
              </a:solidFill>
            </a:endParaRPr>
          </a:p>
          <a:p>
            <a:pPr algn="just" rtl="1"/>
            <a:r>
              <a:rPr lang="ar-SA" sz="3600" b="1" dirty="0" smtClean="0">
                <a:solidFill>
                  <a:srgbClr val="FF0000"/>
                </a:solidFill>
              </a:rPr>
              <a:t>إن </a:t>
            </a:r>
            <a:r>
              <a:rPr lang="ar-SA" sz="3600" b="1" dirty="0">
                <a:solidFill>
                  <a:srgbClr val="FF0000"/>
                </a:solidFill>
              </a:rPr>
              <a:t>إنزال الوزن ليس مجرد هدف جمالي، بل هو حاجة صحية ترتبط بصحة القلب، وتقليل خطر الإصابة بالسكري، وتحسين نوعية الحياة. ولكن، لا يمكن تحقيق هذا الهدف بشكل فعّال ومستدام إلا من خلال توازن دقيق بين التمارين الرياضية والغذاء الصحي</a:t>
            </a:r>
            <a:r>
              <a:rPr lang="en-US" sz="3600" b="1" dirty="0">
                <a:solidFill>
                  <a:srgbClr val="FF0000"/>
                </a:solidFill>
              </a:rPr>
              <a:t>.</a:t>
            </a:r>
            <a:endParaRPr lang="en-US" sz="3600" dirty="0">
              <a:solidFill>
                <a:srgbClr val="FF0000"/>
              </a:solidFill>
            </a:endParaRPr>
          </a:p>
          <a:p>
            <a:pPr algn="r" rtl="1"/>
            <a:endParaRPr lang="en-US" dirty="0"/>
          </a:p>
        </p:txBody>
      </p:sp>
    </p:spTree>
    <p:extLst>
      <p:ext uri="{BB962C8B-B14F-4D97-AF65-F5344CB8AC3E}">
        <p14:creationId xmlns:p14="http://schemas.microsoft.com/office/powerpoint/2010/main" val="1010108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43000"/>
            <a:ext cx="7924800" cy="4221163"/>
          </a:xfrm>
        </p:spPr>
        <p:txBody>
          <a:bodyPr/>
          <a:lstStyle/>
          <a:p>
            <a:pPr marL="0" indent="0" algn="r" rtl="1">
              <a:buNone/>
            </a:pPr>
            <a:r>
              <a:rPr lang="ar-SA" b="1" u="sng" dirty="0">
                <a:solidFill>
                  <a:srgbClr val="FF0000"/>
                </a:solidFill>
              </a:rPr>
              <a:t>دور التمرين في إنزال </a:t>
            </a:r>
            <a:r>
              <a:rPr lang="ar-SA" b="1" u="sng" dirty="0" smtClean="0">
                <a:solidFill>
                  <a:srgbClr val="FF0000"/>
                </a:solidFill>
              </a:rPr>
              <a:t>الوزن</a:t>
            </a:r>
            <a:endParaRPr lang="ar-IQ" b="1" u="sng" dirty="0" smtClean="0">
              <a:solidFill>
                <a:srgbClr val="FF0000"/>
              </a:solidFill>
            </a:endParaRPr>
          </a:p>
          <a:p>
            <a:pPr marL="0" indent="0" algn="r" rtl="1">
              <a:buNone/>
            </a:pPr>
            <a:endParaRPr lang="ar-IQ" b="1" u="sng" dirty="0" smtClean="0">
              <a:solidFill>
                <a:srgbClr val="FF0000"/>
              </a:solidFill>
            </a:endParaRPr>
          </a:p>
          <a:p>
            <a:pPr marL="514350" indent="-514350" algn="r" rtl="1">
              <a:buFont typeface="+mj-lt"/>
              <a:buAutoNum type="arabicPeriod"/>
            </a:pPr>
            <a:r>
              <a:rPr lang="ar-SA" b="1" dirty="0">
                <a:solidFill>
                  <a:srgbClr val="FF0000"/>
                </a:solidFill>
              </a:rPr>
              <a:t>حرق السعرات الحرارية والمساعدة في خلق عجز في </a:t>
            </a:r>
            <a:r>
              <a:rPr lang="ar-SA" b="1" dirty="0" smtClean="0">
                <a:solidFill>
                  <a:srgbClr val="FF0000"/>
                </a:solidFill>
              </a:rPr>
              <a:t>الطاقة</a:t>
            </a:r>
            <a:endParaRPr lang="ar-IQ" b="1" dirty="0" smtClean="0">
              <a:solidFill>
                <a:srgbClr val="FF0000"/>
              </a:solidFill>
            </a:endParaRPr>
          </a:p>
          <a:p>
            <a:pPr marL="514350" indent="-514350" algn="r" rtl="1">
              <a:buFont typeface="+mj-lt"/>
              <a:buAutoNum type="arabicPeriod"/>
            </a:pPr>
            <a:r>
              <a:rPr lang="ar-SA" b="1" dirty="0">
                <a:solidFill>
                  <a:srgbClr val="FF0000"/>
                </a:solidFill>
              </a:rPr>
              <a:t>تحسين عملية الأيض</a:t>
            </a:r>
            <a:r>
              <a:rPr lang="en-US" b="1" dirty="0" smtClean="0">
                <a:solidFill>
                  <a:srgbClr val="FF0000"/>
                </a:solidFill>
              </a:rPr>
              <a:t>.</a:t>
            </a:r>
            <a:endParaRPr lang="ar-IQ" b="1" dirty="0" smtClean="0">
              <a:solidFill>
                <a:srgbClr val="FF0000"/>
              </a:solidFill>
            </a:endParaRPr>
          </a:p>
          <a:p>
            <a:pPr marL="514350" indent="-514350" algn="r" rtl="1">
              <a:buFont typeface="+mj-lt"/>
              <a:buAutoNum type="arabicPeriod"/>
            </a:pPr>
            <a:r>
              <a:rPr lang="ar-SA" b="1" dirty="0">
                <a:solidFill>
                  <a:srgbClr val="FF0000"/>
                </a:solidFill>
              </a:rPr>
              <a:t>تعزيز الكتلة العضلية، ما يزيد من معدل حرق الدهون</a:t>
            </a:r>
            <a:r>
              <a:rPr lang="en-US" b="1" dirty="0" smtClean="0">
                <a:solidFill>
                  <a:srgbClr val="FF0000"/>
                </a:solidFill>
              </a:rPr>
              <a:t>.</a:t>
            </a:r>
            <a:endParaRPr lang="ar-IQ" b="1" dirty="0" smtClean="0">
              <a:solidFill>
                <a:srgbClr val="FF0000"/>
              </a:solidFill>
            </a:endParaRPr>
          </a:p>
          <a:p>
            <a:pPr marL="514350" indent="-514350" algn="r" rtl="1">
              <a:buFont typeface="+mj-lt"/>
              <a:buAutoNum type="arabicPeriod"/>
            </a:pPr>
            <a:r>
              <a:rPr lang="ar-SA" b="1" dirty="0">
                <a:solidFill>
                  <a:srgbClr val="FF0000"/>
                </a:solidFill>
              </a:rPr>
              <a:t>تحسين الصحة النفسية من خلال تقليل التوتر والقلق</a:t>
            </a:r>
            <a:r>
              <a:rPr lang="en-US" b="1" dirty="0">
                <a:solidFill>
                  <a:srgbClr val="FF0000"/>
                </a:solidFill>
              </a:rPr>
              <a:t>.</a:t>
            </a:r>
            <a:endParaRPr lang="ar-IQ" b="1" u="sng" dirty="0" smtClean="0">
              <a:solidFill>
                <a:srgbClr val="FF0000"/>
              </a:solidFill>
            </a:endParaRPr>
          </a:p>
        </p:txBody>
      </p:sp>
    </p:spTree>
    <p:extLst>
      <p:ext uri="{BB962C8B-B14F-4D97-AF65-F5344CB8AC3E}">
        <p14:creationId xmlns:p14="http://schemas.microsoft.com/office/powerpoint/2010/main" val="682740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9600" y="1066800"/>
            <a:ext cx="8001000" cy="4495800"/>
          </a:xfrm>
        </p:spPr>
        <p:txBody>
          <a:bodyPr>
            <a:normAutofit fontScale="85000" lnSpcReduction="10000"/>
          </a:bodyPr>
          <a:lstStyle/>
          <a:p>
            <a:pPr algn="r" rtl="1"/>
            <a:r>
              <a:rPr lang="ar-SA" sz="3800" b="1" u="sng" dirty="0" smtClean="0">
                <a:solidFill>
                  <a:srgbClr val="FF0000"/>
                </a:solidFill>
              </a:rPr>
              <a:t>أنواع التمارين المناسبة</a:t>
            </a:r>
            <a:endParaRPr lang="ar-IQ" sz="3800" b="1" u="sng" dirty="0" smtClean="0">
              <a:solidFill>
                <a:srgbClr val="FF0000"/>
              </a:solidFill>
            </a:endParaRPr>
          </a:p>
          <a:p>
            <a:pPr marL="0" indent="0" algn="r" rtl="1">
              <a:buNone/>
            </a:pPr>
            <a:endParaRPr lang="ar-IQ" b="1" u="sng" dirty="0" smtClean="0">
              <a:solidFill>
                <a:srgbClr val="FF0000"/>
              </a:solidFill>
            </a:endParaRPr>
          </a:p>
          <a:p>
            <a:pPr marL="514350" indent="-514350" algn="just" rtl="1">
              <a:buFont typeface="+mj-lt"/>
              <a:buAutoNum type="arabicPeriod"/>
            </a:pPr>
            <a:r>
              <a:rPr lang="ar-SA" sz="3600" b="1" dirty="0">
                <a:solidFill>
                  <a:srgbClr val="FF0000"/>
                </a:solidFill>
              </a:rPr>
              <a:t>التمارين الهوائية</a:t>
            </a:r>
            <a:r>
              <a:rPr lang="en-US" sz="3600" b="1" dirty="0">
                <a:solidFill>
                  <a:srgbClr val="FF0000"/>
                </a:solidFill>
              </a:rPr>
              <a:t> (Cardio): </a:t>
            </a:r>
            <a:r>
              <a:rPr lang="ar-SA" sz="3600" b="1" dirty="0">
                <a:solidFill>
                  <a:srgbClr val="FF0000"/>
                </a:solidFill>
              </a:rPr>
              <a:t>مثل المشي، الجري، السباحة، وركوب الدراجة</a:t>
            </a:r>
            <a:r>
              <a:rPr lang="en-US" sz="3600" b="1" dirty="0" smtClean="0">
                <a:solidFill>
                  <a:srgbClr val="FF0000"/>
                </a:solidFill>
              </a:rPr>
              <a:t>.</a:t>
            </a:r>
            <a:endParaRPr lang="ar-IQ" sz="3600" b="1" dirty="0" smtClean="0">
              <a:solidFill>
                <a:srgbClr val="FF0000"/>
              </a:solidFill>
            </a:endParaRPr>
          </a:p>
          <a:p>
            <a:pPr marL="514350" indent="-514350" algn="just" rtl="1">
              <a:buFont typeface="+mj-lt"/>
              <a:buAutoNum type="arabicPeriod"/>
            </a:pPr>
            <a:r>
              <a:rPr lang="ar-SA" sz="3600" b="1" dirty="0">
                <a:solidFill>
                  <a:srgbClr val="FF0000"/>
                </a:solidFill>
              </a:rPr>
              <a:t>تمارين المقاومة</a:t>
            </a:r>
            <a:r>
              <a:rPr lang="en-US" sz="3600" b="1" dirty="0">
                <a:solidFill>
                  <a:srgbClr val="FF0000"/>
                </a:solidFill>
              </a:rPr>
              <a:t> (Strength Training): </a:t>
            </a:r>
            <a:r>
              <a:rPr lang="ar-SA" sz="3600" b="1" dirty="0">
                <a:solidFill>
                  <a:srgbClr val="FF0000"/>
                </a:solidFill>
              </a:rPr>
              <a:t>مثل رفع الأثقال أو تمارين وزن الجسم</a:t>
            </a:r>
            <a:r>
              <a:rPr lang="en-US" sz="3600" b="1" dirty="0">
                <a:solidFill>
                  <a:srgbClr val="FF0000"/>
                </a:solidFill>
              </a:rPr>
              <a:t>.</a:t>
            </a:r>
            <a:endParaRPr lang="en-US" sz="3600" dirty="0">
              <a:solidFill>
                <a:srgbClr val="FF0000"/>
              </a:solidFill>
            </a:endParaRPr>
          </a:p>
          <a:p>
            <a:pPr marL="514350" indent="-514350" algn="just" rtl="1">
              <a:buFont typeface="+mj-lt"/>
              <a:buAutoNum type="arabicPeriod"/>
            </a:pPr>
            <a:r>
              <a:rPr lang="ar-SA" sz="3600" b="1" dirty="0" smtClean="0">
                <a:solidFill>
                  <a:srgbClr val="FF0000"/>
                </a:solidFill>
              </a:rPr>
              <a:t>التمارين </a:t>
            </a:r>
            <a:r>
              <a:rPr lang="ar-SA" sz="3600" b="1" dirty="0">
                <a:solidFill>
                  <a:srgbClr val="FF0000"/>
                </a:solidFill>
              </a:rPr>
              <a:t>المركبة: تجمع بين القوة والتحمّل</a:t>
            </a:r>
            <a:r>
              <a:rPr lang="en-US" sz="3600" b="1" dirty="0" smtClean="0">
                <a:solidFill>
                  <a:srgbClr val="FF0000"/>
                </a:solidFill>
              </a:rPr>
              <a:t>.</a:t>
            </a:r>
            <a:endParaRPr lang="ar-IQ" sz="3600" b="1" dirty="0" smtClean="0">
              <a:solidFill>
                <a:srgbClr val="FF0000"/>
              </a:solidFill>
            </a:endParaRPr>
          </a:p>
          <a:p>
            <a:pPr marL="514350" indent="-514350" algn="just" rtl="1">
              <a:buFont typeface="+mj-lt"/>
              <a:buAutoNum type="arabicPeriod"/>
            </a:pPr>
            <a:r>
              <a:rPr lang="ar-SA" sz="3600" b="1" dirty="0">
                <a:solidFill>
                  <a:srgbClr val="FF0000"/>
                </a:solidFill>
              </a:rPr>
              <a:t>ينصح بممارسة التمارين الهوائية 150 دقيقة أسبوعياً، وتمارين المقاومة مرتين على الأقل أسبوعياً</a:t>
            </a:r>
            <a:r>
              <a:rPr lang="en-US" sz="3600" b="1" dirty="0">
                <a:solidFill>
                  <a:srgbClr val="FF0000"/>
                </a:solidFill>
              </a:rPr>
              <a:t>.</a:t>
            </a:r>
            <a:endParaRPr lang="en-US" sz="3600" dirty="0">
              <a:solidFill>
                <a:srgbClr val="FF0000"/>
              </a:solidFill>
            </a:endParaRPr>
          </a:p>
          <a:p>
            <a:pPr marL="0" indent="0" algn="r" rtl="1">
              <a:buNone/>
            </a:pPr>
            <a:endParaRPr lang="en-US" u="sng" dirty="0">
              <a:solidFill>
                <a:srgbClr val="FF0000"/>
              </a:solidFill>
            </a:endParaRPr>
          </a:p>
        </p:txBody>
      </p:sp>
    </p:spTree>
    <p:extLst>
      <p:ext uri="{BB962C8B-B14F-4D97-AF65-F5344CB8AC3E}">
        <p14:creationId xmlns:p14="http://schemas.microsoft.com/office/powerpoint/2010/main" val="1908254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idx="1"/>
          </p:nvPr>
        </p:nvSpPr>
        <p:spPr/>
        <p:txBody>
          <a:bodyPr/>
          <a:lstStyle/>
          <a:p>
            <a:pPr marL="0" indent="0" algn="just" rtl="1">
              <a:buNone/>
            </a:pPr>
            <a:r>
              <a:rPr lang="ar-SA" sz="3600" b="1" u="sng" dirty="0" smtClean="0">
                <a:solidFill>
                  <a:srgbClr val="FF0000"/>
                </a:solidFill>
              </a:rPr>
              <a:t>دور </a:t>
            </a:r>
            <a:r>
              <a:rPr lang="ar-SA" sz="3600" b="1" u="sng" dirty="0">
                <a:solidFill>
                  <a:srgbClr val="FF0000"/>
                </a:solidFill>
              </a:rPr>
              <a:t>الغذاء الصحي في إنزال </a:t>
            </a:r>
            <a:r>
              <a:rPr lang="ar-SA" sz="3600" b="1" u="sng" dirty="0" smtClean="0">
                <a:solidFill>
                  <a:srgbClr val="FF0000"/>
                </a:solidFill>
              </a:rPr>
              <a:t>الوزن</a:t>
            </a:r>
            <a:endParaRPr lang="ar-IQ" sz="3600" b="1" u="sng" dirty="0" smtClean="0">
              <a:solidFill>
                <a:srgbClr val="FF0000"/>
              </a:solidFill>
            </a:endParaRPr>
          </a:p>
          <a:p>
            <a:pPr marL="514350" indent="-514350" algn="just" rtl="1">
              <a:buFont typeface="+mj-lt"/>
              <a:buAutoNum type="arabicPeriod"/>
            </a:pPr>
            <a:r>
              <a:rPr lang="ar-SA" b="1" dirty="0">
                <a:solidFill>
                  <a:srgbClr val="FF0000"/>
                </a:solidFill>
              </a:rPr>
              <a:t>القواعد الذهبية للتغذية </a:t>
            </a:r>
            <a:r>
              <a:rPr lang="ar-SA" b="1" dirty="0" smtClean="0">
                <a:solidFill>
                  <a:srgbClr val="FF0000"/>
                </a:solidFill>
              </a:rPr>
              <a:t>الصحية</a:t>
            </a:r>
            <a:endParaRPr lang="ar-IQ" b="1" dirty="0" smtClean="0">
              <a:solidFill>
                <a:srgbClr val="FF0000"/>
              </a:solidFill>
            </a:endParaRPr>
          </a:p>
          <a:p>
            <a:pPr algn="just" rtl="1">
              <a:buFont typeface="Wingdings" pitchFamily="2" charset="2"/>
              <a:buChar char="q"/>
            </a:pPr>
            <a:r>
              <a:rPr lang="ar-SA" b="1" dirty="0">
                <a:solidFill>
                  <a:srgbClr val="FF0000"/>
                </a:solidFill>
              </a:rPr>
              <a:t>تناول وجبات متوازنة تحتوي على البروتين، الكربوهيدرات المعقدة، والدهون الصحية</a:t>
            </a:r>
            <a:r>
              <a:rPr lang="en-US" b="1" dirty="0" smtClean="0">
                <a:solidFill>
                  <a:srgbClr val="FF0000"/>
                </a:solidFill>
              </a:rPr>
              <a:t>.</a:t>
            </a:r>
            <a:endParaRPr lang="ar-IQ" b="1" dirty="0" smtClean="0">
              <a:solidFill>
                <a:srgbClr val="FF0000"/>
              </a:solidFill>
            </a:endParaRPr>
          </a:p>
          <a:p>
            <a:pPr algn="just" rtl="1">
              <a:buFont typeface="Wingdings" pitchFamily="2" charset="2"/>
              <a:buChar char="q"/>
            </a:pPr>
            <a:r>
              <a:rPr lang="ar-SA" b="1" dirty="0">
                <a:solidFill>
                  <a:srgbClr val="FF0000"/>
                </a:solidFill>
              </a:rPr>
              <a:t>الابتعاد عن السكريات المصنعة والمشروبات الغازية</a:t>
            </a:r>
            <a:r>
              <a:rPr lang="en-US" b="1" dirty="0">
                <a:solidFill>
                  <a:srgbClr val="FF0000"/>
                </a:solidFill>
              </a:rPr>
              <a:t>.</a:t>
            </a:r>
            <a:endParaRPr lang="en-US" dirty="0">
              <a:solidFill>
                <a:srgbClr val="FF0000"/>
              </a:solidFill>
            </a:endParaRPr>
          </a:p>
          <a:p>
            <a:pPr algn="just" rtl="1">
              <a:buFont typeface="Wingdings" pitchFamily="2" charset="2"/>
              <a:buChar char="q"/>
            </a:pPr>
            <a:r>
              <a:rPr lang="ar-SA" b="1" dirty="0">
                <a:solidFill>
                  <a:srgbClr val="FF0000"/>
                </a:solidFill>
              </a:rPr>
              <a:t>تناول كميات كافية من الماء</a:t>
            </a:r>
            <a:r>
              <a:rPr lang="en-US" b="1" dirty="0">
                <a:solidFill>
                  <a:srgbClr val="FF0000"/>
                </a:solidFill>
              </a:rPr>
              <a:t>.</a:t>
            </a:r>
            <a:endParaRPr lang="en-US" u="sng" dirty="0">
              <a:solidFill>
                <a:srgbClr val="FF0000"/>
              </a:solidFill>
            </a:endParaRPr>
          </a:p>
        </p:txBody>
      </p:sp>
    </p:spTree>
    <p:extLst>
      <p:ext uri="{BB962C8B-B14F-4D97-AF65-F5344CB8AC3E}">
        <p14:creationId xmlns:p14="http://schemas.microsoft.com/office/powerpoint/2010/main" val="2039356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990600"/>
            <a:ext cx="8229600" cy="4953000"/>
          </a:xfrm>
        </p:spPr>
        <p:txBody>
          <a:bodyPr>
            <a:normAutofit fontScale="92500" lnSpcReduction="10000"/>
          </a:bodyPr>
          <a:lstStyle/>
          <a:p>
            <a:pPr marL="0" indent="0" algn="r" rtl="1">
              <a:buNone/>
            </a:pPr>
            <a:r>
              <a:rPr lang="ar-SA" sz="3600" b="1" u="sng" dirty="0">
                <a:solidFill>
                  <a:srgbClr val="FF0000"/>
                </a:solidFill>
              </a:rPr>
              <a:t>العلاقة بين السعرات الحرارية </a:t>
            </a:r>
            <a:r>
              <a:rPr lang="ar-SA" sz="3600" b="1" u="sng" dirty="0" smtClean="0">
                <a:solidFill>
                  <a:srgbClr val="FF0000"/>
                </a:solidFill>
              </a:rPr>
              <a:t>والوزن</a:t>
            </a:r>
            <a:endParaRPr lang="ar-IQ" sz="3600" b="1" u="sng" dirty="0" smtClean="0">
              <a:solidFill>
                <a:srgbClr val="FF0000"/>
              </a:solidFill>
            </a:endParaRPr>
          </a:p>
          <a:p>
            <a:pPr algn="just" rtl="1">
              <a:buFont typeface="Wingdings" pitchFamily="2" charset="2"/>
              <a:buChar char="v"/>
            </a:pPr>
            <a:r>
              <a:rPr lang="ar-SA" sz="3600" b="1" dirty="0">
                <a:solidFill>
                  <a:srgbClr val="FF0000"/>
                </a:solidFill>
              </a:rPr>
              <a:t>إنزال الوزن يحدث عندما يتم حرق سعرات أكثر مما يتم تناوله، لذلك يجب حساب السعرات اليومية بدقة</a:t>
            </a:r>
            <a:r>
              <a:rPr lang="en-US" sz="3600" b="1" dirty="0" smtClean="0">
                <a:solidFill>
                  <a:srgbClr val="FF0000"/>
                </a:solidFill>
              </a:rPr>
              <a:t>.</a:t>
            </a:r>
            <a:endParaRPr lang="ar-IQ" sz="3600" b="1" dirty="0" smtClean="0">
              <a:solidFill>
                <a:srgbClr val="FF0000"/>
              </a:solidFill>
            </a:endParaRPr>
          </a:p>
          <a:p>
            <a:pPr algn="just" rtl="1">
              <a:buFont typeface="Wingdings" pitchFamily="2" charset="2"/>
              <a:buChar char="v"/>
            </a:pPr>
            <a:r>
              <a:rPr lang="ar-SA" sz="3600" b="1" dirty="0">
                <a:solidFill>
                  <a:srgbClr val="FF0000"/>
                </a:solidFill>
              </a:rPr>
              <a:t>مثلة على وجبات صحية لإنزال الوزن</a:t>
            </a:r>
            <a:r>
              <a:rPr lang="en-US" sz="3600" b="1" dirty="0">
                <a:solidFill>
                  <a:srgbClr val="FF0000"/>
                </a:solidFill>
              </a:rPr>
              <a:t>:</a:t>
            </a:r>
            <a:endParaRPr lang="en-US" sz="3600" dirty="0">
              <a:solidFill>
                <a:srgbClr val="FF0000"/>
              </a:solidFill>
            </a:endParaRPr>
          </a:p>
          <a:p>
            <a:pPr algn="just" rtl="1">
              <a:buFont typeface="Wingdings" pitchFamily="2" charset="2"/>
              <a:buChar char="§"/>
            </a:pPr>
            <a:r>
              <a:rPr lang="ar-SA" sz="3600" b="1" dirty="0">
                <a:solidFill>
                  <a:srgbClr val="FF0000"/>
                </a:solidFill>
              </a:rPr>
              <a:t>فطور: شوفان بالحليب مع فواكه</a:t>
            </a:r>
            <a:endParaRPr lang="en-US" sz="3600" dirty="0">
              <a:solidFill>
                <a:srgbClr val="FF0000"/>
              </a:solidFill>
            </a:endParaRPr>
          </a:p>
          <a:p>
            <a:pPr algn="just" rtl="1"/>
            <a:r>
              <a:rPr lang="ar-SA" sz="3600" b="1" dirty="0">
                <a:solidFill>
                  <a:srgbClr val="FF0000"/>
                </a:solidFill>
              </a:rPr>
              <a:t>غداء: </a:t>
            </a:r>
            <a:r>
              <a:rPr lang="ar-SA" sz="3600" b="1" dirty="0" smtClean="0">
                <a:solidFill>
                  <a:srgbClr val="FF0000"/>
                </a:solidFill>
              </a:rPr>
              <a:t>صدر </a:t>
            </a:r>
            <a:r>
              <a:rPr lang="ar-SA" sz="3600" b="1" dirty="0">
                <a:solidFill>
                  <a:srgbClr val="FF0000"/>
                </a:solidFill>
              </a:rPr>
              <a:t>دجاج مشوي مع أرز بني وخضار</a:t>
            </a:r>
            <a:r>
              <a:rPr lang="en-US" sz="3600" b="1" dirty="0" smtClean="0">
                <a:solidFill>
                  <a:srgbClr val="FF0000"/>
                </a:solidFill>
              </a:rPr>
              <a:t>.</a:t>
            </a:r>
            <a:endParaRPr lang="ar-IQ" sz="3600" b="1" dirty="0" smtClean="0">
              <a:solidFill>
                <a:srgbClr val="FF0000"/>
              </a:solidFill>
            </a:endParaRPr>
          </a:p>
          <a:p>
            <a:pPr algn="just" rtl="1"/>
            <a:r>
              <a:rPr lang="ar-SA" sz="3600" b="1" dirty="0">
                <a:solidFill>
                  <a:srgbClr val="FF0000"/>
                </a:solidFill>
              </a:rPr>
              <a:t>عشاء: سلطة غنية بالبروتين (مثل التونة أو </a:t>
            </a:r>
            <a:r>
              <a:rPr lang="ar-SA" sz="3600" b="1" dirty="0" smtClean="0">
                <a:solidFill>
                  <a:srgbClr val="FF0000"/>
                </a:solidFill>
              </a:rPr>
              <a:t>البيض</a:t>
            </a:r>
            <a:endParaRPr lang="ar-IQ" sz="3600" b="1" dirty="0" smtClean="0">
              <a:solidFill>
                <a:srgbClr val="FF0000"/>
              </a:solidFill>
            </a:endParaRPr>
          </a:p>
          <a:p>
            <a:pPr algn="just" rtl="1"/>
            <a:r>
              <a:rPr lang="ar-SA" sz="3600" b="1" dirty="0">
                <a:solidFill>
                  <a:srgbClr val="FF0000"/>
                </a:solidFill>
              </a:rPr>
              <a:t>وجبات خفيفة: مكسرات غير مملحة، زبادي يوناني، فواكه </a:t>
            </a:r>
            <a:r>
              <a:rPr lang="ar-SA" sz="3600" b="1" dirty="0" smtClean="0">
                <a:solidFill>
                  <a:srgbClr val="FF0000"/>
                </a:solidFill>
              </a:rPr>
              <a:t>طازجة</a:t>
            </a:r>
            <a:endParaRPr lang="en-US" sz="3600" dirty="0">
              <a:solidFill>
                <a:srgbClr val="FF0000"/>
              </a:solidFill>
            </a:endParaRPr>
          </a:p>
        </p:txBody>
      </p:sp>
    </p:spTree>
    <p:extLst>
      <p:ext uri="{BB962C8B-B14F-4D97-AF65-F5344CB8AC3E}">
        <p14:creationId xmlns:p14="http://schemas.microsoft.com/office/powerpoint/2010/main" val="3546113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566</Words>
  <Application>Microsoft Office PowerPoint</Application>
  <PresentationFormat>عرض على الشاشة (3:4)‏</PresentationFormat>
  <Paragraphs>49</Paragraphs>
  <Slides>12</Slides>
  <Notes>2</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x11</dc:creator>
  <cp:lastModifiedBy>Maher</cp:lastModifiedBy>
  <cp:revision>56</cp:revision>
  <dcterms:created xsi:type="dcterms:W3CDTF">2006-08-16T00:00:00Z</dcterms:created>
  <dcterms:modified xsi:type="dcterms:W3CDTF">2025-05-13T17:47:23Z</dcterms:modified>
</cp:coreProperties>
</file>