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3" r:id="rId8"/>
    <p:sldId id="278" r:id="rId9"/>
    <p:sldId id="264" r:id="rId10"/>
    <p:sldId id="266" r:id="rId11"/>
    <p:sldId id="267" r:id="rId12"/>
    <p:sldId id="268" r:id="rId13"/>
    <p:sldId id="269" r:id="rId14"/>
    <p:sldId id="270" r:id="rId15"/>
    <p:sldId id="272" r:id="rId16"/>
    <p:sldId id="271" r:id="rId17"/>
    <p:sldId id="273" r:id="rId18"/>
    <p:sldId id="276" r:id="rId19"/>
    <p:sldId id="274" r:id="rId20"/>
    <p:sldId id="275" r:id="rId21"/>
    <p:sldId id="277"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7" d="100"/>
          <a:sy n="47" d="100"/>
        </p:scale>
        <p:origin x="-1363"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42E9305-E380-4F9B-A1E2-E11204B7FE45}" type="datetimeFigureOut">
              <a:rPr lang="ar-IQ" smtClean="0"/>
              <a:t>15/11/1446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1BF4CE-C7CD-4F65-B7A3-BB364366ECAD}" type="slidenum">
              <a:rPr lang="ar-IQ" smtClean="0"/>
              <a:t>‹#›</a:t>
            </a:fld>
            <a:endParaRPr lang="ar-IQ"/>
          </a:p>
        </p:txBody>
      </p:sp>
    </p:spTree>
    <p:extLst>
      <p:ext uri="{BB962C8B-B14F-4D97-AF65-F5344CB8AC3E}">
        <p14:creationId xmlns:p14="http://schemas.microsoft.com/office/powerpoint/2010/main" val="317522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E1BF4CE-C7CD-4F65-B7A3-BB364366ECAD}" type="slidenum">
              <a:rPr lang="ar-IQ" smtClean="0"/>
              <a:t>6</a:t>
            </a:fld>
            <a:endParaRPr lang="ar-IQ"/>
          </a:p>
        </p:txBody>
      </p:sp>
    </p:spTree>
    <p:extLst>
      <p:ext uri="{BB962C8B-B14F-4D97-AF65-F5344CB8AC3E}">
        <p14:creationId xmlns:p14="http://schemas.microsoft.com/office/powerpoint/2010/main" val="73147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928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1476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986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332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28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48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999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71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602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1445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94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F7C5F39-5301-4A6A-8A68-E8124331F0C0}" type="datetimeFigureOut">
              <a:rPr lang="ar-IQ" smtClean="0">
                <a:solidFill>
                  <a:prstClr val="black">
                    <a:tint val="75000"/>
                  </a:prstClr>
                </a:solidFill>
              </a:rPr>
              <a:pPr/>
              <a:t>15/11/1446</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59E316-E1D5-44A5-8374-B62AAA827FC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22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5000">
              <a:srgbClr val="70AEFF"/>
            </a:gs>
            <a:gs pos="28000">
              <a:srgbClr val="84C1FF"/>
            </a:gs>
            <a:gs pos="51000">
              <a:srgbClr val="85C2FF"/>
            </a:gs>
            <a:gs pos="71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6624736"/>
          </a:xfrm>
        </p:spPr>
        <p:txBody>
          <a:bodyPr/>
          <a:lstStyle/>
          <a:p>
            <a:pPr>
              <a:lnSpc>
                <a:spcPct val="115000"/>
              </a:lnSpc>
              <a:spcAft>
                <a:spcPts val="1000"/>
              </a:spcAft>
            </a:pPr>
            <a:r>
              <a:rPr lang="ar-IQ" b="1" dirty="0">
                <a:solidFill>
                  <a:srgbClr val="0070C0"/>
                </a:solidFill>
                <a:ea typeface="Calibri"/>
              </a:rPr>
              <a:t>الذكاء الاصطناعي في تخطيط وادارة المدن</a:t>
            </a:r>
            <a:endParaRPr lang="en-US" sz="2400" dirty="0">
              <a:solidFill>
                <a:srgbClr val="0070C0"/>
              </a:solidFill>
              <a:ea typeface="Calibri"/>
              <a:cs typeface="Arial"/>
            </a:endParaRPr>
          </a:p>
          <a:p>
            <a:pPr>
              <a:lnSpc>
                <a:spcPct val="115000"/>
              </a:lnSpc>
              <a:spcAft>
                <a:spcPts val="1000"/>
              </a:spcAft>
            </a:pPr>
            <a:r>
              <a:rPr lang="ar-IQ" b="1" dirty="0">
                <a:solidFill>
                  <a:srgbClr val="C00000"/>
                </a:solidFill>
                <a:ea typeface="Calibri"/>
              </a:rPr>
              <a:t>اهداف المحاضرة: </a:t>
            </a:r>
            <a:endParaRPr lang="ar-IQ" b="1" dirty="0" smtClean="0">
              <a:solidFill>
                <a:srgbClr val="C00000"/>
              </a:solidFill>
              <a:ea typeface="Calibri"/>
            </a:endParaRPr>
          </a:p>
          <a:p>
            <a:pPr marL="457200" indent="-457200" algn="just">
              <a:lnSpc>
                <a:spcPct val="115000"/>
              </a:lnSpc>
              <a:spcAft>
                <a:spcPts val="1000"/>
              </a:spcAft>
              <a:buFontTx/>
              <a:buChar char="-"/>
            </a:pPr>
            <a:r>
              <a:rPr lang="ar-IQ" b="1" dirty="0" smtClean="0">
                <a:solidFill>
                  <a:schemeClr val="tx1"/>
                </a:solidFill>
                <a:ea typeface="Calibri"/>
              </a:rPr>
              <a:t>توضيح </a:t>
            </a:r>
            <a:r>
              <a:rPr lang="ar-IQ" b="1" dirty="0">
                <a:solidFill>
                  <a:schemeClr val="tx1"/>
                </a:solidFill>
                <a:ea typeface="Calibri"/>
              </a:rPr>
              <a:t>مفاهيم ( التخطيط ، </a:t>
            </a:r>
            <a:r>
              <a:rPr lang="ar-IQ" b="1" dirty="0" smtClean="0">
                <a:solidFill>
                  <a:schemeClr val="tx1"/>
                </a:solidFill>
                <a:ea typeface="Calibri"/>
              </a:rPr>
              <a:t>الادارة</a:t>
            </a:r>
            <a:r>
              <a:rPr lang="ar-IQ" b="1" dirty="0">
                <a:solidFill>
                  <a:schemeClr val="tx1"/>
                </a:solidFill>
                <a:ea typeface="Calibri"/>
              </a:rPr>
              <a:t>، </a:t>
            </a:r>
            <a:r>
              <a:rPr lang="ar-IQ" b="1" dirty="0" smtClean="0">
                <a:solidFill>
                  <a:schemeClr val="tx1"/>
                </a:solidFill>
                <a:ea typeface="Calibri"/>
              </a:rPr>
              <a:t>والتنمية </a:t>
            </a:r>
            <a:r>
              <a:rPr lang="ar-IQ" b="1" dirty="0" smtClean="0">
                <a:solidFill>
                  <a:schemeClr val="tx1"/>
                </a:solidFill>
                <a:ea typeface="Calibri"/>
              </a:rPr>
              <a:t>الحضرية).</a:t>
            </a:r>
          </a:p>
          <a:p>
            <a:pPr marL="457200" indent="-457200" algn="just">
              <a:lnSpc>
                <a:spcPct val="115000"/>
              </a:lnSpc>
              <a:spcAft>
                <a:spcPts val="1000"/>
              </a:spcAft>
              <a:buFontTx/>
              <a:buChar char="-"/>
            </a:pPr>
            <a:r>
              <a:rPr lang="ar-IQ" b="1" dirty="0" smtClean="0">
                <a:solidFill>
                  <a:schemeClr val="tx1"/>
                </a:solidFill>
                <a:ea typeface="Calibri"/>
              </a:rPr>
              <a:t>توضيح </a:t>
            </a:r>
            <a:r>
              <a:rPr lang="ar-IQ" b="1" dirty="0">
                <a:solidFill>
                  <a:schemeClr val="tx1"/>
                </a:solidFill>
                <a:ea typeface="Calibri"/>
              </a:rPr>
              <a:t>مفهوم الذكاء الاصطناعي، والتقنية الرقمية في تخطيط المدن وادارتها. </a:t>
            </a:r>
            <a:endParaRPr lang="en-US" sz="2400" dirty="0">
              <a:solidFill>
                <a:schemeClr val="tx1"/>
              </a:solidFill>
              <a:ea typeface="Calibri"/>
              <a:cs typeface="Arial"/>
            </a:endParaRPr>
          </a:p>
          <a:p>
            <a:pPr marL="342900" lvl="0" indent="-342900" algn="just">
              <a:lnSpc>
                <a:spcPct val="115000"/>
              </a:lnSpc>
              <a:spcAft>
                <a:spcPts val="1000"/>
              </a:spcAft>
              <a:buFont typeface="Arial"/>
              <a:buChar char="-"/>
            </a:pPr>
            <a:r>
              <a:rPr lang="ar-IQ" b="1" dirty="0">
                <a:solidFill>
                  <a:schemeClr val="tx1"/>
                </a:solidFill>
                <a:ea typeface="Calibri"/>
              </a:rPr>
              <a:t>اهم الادوات المستخدمة في </a:t>
            </a:r>
            <a:r>
              <a:rPr lang="ar-IQ" b="1" dirty="0" smtClean="0">
                <a:solidFill>
                  <a:schemeClr val="tx1"/>
                </a:solidFill>
                <a:ea typeface="Calibri"/>
              </a:rPr>
              <a:t>التقنية الرقمية.</a:t>
            </a:r>
            <a:endParaRPr lang="ar-IQ" sz="2400" dirty="0" smtClean="0">
              <a:solidFill>
                <a:schemeClr val="tx1"/>
              </a:solidFill>
              <a:ea typeface="Calibri"/>
              <a:cs typeface="Arial"/>
            </a:endParaRPr>
          </a:p>
          <a:p>
            <a:pPr lvl="0">
              <a:lnSpc>
                <a:spcPct val="115000"/>
              </a:lnSpc>
              <a:spcAft>
                <a:spcPts val="1000"/>
              </a:spcAft>
            </a:pPr>
            <a:endParaRPr lang="ar-IQ" sz="2400" b="1" dirty="0" smtClean="0">
              <a:solidFill>
                <a:schemeClr val="tx1"/>
              </a:solidFill>
              <a:ea typeface="Calibri"/>
              <a:cs typeface="Arial"/>
            </a:endParaRPr>
          </a:p>
          <a:p>
            <a:pPr lvl="0">
              <a:lnSpc>
                <a:spcPct val="115000"/>
              </a:lnSpc>
              <a:spcAft>
                <a:spcPts val="1000"/>
              </a:spcAft>
            </a:pPr>
            <a:r>
              <a:rPr lang="ar-IQ" sz="2800" b="1" dirty="0" smtClean="0">
                <a:solidFill>
                  <a:srgbClr val="0070C0"/>
                </a:solidFill>
                <a:ea typeface="Calibri"/>
                <a:cs typeface="Arial"/>
              </a:rPr>
              <a:t>اعداد </a:t>
            </a:r>
            <a:r>
              <a:rPr lang="ar-IQ" sz="2800" b="1" dirty="0" err="1" smtClean="0">
                <a:solidFill>
                  <a:srgbClr val="0070C0"/>
                </a:solidFill>
                <a:ea typeface="Calibri"/>
                <a:cs typeface="Arial"/>
              </a:rPr>
              <a:t>أ.م.د</a:t>
            </a:r>
            <a:r>
              <a:rPr lang="ar-IQ" sz="2800" b="1" dirty="0" smtClean="0">
                <a:solidFill>
                  <a:srgbClr val="0070C0"/>
                </a:solidFill>
                <a:ea typeface="Calibri"/>
                <a:cs typeface="Arial"/>
              </a:rPr>
              <a:t>. علي حسين الجنابي</a:t>
            </a:r>
            <a:endParaRPr lang="ar-IQ" sz="2800" b="1" dirty="0" smtClean="0">
              <a:solidFill>
                <a:srgbClr val="0070C0"/>
              </a:solidFill>
              <a:ea typeface="Calibri"/>
            </a:endParaRPr>
          </a:p>
        </p:txBody>
      </p:sp>
    </p:spTree>
    <p:extLst>
      <p:ext uri="{BB962C8B-B14F-4D97-AF65-F5344CB8AC3E}">
        <p14:creationId xmlns:p14="http://schemas.microsoft.com/office/powerpoint/2010/main" val="1952949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820472" cy="2304256"/>
          </a:xfrm>
        </p:spPr>
        <p:txBody>
          <a:bodyPr>
            <a:normAutofit fontScale="90000"/>
          </a:bodyPr>
          <a:lstStyle/>
          <a:p>
            <a:pPr algn="r">
              <a:lnSpc>
                <a:spcPct val="115000"/>
              </a:lnSpc>
            </a:pPr>
            <a:r>
              <a:rPr lang="ar-IQ" sz="3600" b="1" dirty="0" smtClean="0">
                <a:solidFill>
                  <a:srgbClr val="FF0000"/>
                </a:solidFill>
              </a:rPr>
              <a:t/>
            </a:r>
            <a:br>
              <a:rPr lang="ar-IQ" sz="3600" b="1" dirty="0" smtClean="0">
                <a:solidFill>
                  <a:srgbClr val="FF0000"/>
                </a:solidFill>
              </a:rPr>
            </a:br>
            <a:r>
              <a:rPr lang="ar-IQ" sz="3600" b="1" dirty="0" smtClean="0">
                <a:solidFill>
                  <a:srgbClr val="FF0000"/>
                </a:solidFill>
              </a:rPr>
              <a:t>اولا :  انترنيت الاشياء </a:t>
            </a:r>
            <a:r>
              <a:rPr lang="en-US" sz="3600" b="1" dirty="0" smtClean="0">
                <a:solidFill>
                  <a:srgbClr val="FF0000"/>
                </a:solidFill>
              </a:rPr>
              <a:t>Internet of thing</a:t>
            </a:r>
            <a:r>
              <a:rPr lang="en-US" sz="2800" dirty="0">
                <a:ea typeface="Calibri"/>
                <a:cs typeface="Arial"/>
              </a:rPr>
              <a:t/>
            </a:r>
            <a:br>
              <a:rPr lang="en-US" sz="2800" dirty="0">
                <a:ea typeface="Calibri"/>
                <a:cs typeface="Arial"/>
              </a:rPr>
            </a:br>
            <a:r>
              <a:rPr lang="ar-IQ" sz="2800" dirty="0" smtClean="0">
                <a:ea typeface="Calibri"/>
                <a:cs typeface="Arial"/>
              </a:rPr>
              <a:t>    </a:t>
            </a:r>
            <a:r>
              <a:rPr lang="ar-IQ" sz="3100" b="1" dirty="0" smtClean="0">
                <a:ea typeface="Calibri"/>
              </a:rPr>
              <a:t>انترنيت </a:t>
            </a:r>
            <a:r>
              <a:rPr lang="ar-IQ" sz="3100" b="1" dirty="0">
                <a:ea typeface="Calibri"/>
              </a:rPr>
              <a:t>الاشياء </a:t>
            </a:r>
            <a:r>
              <a:rPr lang="ar-IQ" sz="3100" b="1" dirty="0">
                <a:solidFill>
                  <a:prstClr val="black"/>
                </a:solidFill>
                <a:ea typeface="Calibri"/>
              </a:rPr>
              <a:t>(</a:t>
            </a:r>
            <a:r>
              <a:rPr lang="en-US" sz="3100" b="1" dirty="0">
                <a:solidFill>
                  <a:prstClr val="black"/>
                </a:solidFill>
                <a:latin typeface="Times New Roman"/>
                <a:ea typeface="Calibri"/>
                <a:cs typeface="Arial"/>
              </a:rPr>
              <a:t>IOT</a:t>
            </a:r>
            <a:r>
              <a:rPr lang="ar-IQ" sz="3100" b="1" dirty="0">
                <a:solidFill>
                  <a:prstClr val="black"/>
                </a:solidFill>
                <a:ea typeface="Calibri"/>
              </a:rPr>
              <a:t>): </a:t>
            </a:r>
            <a:r>
              <a:rPr lang="ar-IQ" sz="3100" b="1" dirty="0" smtClean="0">
                <a:ea typeface="Calibri"/>
              </a:rPr>
              <a:t>هو </a:t>
            </a:r>
            <a:r>
              <a:rPr lang="ar-IQ" sz="3100" b="1" dirty="0">
                <a:ea typeface="Calibri"/>
              </a:rPr>
              <a:t>شبكة من الاجهزة المادية المضمنة بقدرات اتصال وبرامج واجهزة </a:t>
            </a:r>
            <a:r>
              <a:rPr lang="ar-IQ" sz="3100" b="1" dirty="0" smtClean="0">
                <a:ea typeface="Calibri"/>
              </a:rPr>
              <a:t>استشعار مما </a:t>
            </a:r>
            <a:r>
              <a:rPr lang="ar-IQ" sz="3100" b="1" dirty="0">
                <a:ea typeface="Calibri"/>
              </a:rPr>
              <a:t>يسمح لها بتبادل وجمع البيانات عبر </a:t>
            </a:r>
            <a:r>
              <a:rPr lang="ar-IQ" sz="3100" b="1" dirty="0" smtClean="0">
                <a:ea typeface="Calibri"/>
              </a:rPr>
              <a:t>الانترنيت</a:t>
            </a:r>
            <a:r>
              <a:rPr lang="en-US" sz="3100" b="1" dirty="0">
                <a:ea typeface="Calibri"/>
              </a:rPr>
              <a:t>.</a:t>
            </a:r>
            <a:r>
              <a:rPr lang="en-US" sz="3600" b="1" dirty="0" smtClean="0">
                <a:solidFill>
                  <a:srgbClr val="FF0000"/>
                </a:solidFill>
              </a:rPr>
              <a:t/>
            </a:r>
            <a:br>
              <a:rPr lang="en-US" sz="3600" b="1" dirty="0" smtClean="0">
                <a:solidFill>
                  <a:srgbClr val="FF0000"/>
                </a:solidFill>
              </a:rPr>
            </a:br>
            <a:endParaRPr lang="ar-IQ" sz="3600" b="1" dirty="0">
              <a:solidFill>
                <a:srgbClr val="FF0000"/>
              </a:solidFill>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2792730" y="2354421"/>
            <a:ext cx="3558540" cy="3017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21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600" b="1" dirty="0" smtClean="0">
                <a:solidFill>
                  <a:srgbClr val="FF0000"/>
                </a:solidFill>
              </a:rPr>
              <a:t>بعض تطبيقات (</a:t>
            </a:r>
            <a:r>
              <a:rPr lang="en-US" sz="3600" b="1" dirty="0" smtClean="0">
                <a:solidFill>
                  <a:srgbClr val="FF0000"/>
                </a:solidFill>
              </a:rPr>
              <a:t>IOT</a:t>
            </a:r>
            <a:r>
              <a:rPr lang="ar-IQ" sz="3600" b="1" dirty="0" smtClean="0">
                <a:solidFill>
                  <a:srgbClr val="FF0000"/>
                </a:solidFill>
              </a:rPr>
              <a:t>) </a:t>
            </a:r>
            <a:endParaRPr lang="ar-IQ" sz="3600" b="1" dirty="0">
              <a:solidFill>
                <a:srgbClr val="FF0000"/>
              </a:solidFill>
            </a:endParaRPr>
          </a:p>
        </p:txBody>
      </p:sp>
      <p:pic>
        <p:nvPicPr>
          <p:cNvPr id="4" name="Content Placeholder 3"/>
          <p:cNvPicPr>
            <a:picLocks noGrp="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71600" y="1196752"/>
            <a:ext cx="7128791" cy="5661248"/>
          </a:xfrm>
          <a:prstGeom prst="rect">
            <a:avLst/>
          </a:prstGeom>
        </p:spPr>
      </p:pic>
    </p:spTree>
    <p:extLst>
      <p:ext uri="{BB962C8B-B14F-4D97-AF65-F5344CB8AC3E}">
        <p14:creationId xmlns:p14="http://schemas.microsoft.com/office/powerpoint/2010/main" val="3350632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772816"/>
          </a:xfrm>
        </p:spPr>
        <p:txBody>
          <a:bodyPr>
            <a:noAutofit/>
          </a:bodyPr>
          <a:lstStyle/>
          <a:p>
            <a:pPr algn="r"/>
            <a:r>
              <a:rPr lang="ar-IQ" sz="3200" b="1" dirty="0" smtClean="0">
                <a:solidFill>
                  <a:srgbClr val="FF0000"/>
                </a:solidFill>
              </a:rPr>
              <a:t>ثانيا:</a:t>
            </a:r>
            <a:r>
              <a:rPr lang="ar-IQ" sz="3200" b="1" dirty="0">
                <a:solidFill>
                  <a:srgbClr val="FF0000"/>
                </a:solidFill>
                <a:ea typeface="Calibri"/>
              </a:rPr>
              <a:t> تقنيات الذكاء الاصطناعي (</a:t>
            </a:r>
            <a:r>
              <a:rPr lang="en-US" sz="3200" b="1" dirty="0">
                <a:solidFill>
                  <a:srgbClr val="FF0000"/>
                </a:solidFill>
                <a:latin typeface="Times New Roman"/>
                <a:ea typeface="Calibri"/>
              </a:rPr>
              <a:t>AI</a:t>
            </a:r>
            <a:r>
              <a:rPr lang="ar-IQ" sz="3200" b="1" dirty="0">
                <a:solidFill>
                  <a:srgbClr val="FF0000"/>
                </a:solidFill>
                <a:latin typeface="Times New Roman"/>
                <a:ea typeface="Calibri"/>
              </a:rPr>
              <a:t>) وتحليل البيانات الكبيرة:</a:t>
            </a:r>
            <a:r>
              <a:rPr lang="ar-IQ" sz="3200" b="1" dirty="0">
                <a:solidFill>
                  <a:srgbClr val="FF0000"/>
                </a:solidFill>
                <a:ea typeface="Calibri"/>
              </a:rPr>
              <a:t> </a:t>
            </a:r>
            <a:r>
              <a:rPr lang="ar-IQ" sz="3200" b="1" dirty="0" smtClean="0">
                <a:solidFill>
                  <a:srgbClr val="FF0000"/>
                </a:solidFill>
                <a:ea typeface="Calibri"/>
              </a:rPr>
              <a:t/>
            </a:r>
            <a:br>
              <a:rPr lang="ar-IQ" sz="3200" b="1" dirty="0" smtClean="0">
                <a:solidFill>
                  <a:srgbClr val="FF0000"/>
                </a:solidFill>
                <a:ea typeface="Calibri"/>
              </a:rPr>
            </a:br>
            <a:r>
              <a:rPr lang="ar-IQ" sz="2400" b="1" dirty="0">
                <a:solidFill>
                  <a:srgbClr val="0070C0"/>
                </a:solidFill>
                <a:ea typeface="Calibri"/>
              </a:rPr>
              <a:t> </a:t>
            </a:r>
            <a:r>
              <a:rPr lang="ar-IQ" sz="2400" b="1" dirty="0" smtClean="0">
                <a:solidFill>
                  <a:srgbClr val="0070C0"/>
                </a:solidFill>
                <a:ea typeface="Calibri"/>
              </a:rPr>
              <a:t>         عبارة عن منظومة من </a:t>
            </a:r>
            <a:r>
              <a:rPr lang="en-US" sz="2400" b="1" dirty="0" smtClean="0">
                <a:solidFill>
                  <a:srgbClr val="0070C0"/>
                </a:solidFill>
                <a:ea typeface="Calibri"/>
              </a:rPr>
              <a:t>Hardware &amp; Software</a:t>
            </a:r>
            <a:r>
              <a:rPr lang="ar-IQ" sz="2400" b="1" dirty="0">
                <a:solidFill>
                  <a:srgbClr val="0070C0"/>
                </a:solidFill>
                <a:ea typeface="Calibri"/>
              </a:rPr>
              <a:t> </a:t>
            </a:r>
            <a:r>
              <a:rPr lang="ar-IQ" sz="2400" b="1" dirty="0" smtClean="0">
                <a:solidFill>
                  <a:srgbClr val="0070C0"/>
                </a:solidFill>
                <a:ea typeface="Calibri"/>
              </a:rPr>
              <a:t>لها المقدرة على </a:t>
            </a:r>
            <a:r>
              <a:rPr lang="ar-IQ" sz="2400" b="1" dirty="0">
                <a:solidFill>
                  <a:srgbClr val="0070C0"/>
                </a:solidFill>
                <a:ea typeface="Calibri"/>
              </a:rPr>
              <a:t>حل المشاكل واكمال المهام بدون الحاجة الى </a:t>
            </a:r>
            <a:r>
              <a:rPr lang="ar-IQ" sz="2400" b="1" dirty="0" smtClean="0">
                <a:solidFill>
                  <a:srgbClr val="0070C0"/>
                </a:solidFill>
                <a:ea typeface="Calibri"/>
              </a:rPr>
              <a:t>تدخل بشري، </a:t>
            </a:r>
            <a:r>
              <a:rPr lang="ar-IQ" sz="2400" b="1" dirty="0">
                <a:solidFill>
                  <a:srgbClr val="0070C0"/>
                </a:solidFill>
                <a:ea typeface="Calibri"/>
              </a:rPr>
              <a:t>تستخدم تقنيات </a:t>
            </a:r>
            <a:r>
              <a:rPr lang="ar-IQ" sz="2400" b="1" dirty="0" smtClean="0">
                <a:solidFill>
                  <a:srgbClr val="0070C0"/>
                </a:solidFill>
                <a:ea typeface="Calibri"/>
              </a:rPr>
              <a:t>وخوارزميات </a:t>
            </a:r>
            <a:r>
              <a:rPr lang="ar-IQ" sz="2400" b="1" dirty="0" smtClean="0">
                <a:solidFill>
                  <a:srgbClr val="0070C0"/>
                </a:solidFill>
                <a:latin typeface="Times New Roman"/>
                <a:ea typeface="Calibri"/>
              </a:rPr>
              <a:t>في </a:t>
            </a:r>
            <a:r>
              <a:rPr lang="ar-IQ" sz="2400" b="1" dirty="0">
                <a:solidFill>
                  <a:srgbClr val="0070C0"/>
                </a:solidFill>
                <a:latin typeface="Times New Roman"/>
                <a:ea typeface="Calibri"/>
              </a:rPr>
              <a:t>تحليل ومعالجة الكميات الكبيرة من البيانات </a:t>
            </a:r>
            <a:r>
              <a:rPr lang="ar-IQ" sz="2400" b="1" dirty="0" smtClean="0">
                <a:solidFill>
                  <a:srgbClr val="0070C0"/>
                </a:solidFill>
                <a:latin typeface="Times New Roman"/>
                <a:ea typeface="Calibri"/>
              </a:rPr>
              <a:t>التي </a:t>
            </a:r>
            <a:r>
              <a:rPr lang="ar-IQ" sz="2400" b="1" dirty="0">
                <a:solidFill>
                  <a:srgbClr val="0070C0"/>
                </a:solidFill>
                <a:latin typeface="Times New Roman"/>
                <a:ea typeface="Calibri"/>
              </a:rPr>
              <a:t>تنتج من اجهزة وانظمة المدن الذكية</a:t>
            </a:r>
            <a:r>
              <a:rPr lang="ar-IQ" sz="2400" b="1" dirty="0">
                <a:latin typeface="Times New Roman"/>
                <a:ea typeface="Calibri"/>
              </a:rPr>
              <a:t>.</a:t>
            </a:r>
            <a:endParaRPr lang="ar-IQ" sz="2400" b="1"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44227" y="3006619"/>
            <a:ext cx="3255546" cy="171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06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1498178"/>
          </a:xfrm>
        </p:spPr>
        <p:txBody>
          <a:bodyPr>
            <a:normAutofit fontScale="90000"/>
          </a:bodyPr>
          <a:lstStyle/>
          <a:p>
            <a:r>
              <a:rPr lang="ar-IQ" sz="3200" b="1" dirty="0">
                <a:solidFill>
                  <a:srgbClr val="FF0000"/>
                </a:solidFill>
              </a:rPr>
              <a:t>ثالثا</a:t>
            </a:r>
            <a:r>
              <a:rPr lang="ar-IQ" sz="3200" b="1" dirty="0" smtClean="0">
                <a:solidFill>
                  <a:srgbClr val="FF0000"/>
                </a:solidFill>
              </a:rPr>
              <a:t>:</a:t>
            </a:r>
            <a:r>
              <a:rPr lang="ar-IQ" sz="3200" b="1" dirty="0">
                <a:solidFill>
                  <a:srgbClr val="FF0000"/>
                </a:solidFill>
                <a:ea typeface="Calibri"/>
              </a:rPr>
              <a:t> تقنيات (</a:t>
            </a:r>
            <a:r>
              <a:rPr lang="en-US" sz="3200" b="1" dirty="0">
                <a:solidFill>
                  <a:srgbClr val="FF0000"/>
                </a:solidFill>
                <a:latin typeface="Times New Roman"/>
                <a:ea typeface="Calibri"/>
              </a:rPr>
              <a:t>GIS</a:t>
            </a:r>
            <a:r>
              <a:rPr lang="ar-IQ" sz="3200" b="1" dirty="0">
                <a:solidFill>
                  <a:srgbClr val="FF0000"/>
                </a:solidFill>
                <a:latin typeface="Times New Roman"/>
                <a:ea typeface="Calibri"/>
              </a:rPr>
              <a:t>) نظم المعلومات </a:t>
            </a:r>
            <a:r>
              <a:rPr lang="ar-IQ" sz="3200" b="1" dirty="0" smtClean="0">
                <a:solidFill>
                  <a:srgbClr val="FF0000"/>
                </a:solidFill>
                <a:latin typeface="Times New Roman"/>
                <a:ea typeface="Calibri"/>
              </a:rPr>
              <a:t>الجغرافية</a:t>
            </a:r>
            <a:r>
              <a:rPr lang="ar-IQ" sz="3200" dirty="0"/>
              <a:t/>
            </a:r>
            <a:br>
              <a:rPr lang="ar-IQ" sz="3200" dirty="0"/>
            </a:br>
            <a:r>
              <a:rPr lang="ar-IQ" sz="3200" dirty="0" smtClean="0"/>
              <a:t> </a:t>
            </a:r>
            <a:r>
              <a:rPr lang="ar-IQ" sz="2700" b="1" dirty="0" smtClean="0"/>
              <a:t>تساعد في التقاط </a:t>
            </a:r>
            <a:r>
              <a:rPr lang="ar-IQ" sz="2700" b="1" dirty="0"/>
              <a:t>وجمع </a:t>
            </a:r>
            <a:r>
              <a:rPr lang="ar-IQ" sz="2700" b="1" dirty="0" smtClean="0"/>
              <a:t>البيانات </a:t>
            </a:r>
            <a:r>
              <a:rPr lang="ar-IQ" sz="2700" b="1" dirty="0"/>
              <a:t>المكانية مثل البنى التحتية </a:t>
            </a:r>
            <a:r>
              <a:rPr lang="ar-IQ" sz="2700" b="1" dirty="0" smtClean="0"/>
              <a:t>الحضرية، والبيانات الديموغرافية، والنقل، والبيئة، </a:t>
            </a:r>
            <a:r>
              <a:rPr lang="ar-IQ" sz="2700" b="1" dirty="0"/>
              <a:t>وانماط استخدام </a:t>
            </a:r>
            <a:r>
              <a:rPr lang="ar-IQ" sz="2700" b="1" dirty="0" smtClean="0"/>
              <a:t>الاراضي، </a:t>
            </a:r>
            <a:r>
              <a:rPr lang="ar-IQ" sz="2700" b="1" dirty="0"/>
              <a:t>لكي يتم تخزينها </a:t>
            </a:r>
            <a:r>
              <a:rPr lang="ar-IQ" sz="2700" b="1" dirty="0" smtClean="0"/>
              <a:t>وتحليلها، ومن ثم استخدامها في </a:t>
            </a:r>
            <a:r>
              <a:rPr lang="ar-IQ" sz="2700" b="1" dirty="0"/>
              <a:t>التخطيط الحضري، وصنع </a:t>
            </a:r>
            <a:r>
              <a:rPr lang="ar-IQ" sz="2700" b="1" dirty="0" smtClean="0"/>
              <a:t>القرار</a:t>
            </a:r>
            <a:r>
              <a:rPr lang="ar-IQ" sz="2700" b="1" dirty="0"/>
              <a:t>.</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333750" y="2590641"/>
            <a:ext cx="2476500" cy="2545080"/>
          </a:xfrm>
          <a:prstGeom prst="rect">
            <a:avLst/>
          </a:prstGeom>
        </p:spPr>
      </p:pic>
    </p:spTree>
    <p:extLst>
      <p:ext uri="{BB962C8B-B14F-4D97-AF65-F5344CB8AC3E}">
        <p14:creationId xmlns:p14="http://schemas.microsoft.com/office/powerpoint/2010/main" val="901609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760" cy="2780928"/>
          </a:xfrm>
        </p:spPr>
        <p:txBody>
          <a:bodyPr>
            <a:normAutofit/>
          </a:bodyPr>
          <a:lstStyle/>
          <a:p>
            <a:pPr algn="r"/>
            <a:r>
              <a:rPr lang="ar-IQ" sz="3600" b="1" dirty="0" smtClean="0">
                <a:solidFill>
                  <a:srgbClr val="FF0000"/>
                </a:solidFill>
              </a:rPr>
              <a:t>رابعا: الحوسبة السحابية </a:t>
            </a:r>
            <a:r>
              <a:rPr lang="en-US" sz="3600" b="1" dirty="0">
                <a:solidFill>
                  <a:srgbClr val="FF0000"/>
                </a:solidFill>
                <a:latin typeface="Arial"/>
              </a:rPr>
              <a:t>Cloud computing </a:t>
            </a:r>
            <a:r>
              <a:rPr lang="ar-IQ" sz="2800" dirty="0" smtClean="0">
                <a:solidFill>
                  <a:srgbClr val="474747"/>
                </a:solidFill>
                <a:latin typeface="Arial"/>
              </a:rPr>
              <a:t/>
            </a:r>
            <a:br>
              <a:rPr lang="ar-IQ" sz="2800" dirty="0" smtClean="0">
                <a:solidFill>
                  <a:srgbClr val="474747"/>
                </a:solidFill>
                <a:latin typeface="Arial"/>
              </a:rPr>
            </a:br>
            <a:r>
              <a:rPr lang="ar-IQ" sz="2800" dirty="0" smtClean="0">
                <a:solidFill>
                  <a:srgbClr val="474747"/>
                </a:solidFill>
                <a:latin typeface="Arial"/>
              </a:rPr>
              <a:t>     </a:t>
            </a:r>
            <a:r>
              <a:rPr lang="ar-IQ" sz="2800" dirty="0" smtClean="0"/>
              <a:t>يقصد </a:t>
            </a:r>
            <a:r>
              <a:rPr lang="ar-IQ" sz="2800" dirty="0"/>
              <a:t>بالحوسبة السحابية هو تقديم موارد الحوسبة </a:t>
            </a:r>
            <a:r>
              <a:rPr lang="ar-IQ" sz="2800" dirty="0" smtClean="0"/>
              <a:t>بما </a:t>
            </a:r>
            <a:r>
              <a:rPr lang="ar-IQ" sz="2800" dirty="0"/>
              <a:t>فيها </a:t>
            </a:r>
            <a:r>
              <a:rPr lang="ar-IQ" sz="2800" dirty="0" smtClean="0"/>
              <a:t>من قواعد </a:t>
            </a:r>
            <a:r>
              <a:rPr lang="ar-IQ" sz="2800" dirty="0"/>
              <a:t>البيانات </a:t>
            </a:r>
            <a:r>
              <a:rPr lang="ar-IQ" sz="2800" dirty="0" smtClean="0"/>
              <a:t>والتخزين والبرامج والتحليلات والشبكات والخوادم</a:t>
            </a:r>
            <a:r>
              <a:rPr lang="ar-IQ" sz="2800" dirty="0"/>
              <a:t>. حيث يسمح للمستخدمين بالحصول على هذه الموارد واستعمالها عند الطلب </a:t>
            </a:r>
            <a:r>
              <a:rPr lang="ar-IQ" sz="2800" dirty="0" smtClean="0"/>
              <a:t>دون الحاجة بنية </a:t>
            </a:r>
            <a:r>
              <a:rPr lang="ar-IQ" sz="2800" dirty="0"/>
              <a:t>تحتية محلية.</a:t>
            </a:r>
            <a:br>
              <a:rPr lang="ar-IQ" sz="2800" dirty="0"/>
            </a:br>
            <a:r>
              <a:rPr lang="ar-IQ" sz="2800" dirty="0" smtClean="0"/>
              <a:t>. </a:t>
            </a:r>
            <a:r>
              <a:rPr lang="ar-IQ" sz="2800" dirty="0"/>
              <a:t>فهي، في جوهرها، توفير موارد تكنولوجيا المعلومات عند الطلب - من تخزين، وقوة معالجة، وقواعد بيانات، وحتى برمجيات - عبر </a:t>
            </a:r>
            <a:r>
              <a:rPr lang="ar-IQ" sz="2800" dirty="0" smtClean="0"/>
              <a:t>الإنترنت.</a:t>
            </a:r>
            <a:endParaRPr lang="ar-IQ"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2852936"/>
            <a:ext cx="6840760" cy="3888432"/>
          </a:xfrm>
          <a:prstGeom prst="rect">
            <a:avLst/>
          </a:prstGeom>
          <a:noFill/>
          <a:ln>
            <a:noFill/>
          </a:ln>
        </p:spPr>
      </p:pic>
    </p:spTree>
    <p:extLst>
      <p:ext uri="{BB962C8B-B14F-4D97-AF65-F5344CB8AC3E}">
        <p14:creationId xmlns:p14="http://schemas.microsoft.com/office/powerpoint/2010/main" val="1024808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3200" b="1" dirty="0" smtClean="0">
                <a:solidFill>
                  <a:srgbClr val="0070C0"/>
                </a:solidFill>
              </a:rPr>
              <a:t>مخطط توضيحي للحوسبة السحابية </a:t>
            </a:r>
            <a:r>
              <a:rPr lang="en-US" sz="3600" b="1" dirty="0">
                <a:solidFill>
                  <a:srgbClr val="0070C0"/>
                </a:solidFill>
                <a:latin typeface="Arial"/>
              </a:rPr>
              <a:t>Cloud computing </a:t>
            </a:r>
            <a:endParaRPr lang="ar-IQ" sz="3200" b="1" dirty="0">
              <a:solidFill>
                <a:srgbClr val="0070C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4709" y="1600200"/>
            <a:ext cx="53745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68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9688" cy="1930226"/>
          </a:xfrm>
        </p:spPr>
        <p:txBody>
          <a:bodyPr>
            <a:normAutofit fontScale="90000"/>
          </a:bodyPr>
          <a:lstStyle/>
          <a:p>
            <a:pPr algn="r"/>
            <a:r>
              <a:rPr lang="ar-IQ" sz="3600" b="1" dirty="0" smtClean="0">
                <a:latin typeface="Times New Roman"/>
                <a:ea typeface="Calibri"/>
              </a:rPr>
              <a:t/>
            </a:r>
            <a:br>
              <a:rPr lang="ar-IQ" sz="3600" b="1" dirty="0" smtClean="0">
                <a:latin typeface="Times New Roman"/>
                <a:ea typeface="Calibri"/>
              </a:rPr>
            </a:br>
            <a:r>
              <a:rPr lang="ar-IQ" sz="3600" b="1" dirty="0" smtClean="0">
                <a:solidFill>
                  <a:srgbClr val="FF0000"/>
                </a:solidFill>
                <a:latin typeface="Times New Roman"/>
                <a:ea typeface="Calibri"/>
              </a:rPr>
              <a:t>خامسا: تقنية </a:t>
            </a:r>
            <a:r>
              <a:rPr lang="en-US" sz="3600" b="1" dirty="0" err="1" smtClean="0">
                <a:solidFill>
                  <a:srgbClr val="FF0000"/>
                </a:solidFill>
                <a:latin typeface="Times New Roman"/>
                <a:ea typeface="Calibri"/>
              </a:rPr>
              <a:t>Blockchain</a:t>
            </a:r>
            <a:r>
              <a:rPr lang="ar-IQ" sz="3600" b="1" dirty="0" smtClean="0">
                <a:latin typeface="Times New Roman"/>
                <a:ea typeface="Calibri"/>
              </a:rPr>
              <a:t/>
            </a:r>
            <a:br>
              <a:rPr lang="ar-IQ" sz="3600" b="1" dirty="0" smtClean="0">
                <a:latin typeface="Times New Roman"/>
                <a:ea typeface="Calibri"/>
              </a:rPr>
            </a:br>
            <a:r>
              <a:rPr lang="ar-IQ" sz="3600" b="1" dirty="0" smtClean="0">
                <a:latin typeface="Times New Roman"/>
                <a:ea typeface="Calibri"/>
              </a:rPr>
              <a:t>      </a:t>
            </a:r>
            <a:r>
              <a:rPr lang="ar-IQ" sz="3100" dirty="0" smtClean="0">
                <a:ea typeface="Calibri"/>
              </a:rPr>
              <a:t>تقنية </a:t>
            </a:r>
            <a:r>
              <a:rPr lang="ar-IQ" sz="3100" dirty="0">
                <a:ea typeface="Calibri"/>
              </a:rPr>
              <a:t>تسمح ب</a:t>
            </a:r>
            <a:r>
              <a:rPr lang="ar-IQ" sz="3100" dirty="0" smtClean="0">
                <a:ea typeface="Calibri"/>
              </a:rPr>
              <a:t>الحفاظ </a:t>
            </a:r>
            <a:r>
              <a:rPr lang="ar-IQ" sz="3100" dirty="0">
                <a:ea typeface="Calibri"/>
              </a:rPr>
              <a:t>على قاعدة بيانات لا مركزية </a:t>
            </a:r>
            <a:r>
              <a:rPr lang="ar-IQ" sz="3100" dirty="0" smtClean="0">
                <a:ea typeface="Calibri"/>
              </a:rPr>
              <a:t>ومشتركة، وتوفر </a:t>
            </a:r>
            <a:r>
              <a:rPr lang="ar-IQ" sz="3100" dirty="0">
                <a:ea typeface="Calibri"/>
              </a:rPr>
              <a:t>خزن امن وشفاف للمعلومات </a:t>
            </a:r>
            <a:r>
              <a:rPr lang="ar-IQ" sz="3100" dirty="0" smtClean="0">
                <a:ea typeface="Calibri"/>
              </a:rPr>
              <a:t>والبيانات، </a:t>
            </a:r>
            <a:r>
              <a:rPr lang="ar-IQ" sz="3100" dirty="0">
                <a:ea typeface="Calibri"/>
              </a:rPr>
              <a:t>و</a:t>
            </a:r>
            <a:r>
              <a:rPr lang="ar-IQ" sz="3100" dirty="0" smtClean="0">
                <a:ea typeface="Calibri"/>
              </a:rPr>
              <a:t>تساعد </a:t>
            </a:r>
            <a:r>
              <a:rPr lang="ar-IQ" sz="3100" dirty="0">
                <a:ea typeface="Calibri"/>
              </a:rPr>
              <a:t>في </a:t>
            </a:r>
            <a:r>
              <a:rPr lang="ar-IQ" sz="3100" dirty="0" smtClean="0">
                <a:ea typeface="Calibri"/>
              </a:rPr>
              <a:t>تبسيط </a:t>
            </a:r>
            <a:r>
              <a:rPr lang="ar-IQ" sz="3100" dirty="0">
                <a:ea typeface="Calibri"/>
              </a:rPr>
              <a:t>العمليات </a:t>
            </a:r>
            <a:r>
              <a:rPr lang="ar-IQ" sz="3100" dirty="0" smtClean="0">
                <a:ea typeface="Calibri"/>
              </a:rPr>
              <a:t>الادارية للمدينة، </a:t>
            </a:r>
            <a:r>
              <a:rPr lang="ar-IQ" sz="3100" dirty="0">
                <a:ea typeface="Calibri"/>
              </a:rPr>
              <a:t>والحفاظ على سلامة سجلات ملكية </a:t>
            </a:r>
            <a:r>
              <a:rPr lang="ar-IQ" sz="3100" dirty="0" smtClean="0">
                <a:ea typeface="Calibri"/>
              </a:rPr>
              <a:t>العقارات.</a:t>
            </a:r>
            <a:r>
              <a:rPr lang="ar-IQ" sz="3100" b="1" dirty="0" smtClean="0">
                <a:latin typeface="Times New Roman"/>
                <a:ea typeface="Calibri"/>
              </a:rPr>
              <a:t/>
            </a:r>
            <a:br>
              <a:rPr lang="ar-IQ" sz="3100" b="1" dirty="0" smtClean="0">
                <a:latin typeface="Times New Roman"/>
                <a:ea typeface="Calibri"/>
              </a:rPr>
            </a:br>
            <a:endParaRPr lang="ar-IQ"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66750" y="1901031"/>
            <a:ext cx="7810500" cy="3924300"/>
          </a:xfrm>
          <a:prstGeom prst="rect">
            <a:avLst/>
          </a:prstGeom>
        </p:spPr>
      </p:pic>
    </p:spTree>
    <p:extLst>
      <p:ext uri="{BB962C8B-B14F-4D97-AF65-F5344CB8AC3E}">
        <p14:creationId xmlns:p14="http://schemas.microsoft.com/office/powerpoint/2010/main" val="136220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
            <a:ext cx="9144000" cy="2203296"/>
          </a:xfrm>
        </p:spPr>
        <p:txBody>
          <a:bodyPr>
            <a:noAutofit/>
          </a:bodyPr>
          <a:lstStyle/>
          <a:p>
            <a:pPr algn="r"/>
            <a:r>
              <a:rPr lang="ar-IQ" sz="2800" b="1" dirty="0" smtClean="0">
                <a:solidFill>
                  <a:srgbClr val="FF0000"/>
                </a:solidFill>
              </a:rPr>
              <a:t>سادسا: تقنيات النقل </a:t>
            </a:r>
            <a:r>
              <a:rPr lang="ar-IQ" sz="2800" b="1" dirty="0">
                <a:solidFill>
                  <a:srgbClr val="FF0000"/>
                </a:solidFill>
              </a:rPr>
              <a:t>الذكي </a:t>
            </a:r>
            <a:r>
              <a:rPr lang="en-US" sz="2800" b="1" dirty="0" smtClean="0">
                <a:solidFill>
                  <a:srgbClr val="FF0000"/>
                </a:solidFill>
              </a:rPr>
              <a:t>Smart </a:t>
            </a:r>
            <a:r>
              <a:rPr lang="en-US" sz="2800" b="1" dirty="0">
                <a:solidFill>
                  <a:srgbClr val="FF0000"/>
                </a:solidFill>
              </a:rPr>
              <a:t>transportation System </a:t>
            </a:r>
            <a:r>
              <a:rPr lang="en-US" sz="2800" b="1" dirty="0" smtClean="0">
                <a:solidFill>
                  <a:srgbClr val="FF0000"/>
                </a:solidFill>
              </a:rPr>
              <a:t>(STS)</a:t>
            </a:r>
            <a:r>
              <a:rPr lang="en-US" sz="3200" b="1" dirty="0" smtClean="0">
                <a:solidFill>
                  <a:srgbClr val="FF0000"/>
                </a:solidFill>
              </a:rPr>
              <a:t/>
            </a:r>
            <a:br>
              <a:rPr lang="en-US" sz="3200" b="1" dirty="0" smtClean="0">
                <a:solidFill>
                  <a:srgbClr val="FF0000"/>
                </a:solidFill>
              </a:rPr>
            </a:br>
            <a:r>
              <a:rPr lang="ar-IQ" sz="2400" b="1" dirty="0">
                <a:solidFill>
                  <a:srgbClr val="0070C0"/>
                </a:solidFill>
              </a:rPr>
              <a:t>وهي مجموعة واسعة من التطبيقات والتقنيات التي تهدف الى استدامة وسلامة وتحسين كفاءة انظمة النقل </a:t>
            </a:r>
            <a:r>
              <a:rPr lang="ar-IQ" sz="2400" b="1" dirty="0" smtClean="0">
                <a:solidFill>
                  <a:srgbClr val="0070C0"/>
                </a:solidFill>
              </a:rPr>
              <a:t>(</a:t>
            </a:r>
            <a:r>
              <a:rPr lang="en-US" sz="2400" b="1" dirty="0" smtClean="0">
                <a:solidFill>
                  <a:srgbClr val="0070C0"/>
                </a:solidFill>
              </a:rPr>
              <a:t>STS </a:t>
            </a:r>
            <a:r>
              <a:rPr lang="ar-IQ" sz="2400" b="1" dirty="0" smtClean="0">
                <a:solidFill>
                  <a:srgbClr val="0070C0"/>
                </a:solidFill>
              </a:rPr>
              <a:t>) تستعمل </a:t>
            </a:r>
            <a:r>
              <a:rPr lang="ar-IQ" sz="2400" b="1" dirty="0">
                <a:solidFill>
                  <a:srgbClr val="0070C0"/>
                </a:solidFill>
              </a:rPr>
              <a:t>هذه الانظمة تقنيات معالجة البيانات المتقدمة والاستشعار والاتصالات </a:t>
            </a:r>
            <a:r>
              <a:rPr lang="ar-IQ" sz="2400" b="1" dirty="0" smtClean="0">
                <a:solidFill>
                  <a:srgbClr val="0070C0"/>
                </a:solidFill>
              </a:rPr>
              <a:t>وجمع </a:t>
            </a:r>
            <a:r>
              <a:rPr lang="ar-IQ" sz="2400" b="1" dirty="0">
                <a:solidFill>
                  <a:srgbClr val="0070C0"/>
                </a:solidFill>
              </a:rPr>
              <a:t>وتحليل المعلومات، مما يتيح </a:t>
            </a:r>
            <a:r>
              <a:rPr lang="ar-IQ" sz="2400" b="1" dirty="0" smtClean="0">
                <a:solidFill>
                  <a:srgbClr val="0070C0"/>
                </a:solidFill>
              </a:rPr>
              <a:t>ادارة </a:t>
            </a:r>
            <a:r>
              <a:rPr lang="ar-IQ" sz="2400" b="1" dirty="0">
                <a:solidFill>
                  <a:srgbClr val="0070C0"/>
                </a:solidFill>
              </a:rPr>
              <a:t>افضل لشبكة النقل من قبل ادارة المدن الذكية.</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76450" y="2312511"/>
            <a:ext cx="4991100" cy="3101340"/>
          </a:xfrm>
          <a:prstGeom prst="rect">
            <a:avLst/>
          </a:prstGeom>
        </p:spPr>
      </p:pic>
    </p:spTree>
    <p:extLst>
      <p:ext uri="{BB962C8B-B14F-4D97-AF65-F5344CB8AC3E}">
        <p14:creationId xmlns:p14="http://schemas.microsoft.com/office/powerpoint/2010/main" val="2272474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200" b="1" dirty="0">
                <a:solidFill>
                  <a:srgbClr val="0070C0"/>
                </a:solidFill>
              </a:rPr>
              <a:t>تقنيات انظمة النقل الذكي في انظمة المركبات الالية</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628800"/>
            <a:ext cx="8712968" cy="5040560"/>
          </a:xfrm>
          <a:prstGeom prst="rect">
            <a:avLst/>
          </a:prstGeom>
        </p:spPr>
      </p:pic>
    </p:spTree>
    <p:extLst>
      <p:ext uri="{BB962C8B-B14F-4D97-AF65-F5344CB8AC3E}">
        <p14:creationId xmlns:p14="http://schemas.microsoft.com/office/powerpoint/2010/main" val="807761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normAutofit fontScale="90000"/>
          </a:bodyPr>
          <a:lstStyle/>
          <a:p>
            <a:pPr algn="r"/>
            <a:r>
              <a:rPr lang="ar-IQ" sz="3200" dirty="0" smtClean="0">
                <a:solidFill>
                  <a:srgbClr val="FF0000"/>
                </a:solidFill>
              </a:rPr>
              <a:t>سابعا: تقنيات </a:t>
            </a:r>
            <a:r>
              <a:rPr lang="ar-IQ" sz="3200" dirty="0">
                <a:solidFill>
                  <a:srgbClr val="FF0000"/>
                </a:solidFill>
              </a:rPr>
              <a:t>الادارة الذكية للطاقة </a:t>
            </a:r>
            <a:r>
              <a:rPr lang="en-US" sz="3200" dirty="0" smtClean="0">
                <a:solidFill>
                  <a:srgbClr val="FF0000"/>
                </a:solidFill>
              </a:rPr>
              <a:t>Smart </a:t>
            </a:r>
            <a:r>
              <a:rPr lang="en-US" sz="3200" dirty="0">
                <a:solidFill>
                  <a:srgbClr val="FF0000"/>
                </a:solidFill>
              </a:rPr>
              <a:t>E</a:t>
            </a:r>
            <a:r>
              <a:rPr lang="en-US" sz="3200" dirty="0" smtClean="0">
                <a:solidFill>
                  <a:srgbClr val="FF0000"/>
                </a:solidFill>
              </a:rPr>
              <a:t>nergy management</a:t>
            </a:r>
            <a:br>
              <a:rPr lang="en-US" sz="3200" dirty="0" smtClean="0">
                <a:solidFill>
                  <a:srgbClr val="FF0000"/>
                </a:solidFill>
              </a:rPr>
            </a:br>
            <a:r>
              <a:rPr lang="en-US" sz="3200" dirty="0" smtClean="0"/>
              <a:t> </a:t>
            </a:r>
            <a:r>
              <a:rPr lang="ar-IQ" sz="3200" dirty="0" smtClean="0"/>
              <a:t>     </a:t>
            </a:r>
            <a:r>
              <a:rPr lang="ar-IQ" sz="3200" dirty="0" smtClean="0">
                <a:ea typeface="Calibri"/>
              </a:rPr>
              <a:t>تجمع </a:t>
            </a:r>
            <a:r>
              <a:rPr lang="ar-IQ" sz="3200" dirty="0">
                <a:ea typeface="Calibri"/>
              </a:rPr>
              <a:t>هذه التقنيات بين المصادر </a:t>
            </a:r>
            <a:r>
              <a:rPr lang="ar-IQ" sz="3200" dirty="0" smtClean="0">
                <a:ea typeface="Calibri"/>
              </a:rPr>
              <a:t>المتجددة، </a:t>
            </a:r>
            <a:r>
              <a:rPr lang="ar-IQ" sz="3200" dirty="0">
                <a:ea typeface="Calibri"/>
              </a:rPr>
              <a:t>وادوات </a:t>
            </a:r>
            <a:r>
              <a:rPr lang="ar-IQ" sz="3200" dirty="0" smtClean="0">
                <a:ea typeface="Calibri"/>
              </a:rPr>
              <a:t>المراقبة، </a:t>
            </a:r>
            <a:r>
              <a:rPr lang="ar-IQ" sz="3200" dirty="0">
                <a:ea typeface="Calibri"/>
              </a:rPr>
              <a:t>والشبكات </a:t>
            </a:r>
            <a:r>
              <a:rPr lang="ar-IQ" sz="3200" dirty="0" smtClean="0">
                <a:ea typeface="Calibri"/>
              </a:rPr>
              <a:t>الذكية، </a:t>
            </a:r>
            <a:r>
              <a:rPr lang="ar-IQ" sz="3200" dirty="0">
                <a:ea typeface="Calibri"/>
              </a:rPr>
              <a:t>والتي تؤدي الى دعم الاستدامة وخفض التكاليف وتحسين الكفاءة وتحسين استهلاك </a:t>
            </a:r>
            <a:r>
              <a:rPr lang="ar-IQ" sz="3200" dirty="0" smtClean="0">
                <a:ea typeface="Calibri"/>
              </a:rPr>
              <a:t>الطاقة.</a:t>
            </a:r>
            <a:endParaRPr lang="ar-IQ"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44824"/>
            <a:ext cx="7848872" cy="4536504"/>
          </a:xfrm>
          <a:prstGeom prst="rect">
            <a:avLst/>
          </a:prstGeom>
        </p:spPr>
      </p:pic>
    </p:spTree>
    <p:extLst>
      <p:ext uri="{BB962C8B-B14F-4D97-AF65-F5344CB8AC3E}">
        <p14:creationId xmlns:p14="http://schemas.microsoft.com/office/powerpoint/2010/main" val="513772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568952" cy="6264696"/>
          </a:xfrm>
        </p:spPr>
        <p:txBody>
          <a:bodyPr>
            <a:normAutofit/>
          </a:bodyPr>
          <a:lstStyle/>
          <a:p>
            <a:pPr marL="0" indent="0" algn="ctr" fontAlgn="base">
              <a:lnSpc>
                <a:spcPct val="115000"/>
              </a:lnSpc>
              <a:buNone/>
            </a:pPr>
            <a:r>
              <a:rPr lang="en-US" b="1" dirty="0" smtClean="0">
                <a:solidFill>
                  <a:srgbClr val="000080"/>
                </a:solidFill>
                <a:effectLst/>
                <a:latin typeface="Arial"/>
                <a:ea typeface="Times New Roman"/>
                <a:cs typeface="Arial"/>
              </a:rPr>
              <a:t> S.M.A.R.T</a:t>
            </a:r>
            <a:r>
              <a:rPr lang="en-US" b="1" dirty="0">
                <a:solidFill>
                  <a:srgbClr val="000080"/>
                </a:solidFill>
                <a:latin typeface="Arial"/>
                <a:ea typeface="Times New Roman"/>
                <a:cs typeface="Arial"/>
              </a:rPr>
              <a:t>.</a:t>
            </a:r>
            <a:endParaRPr lang="ar-IQ" b="1" dirty="0" smtClean="0">
              <a:solidFill>
                <a:srgbClr val="000080"/>
              </a:solidFill>
              <a:effectLst/>
              <a:latin typeface="Arial"/>
              <a:ea typeface="Times New Roman"/>
              <a:cs typeface="Arial"/>
            </a:endParaRPr>
          </a:p>
          <a:p>
            <a:pPr marL="0" indent="0" algn="justLow" fontAlgn="base">
              <a:lnSpc>
                <a:spcPct val="115000"/>
              </a:lnSpc>
              <a:buNone/>
            </a:pPr>
            <a:r>
              <a:rPr lang="en-US" b="1" dirty="0" smtClean="0">
                <a:solidFill>
                  <a:srgbClr val="000080"/>
                </a:solidFill>
                <a:effectLst/>
                <a:latin typeface="Arial"/>
                <a:ea typeface="Times New Roman"/>
                <a:cs typeface="Arial"/>
              </a:rPr>
              <a:t>  </a:t>
            </a:r>
            <a:r>
              <a:rPr lang="ar-IQ" b="1" dirty="0" smtClean="0">
                <a:solidFill>
                  <a:srgbClr val="000080"/>
                </a:solidFill>
                <a:effectLst/>
                <a:latin typeface="Arial"/>
                <a:ea typeface="Times New Roman"/>
                <a:cs typeface="Arial"/>
              </a:rPr>
              <a:t>هو مصطلح يعبر عن معيار يستخدم  في التخطيط  والتنمية</a:t>
            </a:r>
            <a:r>
              <a:rPr lang="ar-IQ" b="1" dirty="0" smtClean="0">
                <a:solidFill>
                  <a:srgbClr val="000080"/>
                </a:solidFill>
                <a:latin typeface="Arial"/>
                <a:ea typeface="Times New Roman"/>
                <a:cs typeface="Arial"/>
              </a:rPr>
              <a:t> </a:t>
            </a:r>
            <a:r>
              <a:rPr lang="ar-IQ" b="1" dirty="0" err="1" smtClean="0">
                <a:solidFill>
                  <a:srgbClr val="000080"/>
                </a:solidFill>
                <a:latin typeface="Arial"/>
                <a:ea typeface="Times New Roman"/>
                <a:cs typeface="Arial"/>
              </a:rPr>
              <a:t>و</a:t>
            </a:r>
            <a:r>
              <a:rPr lang="ar-IQ" b="1" dirty="0" err="1" smtClean="0">
                <a:solidFill>
                  <a:srgbClr val="000080"/>
                </a:solidFill>
                <a:effectLst/>
                <a:latin typeface="Arial"/>
                <a:ea typeface="Times New Roman"/>
                <a:cs typeface="Arial"/>
              </a:rPr>
              <a:t>الادراة</a:t>
            </a:r>
            <a:r>
              <a:rPr lang="ar-IQ" b="1" dirty="0" smtClean="0">
                <a:solidFill>
                  <a:srgbClr val="000080"/>
                </a:solidFill>
                <a:effectLst/>
                <a:latin typeface="Arial"/>
                <a:ea typeface="Times New Roman"/>
                <a:cs typeface="Arial"/>
              </a:rPr>
              <a:t> الحضرية، يقابل كلمة </a:t>
            </a:r>
            <a:r>
              <a:rPr lang="en-US" dirty="0" smtClean="0">
                <a:solidFill>
                  <a:srgbClr val="FF0000"/>
                </a:solidFill>
                <a:effectLst/>
                <a:latin typeface="Arial"/>
                <a:ea typeface="Times New Roman"/>
                <a:cs typeface="Arial"/>
              </a:rPr>
              <a:t>Smart</a:t>
            </a:r>
            <a:r>
              <a:rPr lang="ar-IQ" b="1" dirty="0" smtClean="0">
                <a:solidFill>
                  <a:srgbClr val="000080"/>
                </a:solidFill>
                <a:effectLst/>
                <a:latin typeface="Arial"/>
                <a:ea typeface="Times New Roman"/>
                <a:cs typeface="Arial"/>
              </a:rPr>
              <a:t> باللغة الانكليزية وتعني ذكي، بينما يشكل هذا المصطلح الاحرف الاولى من الكلمات المعيارية الاتية:</a:t>
            </a:r>
            <a:endParaRPr lang="ar-IQ" b="1" dirty="0" smtClean="0">
              <a:solidFill>
                <a:srgbClr val="000080"/>
              </a:solidFill>
              <a:latin typeface="Arial"/>
              <a:ea typeface="Times New Roman"/>
              <a:cs typeface="Arial"/>
            </a:endParaRPr>
          </a:p>
          <a:p>
            <a:pPr marL="0" indent="0" algn="justLow" rtl="0" fontAlgn="base">
              <a:lnSpc>
                <a:spcPct val="115000"/>
              </a:lnSpc>
              <a:buNone/>
            </a:pPr>
            <a:r>
              <a:rPr lang="en-US" b="1" dirty="0" smtClean="0">
                <a:solidFill>
                  <a:srgbClr val="FF0000"/>
                </a:solidFill>
                <a:effectLst/>
                <a:latin typeface="Arial"/>
                <a:ea typeface="Times New Roman"/>
                <a:cs typeface="Arial"/>
              </a:rPr>
              <a:t>S</a:t>
            </a:r>
            <a:r>
              <a:rPr lang="en-US" b="1" dirty="0" smtClean="0">
                <a:solidFill>
                  <a:srgbClr val="000080"/>
                </a:solidFill>
                <a:effectLst/>
                <a:latin typeface="Arial"/>
                <a:ea typeface="Times New Roman"/>
                <a:cs typeface="Arial"/>
              </a:rPr>
              <a:t>pecific, </a:t>
            </a:r>
            <a:r>
              <a:rPr lang="en-US" b="1" dirty="0" smtClean="0">
                <a:solidFill>
                  <a:srgbClr val="FF0000"/>
                </a:solidFill>
                <a:effectLst/>
                <a:latin typeface="Arial"/>
                <a:ea typeface="Times New Roman"/>
                <a:cs typeface="Arial"/>
              </a:rPr>
              <a:t>M</a:t>
            </a:r>
            <a:r>
              <a:rPr lang="en-US" b="1" dirty="0" smtClean="0">
                <a:solidFill>
                  <a:srgbClr val="002060"/>
                </a:solidFill>
                <a:effectLst/>
                <a:latin typeface="Arial"/>
                <a:ea typeface="Times New Roman"/>
                <a:cs typeface="Arial"/>
              </a:rPr>
              <a:t>easurable</a:t>
            </a:r>
            <a:r>
              <a:rPr lang="en-US" b="1" dirty="0" smtClean="0">
                <a:solidFill>
                  <a:srgbClr val="000080"/>
                </a:solidFill>
                <a:effectLst/>
                <a:latin typeface="Arial"/>
                <a:ea typeface="Times New Roman"/>
                <a:cs typeface="Arial"/>
              </a:rPr>
              <a:t>, </a:t>
            </a:r>
            <a:r>
              <a:rPr lang="en-US" b="1" dirty="0" smtClean="0">
                <a:solidFill>
                  <a:srgbClr val="FF0000"/>
                </a:solidFill>
                <a:effectLst/>
                <a:latin typeface="Arial"/>
                <a:ea typeface="Times New Roman"/>
                <a:cs typeface="Arial"/>
              </a:rPr>
              <a:t>A</a:t>
            </a:r>
            <a:r>
              <a:rPr lang="en-US" b="1" dirty="0" smtClean="0">
                <a:solidFill>
                  <a:srgbClr val="000080"/>
                </a:solidFill>
                <a:effectLst/>
                <a:latin typeface="Arial"/>
                <a:ea typeface="Times New Roman"/>
                <a:cs typeface="Arial"/>
              </a:rPr>
              <a:t>ttainable, </a:t>
            </a:r>
            <a:r>
              <a:rPr lang="en-US" b="1" dirty="0" smtClean="0">
                <a:solidFill>
                  <a:srgbClr val="FF0000"/>
                </a:solidFill>
                <a:effectLst/>
                <a:latin typeface="Arial"/>
                <a:ea typeface="Times New Roman"/>
                <a:cs typeface="Arial"/>
              </a:rPr>
              <a:t>R</a:t>
            </a:r>
            <a:r>
              <a:rPr lang="en-US" b="1" dirty="0" smtClean="0">
                <a:solidFill>
                  <a:srgbClr val="000080"/>
                </a:solidFill>
                <a:effectLst/>
                <a:latin typeface="Arial"/>
                <a:ea typeface="Times New Roman"/>
                <a:cs typeface="Arial"/>
              </a:rPr>
              <a:t>ealistic </a:t>
            </a:r>
            <a:endParaRPr lang="ar-IQ" b="1" dirty="0" smtClean="0">
              <a:solidFill>
                <a:srgbClr val="000080"/>
              </a:solidFill>
              <a:effectLst/>
              <a:latin typeface="Arial"/>
              <a:ea typeface="Times New Roman"/>
              <a:cs typeface="Arial"/>
            </a:endParaRPr>
          </a:p>
          <a:p>
            <a:pPr marL="0" indent="0" algn="r" rtl="0" fontAlgn="base">
              <a:lnSpc>
                <a:spcPct val="115000"/>
              </a:lnSpc>
              <a:buNone/>
            </a:pPr>
            <a:r>
              <a:rPr lang="en-US" b="1" dirty="0" smtClean="0">
                <a:solidFill>
                  <a:srgbClr val="000080"/>
                </a:solidFill>
                <a:effectLst/>
                <a:latin typeface="Arial"/>
                <a:ea typeface="Times New Roman"/>
                <a:cs typeface="Arial"/>
              </a:rPr>
              <a:t>and </a:t>
            </a:r>
            <a:r>
              <a:rPr lang="en-US" b="1" dirty="0" smtClean="0">
                <a:solidFill>
                  <a:srgbClr val="FF0000"/>
                </a:solidFill>
                <a:effectLst/>
                <a:latin typeface="Arial"/>
                <a:ea typeface="Times New Roman"/>
                <a:cs typeface="Arial"/>
              </a:rPr>
              <a:t>T</a:t>
            </a:r>
            <a:r>
              <a:rPr lang="en-US" b="1" dirty="0" smtClean="0">
                <a:solidFill>
                  <a:srgbClr val="000080"/>
                </a:solidFill>
                <a:effectLst/>
                <a:latin typeface="Arial"/>
                <a:ea typeface="Times New Roman"/>
                <a:cs typeface="Arial"/>
              </a:rPr>
              <a:t>ime-bound</a:t>
            </a:r>
          </a:p>
          <a:p>
            <a:pPr marL="0" indent="0" algn="just" fontAlgn="base">
              <a:lnSpc>
                <a:spcPct val="115000"/>
              </a:lnSpc>
              <a:buNone/>
            </a:pPr>
            <a:r>
              <a:rPr lang="ar-IQ" sz="2400" b="1" dirty="0" smtClean="0">
                <a:solidFill>
                  <a:srgbClr val="002060"/>
                </a:solidFill>
                <a:latin typeface="Arial"/>
                <a:ea typeface="Times New Roman"/>
                <a:cs typeface="+mj-cs"/>
              </a:rPr>
              <a:t>اي  محدد ، وقابل للقياس ، وقابل للتحقق ، وواقعي ، ومحدد بوقت.</a:t>
            </a:r>
            <a:endParaRPr lang="en-US" sz="2400" b="1" dirty="0" smtClean="0">
              <a:solidFill>
                <a:srgbClr val="002060"/>
              </a:solidFill>
              <a:latin typeface="Arial"/>
              <a:ea typeface="Times New Roman"/>
              <a:cs typeface="+mj-cs"/>
            </a:endParaRPr>
          </a:p>
          <a:p>
            <a:pPr marL="0" indent="0" algn="just" fontAlgn="base">
              <a:lnSpc>
                <a:spcPct val="115000"/>
              </a:lnSpc>
              <a:buNone/>
            </a:pPr>
            <a:r>
              <a:rPr lang="en-US" sz="3600" b="1" dirty="0" smtClean="0">
                <a:solidFill>
                  <a:srgbClr val="002060"/>
                </a:solidFill>
                <a:latin typeface="Arial"/>
                <a:ea typeface="Times New Roman"/>
                <a:cs typeface="Arial"/>
              </a:rPr>
              <a:t>  </a:t>
            </a:r>
            <a:r>
              <a:rPr lang="ar-IQ" sz="3600" b="1" dirty="0" smtClean="0">
                <a:solidFill>
                  <a:srgbClr val="002060"/>
                </a:solidFill>
                <a:latin typeface="Arial"/>
                <a:ea typeface="Times New Roman"/>
                <a:cs typeface="Arial"/>
              </a:rPr>
              <a:t>فنقول تخ</a:t>
            </a:r>
            <a:r>
              <a:rPr lang="ar-IQ" sz="3600" b="1" dirty="0" smtClean="0">
                <a:solidFill>
                  <a:srgbClr val="002060"/>
                </a:solidFill>
                <a:ea typeface="Times New Roman"/>
                <a:cs typeface="Arial"/>
              </a:rPr>
              <a:t>طيط ذكي، او خطة ذكية وكذلك يقال مدينة ذكية</a:t>
            </a:r>
            <a:r>
              <a:rPr lang="ar-IQ" sz="3600" b="1" dirty="0">
                <a:solidFill>
                  <a:srgbClr val="002060"/>
                </a:solidFill>
                <a:latin typeface="Arial"/>
                <a:ea typeface="Times New Roman"/>
                <a:cs typeface="Arial"/>
              </a:rPr>
              <a:t> </a:t>
            </a:r>
            <a:r>
              <a:rPr lang="ar-IQ" sz="3600" b="1" dirty="0" smtClean="0">
                <a:solidFill>
                  <a:srgbClr val="002060"/>
                </a:solidFill>
                <a:latin typeface="Arial"/>
                <a:ea typeface="Times New Roman"/>
                <a:cs typeface="Arial"/>
              </a:rPr>
              <a:t>..</a:t>
            </a:r>
          </a:p>
        </p:txBody>
      </p:sp>
    </p:spTree>
    <p:extLst>
      <p:ext uri="{BB962C8B-B14F-4D97-AF65-F5344CB8AC3E}">
        <p14:creationId xmlns:p14="http://schemas.microsoft.com/office/powerpoint/2010/main" val="979848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800" dirty="0">
                <a:solidFill>
                  <a:srgbClr val="FF0000"/>
                </a:solidFill>
                <a:ea typeface="Calibri"/>
              </a:rPr>
              <a:t>تقنيات الادارة الذكية للطاقة </a:t>
            </a:r>
            <a:r>
              <a:rPr lang="ar-IQ" sz="2800" dirty="0" smtClean="0">
                <a:solidFill>
                  <a:srgbClr val="FF0000"/>
                </a:solidFill>
                <a:ea typeface="Calibri"/>
              </a:rPr>
              <a:t>في </a:t>
            </a:r>
            <a:r>
              <a:rPr lang="ar-IQ" sz="2800" dirty="0">
                <a:solidFill>
                  <a:srgbClr val="FF0000"/>
                </a:solidFill>
                <a:ea typeface="Calibri"/>
              </a:rPr>
              <a:t>انظمة البطاريات وتخزين الطاقة على نطاق الشبكة</a:t>
            </a:r>
            <a:endParaRPr lang="ar-IQ" sz="2800" dirty="0">
              <a:solidFill>
                <a:srgbClr val="FF0000"/>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484784"/>
            <a:ext cx="7920880" cy="5257800"/>
          </a:xfrm>
          <a:prstGeom prst="rect">
            <a:avLst/>
          </a:prstGeom>
        </p:spPr>
      </p:pic>
    </p:spTree>
    <p:extLst>
      <p:ext uri="{BB962C8B-B14F-4D97-AF65-F5344CB8AC3E}">
        <p14:creationId xmlns:p14="http://schemas.microsoft.com/office/powerpoint/2010/main" val="2119735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normAutofit/>
          </a:bodyPr>
          <a:lstStyle/>
          <a:p>
            <a:pPr marL="0" indent="0">
              <a:buNone/>
            </a:pPr>
            <a:endParaRPr lang="ar-IQ" sz="6000" dirty="0" smtClean="0"/>
          </a:p>
          <a:p>
            <a:pPr marL="0" indent="0">
              <a:buNone/>
            </a:pPr>
            <a:r>
              <a:rPr lang="ar-IQ" sz="6000" dirty="0"/>
              <a:t> </a:t>
            </a:r>
            <a:r>
              <a:rPr lang="ar-IQ" sz="6000" dirty="0" smtClean="0"/>
              <a:t>      </a:t>
            </a:r>
          </a:p>
          <a:p>
            <a:pPr marL="0" indent="0">
              <a:buNone/>
            </a:pPr>
            <a:r>
              <a:rPr lang="ar-IQ" sz="6000" dirty="0"/>
              <a:t> </a:t>
            </a:r>
            <a:r>
              <a:rPr lang="ar-IQ" sz="6000" dirty="0" smtClean="0"/>
              <a:t>      </a:t>
            </a:r>
            <a:r>
              <a:rPr lang="ar-IQ" sz="6000" b="1" dirty="0" smtClean="0">
                <a:solidFill>
                  <a:srgbClr val="0070C0"/>
                </a:solidFill>
              </a:rPr>
              <a:t>شكرا لحسن اصغائكم</a:t>
            </a:r>
            <a:endParaRPr lang="ar-IQ" sz="6000" b="1" dirty="0">
              <a:solidFill>
                <a:srgbClr val="0070C0"/>
              </a:solidFill>
            </a:endParaRPr>
          </a:p>
        </p:txBody>
      </p:sp>
    </p:spTree>
    <p:extLst>
      <p:ext uri="{BB962C8B-B14F-4D97-AF65-F5344CB8AC3E}">
        <p14:creationId xmlns:p14="http://schemas.microsoft.com/office/powerpoint/2010/main" val="164116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
              <a:srgbClr val="0000FF">
                <a:alpha val="55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286676" cy="785794"/>
          </a:xfrm>
          <a:solidFill>
            <a:srgbClr val="FFFF99"/>
          </a:solidFill>
        </p:spPr>
        <p:txBody>
          <a:bodyPr>
            <a:noAutofit/>
          </a:bodyPr>
          <a:lstStyle/>
          <a:p>
            <a:r>
              <a:rPr lang="ar-IQ" b="1" dirty="0" smtClean="0">
                <a:solidFill>
                  <a:srgbClr val="0070C0"/>
                </a:solidFill>
              </a:rPr>
              <a:t>مفهوم التخطيط</a:t>
            </a:r>
            <a:endParaRPr lang="ar-IQ" b="1" dirty="0">
              <a:solidFill>
                <a:srgbClr val="0070C0"/>
              </a:solidFill>
            </a:endParaRPr>
          </a:p>
        </p:txBody>
      </p:sp>
      <p:sp>
        <p:nvSpPr>
          <p:cNvPr id="4" name="Oval 3"/>
          <p:cNvSpPr/>
          <p:nvPr/>
        </p:nvSpPr>
        <p:spPr>
          <a:xfrm>
            <a:off x="3428992" y="2428868"/>
            <a:ext cx="2071702" cy="20717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Planning</a:t>
            </a:r>
            <a:endParaRPr lang="ar-IQ" sz="2800" b="1" dirty="0">
              <a:solidFill>
                <a:srgbClr val="FF0000"/>
              </a:solidFill>
            </a:endParaRPr>
          </a:p>
        </p:txBody>
      </p:sp>
      <p:sp>
        <p:nvSpPr>
          <p:cNvPr id="5" name="Oval 4"/>
          <p:cNvSpPr/>
          <p:nvPr/>
        </p:nvSpPr>
        <p:spPr>
          <a:xfrm>
            <a:off x="6000760" y="3429000"/>
            <a:ext cx="1714512" cy="164307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0000FF"/>
                </a:solidFill>
              </a:rPr>
              <a:t>Spatial</a:t>
            </a:r>
            <a:endParaRPr lang="ar-IQ" sz="2800" dirty="0">
              <a:solidFill>
                <a:srgbClr val="0000FF"/>
              </a:solidFill>
            </a:endParaRPr>
          </a:p>
        </p:txBody>
      </p:sp>
      <p:sp>
        <p:nvSpPr>
          <p:cNvPr id="6" name="Oval 5"/>
          <p:cNvSpPr/>
          <p:nvPr/>
        </p:nvSpPr>
        <p:spPr>
          <a:xfrm>
            <a:off x="3786182" y="4929198"/>
            <a:ext cx="1643074" cy="16430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0000FF"/>
                </a:solidFill>
              </a:rPr>
              <a:t>Date</a:t>
            </a:r>
            <a:r>
              <a:rPr lang="en-US" dirty="0">
                <a:solidFill>
                  <a:srgbClr val="0000FF"/>
                </a:solidFill>
              </a:rPr>
              <a:t> </a:t>
            </a:r>
          </a:p>
        </p:txBody>
      </p:sp>
      <p:sp>
        <p:nvSpPr>
          <p:cNvPr id="7" name="Oval 6"/>
          <p:cNvSpPr/>
          <p:nvPr/>
        </p:nvSpPr>
        <p:spPr>
          <a:xfrm>
            <a:off x="1285852" y="3500438"/>
            <a:ext cx="1771656" cy="178595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FF"/>
                </a:solidFill>
              </a:rPr>
              <a:t>Methods</a:t>
            </a:r>
            <a:endParaRPr lang="ar-IQ" sz="2200" dirty="0">
              <a:solidFill>
                <a:srgbClr val="0000FF"/>
              </a:solidFill>
            </a:endParaRPr>
          </a:p>
        </p:txBody>
      </p:sp>
      <p:sp>
        <p:nvSpPr>
          <p:cNvPr id="8" name="Oval 7"/>
          <p:cNvSpPr/>
          <p:nvPr/>
        </p:nvSpPr>
        <p:spPr>
          <a:xfrm>
            <a:off x="2000232" y="785794"/>
            <a:ext cx="1928826" cy="178595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100" dirty="0">
                <a:solidFill>
                  <a:srgbClr val="0000FF"/>
                </a:solidFill>
              </a:rPr>
              <a:t>Goals &amp;</a:t>
            </a:r>
          </a:p>
          <a:p>
            <a:pPr algn="ctr"/>
            <a:r>
              <a:rPr lang="en-US" sz="2100" dirty="0">
                <a:solidFill>
                  <a:srgbClr val="0000FF"/>
                </a:solidFill>
              </a:rPr>
              <a:t>Objectives</a:t>
            </a:r>
            <a:endParaRPr lang="ar-IQ" sz="2100" dirty="0">
              <a:solidFill>
                <a:srgbClr val="0000FF"/>
              </a:solidFill>
            </a:endParaRPr>
          </a:p>
        </p:txBody>
      </p:sp>
      <p:sp>
        <p:nvSpPr>
          <p:cNvPr id="9" name="Oval 8"/>
          <p:cNvSpPr/>
          <p:nvPr/>
        </p:nvSpPr>
        <p:spPr>
          <a:xfrm>
            <a:off x="5143504" y="928670"/>
            <a:ext cx="1714512" cy="162878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rgbClr val="0000FF"/>
                </a:solidFill>
              </a:rPr>
              <a:t>Process</a:t>
            </a:r>
            <a:endParaRPr lang="ar-IQ" sz="2400" dirty="0">
              <a:solidFill>
                <a:srgbClr val="0000FF"/>
              </a:solidFill>
            </a:endParaRPr>
          </a:p>
        </p:txBody>
      </p:sp>
      <p:sp>
        <p:nvSpPr>
          <p:cNvPr id="16" name="Down Arrow 15"/>
          <p:cNvSpPr/>
          <p:nvPr/>
        </p:nvSpPr>
        <p:spPr>
          <a:xfrm rot="13640387">
            <a:off x="5203096" y="2299476"/>
            <a:ext cx="407904" cy="535155"/>
          </a:xfrm>
          <a:prstGeom prst="downArrow">
            <a:avLst>
              <a:gd name="adj1" fmla="val 26841"/>
              <a:gd name="adj2" fmla="val 1647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18" name="Down Arrow 17"/>
          <p:cNvSpPr/>
          <p:nvPr/>
        </p:nvSpPr>
        <p:spPr>
          <a:xfrm rot="8465418">
            <a:off x="3461697" y="2115348"/>
            <a:ext cx="388826" cy="590056"/>
          </a:xfrm>
          <a:prstGeom prst="downArrow">
            <a:avLst>
              <a:gd name="adj1" fmla="val 20408"/>
              <a:gd name="adj2" fmla="val 1946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19" name="Down Arrow 18"/>
          <p:cNvSpPr/>
          <p:nvPr/>
        </p:nvSpPr>
        <p:spPr>
          <a:xfrm rot="3680585">
            <a:off x="3023173" y="3730348"/>
            <a:ext cx="450763" cy="654766"/>
          </a:xfrm>
          <a:prstGeom prst="downArrow">
            <a:avLst>
              <a:gd name="adj1" fmla="val 6669"/>
              <a:gd name="adj2" fmla="val 186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0" name="Down Arrow 19"/>
          <p:cNvSpPr/>
          <p:nvPr/>
        </p:nvSpPr>
        <p:spPr>
          <a:xfrm rot="17603893">
            <a:off x="5534705" y="3659451"/>
            <a:ext cx="382047" cy="636442"/>
          </a:xfrm>
          <a:prstGeom prst="downArrow">
            <a:avLst>
              <a:gd name="adj1" fmla="val 50000"/>
              <a:gd name="adj2" fmla="val 2189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1" name="Down Arrow 20"/>
          <p:cNvSpPr/>
          <p:nvPr/>
        </p:nvSpPr>
        <p:spPr>
          <a:xfrm rot="21407210">
            <a:off x="4374904" y="4439015"/>
            <a:ext cx="370159" cy="624762"/>
          </a:xfrm>
          <a:prstGeom prst="downArrow">
            <a:avLst>
              <a:gd name="adj1" fmla="val 0"/>
              <a:gd name="adj2" fmla="val 1687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4" name="Notched Right Arrow 23"/>
          <p:cNvSpPr/>
          <p:nvPr/>
        </p:nvSpPr>
        <p:spPr>
          <a:xfrm rot="10430629">
            <a:off x="4000496" y="1214422"/>
            <a:ext cx="1071570" cy="413194"/>
          </a:xfrm>
          <a:prstGeom prst="notchedRightArrow">
            <a:avLst/>
          </a:prstGeom>
          <a:solidFill>
            <a:srgbClr val="FDFD7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5" name="Notched Right Arrow 24"/>
          <p:cNvSpPr/>
          <p:nvPr/>
        </p:nvSpPr>
        <p:spPr>
          <a:xfrm rot="14676381">
            <a:off x="6364921" y="2710869"/>
            <a:ext cx="832431" cy="367705"/>
          </a:xfrm>
          <a:prstGeom prst="notchedRightArrow">
            <a:avLst/>
          </a:prstGeom>
          <a:solidFill>
            <a:srgbClr val="FDFD7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6" name="Notched Right Arrow 25"/>
          <p:cNvSpPr/>
          <p:nvPr/>
        </p:nvSpPr>
        <p:spPr>
          <a:xfrm rot="19535594">
            <a:off x="5366744" y="5014904"/>
            <a:ext cx="1001608" cy="413194"/>
          </a:xfrm>
          <a:prstGeom prst="notchedRightArrow">
            <a:avLst/>
          </a:prstGeom>
          <a:solidFill>
            <a:srgbClr val="FDFD7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27" name="Notched Right Arrow 26"/>
          <p:cNvSpPr/>
          <p:nvPr/>
        </p:nvSpPr>
        <p:spPr>
          <a:xfrm rot="1828711">
            <a:off x="2783874" y="5122290"/>
            <a:ext cx="967109" cy="413194"/>
          </a:xfrm>
          <a:prstGeom prst="notchedRightArrow">
            <a:avLst>
              <a:gd name="adj1" fmla="val 50000"/>
              <a:gd name="adj2" fmla="val 59351"/>
            </a:avLst>
          </a:prstGeom>
          <a:solidFill>
            <a:srgbClr val="FDFD7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0070C0"/>
              </a:solidFill>
            </a:endParaRPr>
          </a:p>
        </p:txBody>
      </p:sp>
      <p:sp>
        <p:nvSpPr>
          <p:cNvPr id="28" name="Notched Right Arrow 27"/>
          <p:cNvSpPr/>
          <p:nvPr/>
        </p:nvSpPr>
        <p:spPr>
          <a:xfrm rot="5630351">
            <a:off x="1910814" y="2776377"/>
            <a:ext cx="939778" cy="413194"/>
          </a:xfrm>
          <a:prstGeom prst="notchedRightArrow">
            <a:avLst/>
          </a:prstGeom>
          <a:solidFill>
            <a:srgbClr val="FDFD7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2146136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0-#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1+#ppt_w/2"/>
                                          </p:val>
                                        </p:tav>
                                        <p:tav tm="100000">
                                          <p:val>
                                            <p:strVal val="#ppt_x"/>
                                          </p:val>
                                        </p:tav>
                                      </p:tavLst>
                                    </p:anim>
                                    <p:anim calcmode="lin" valueType="num">
                                      <p:cBhvr additive="base">
                                        <p:cTn id="75" dur="500" fill="hold"/>
                                        <p:tgtEl>
                                          <p:spTgt spid="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0-#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6" grpId="0" animBg="1"/>
      <p:bldP spid="18" grpId="0" animBg="1"/>
      <p:bldP spid="19" grpId="0" animBg="1"/>
      <p:bldP spid="20" grpId="0" animBg="1"/>
      <p:bldP spid="21"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07504" y="116632"/>
            <a:ext cx="8928992" cy="6741368"/>
          </a:xfrm>
        </p:spPr>
        <p:txBody>
          <a:bodyPr/>
          <a:lstStyle/>
          <a:p>
            <a:pPr algn="ctr"/>
            <a:r>
              <a:rPr lang="ar-IQ" b="1" dirty="0" smtClean="0">
                <a:solidFill>
                  <a:srgbClr val="FF0000"/>
                </a:solidFill>
              </a:rPr>
              <a:t>الادارة والتنمية الحضرية:</a:t>
            </a:r>
            <a:endParaRPr lang="ar-IQ" b="1" dirty="0" smtClean="0">
              <a:solidFill>
                <a:srgbClr val="0070C0"/>
              </a:solidFill>
            </a:endParaRPr>
          </a:p>
          <a:p>
            <a:pPr algn="just">
              <a:lnSpc>
                <a:spcPct val="115000"/>
              </a:lnSpc>
            </a:pPr>
            <a:r>
              <a:rPr lang="ar-IQ" b="1" dirty="0">
                <a:ea typeface="Calibri"/>
              </a:rPr>
              <a:t>الادارة الحضرية والتنمية المكانية المستدامة:</a:t>
            </a:r>
            <a:endParaRPr lang="en-US" sz="2400" b="1" dirty="0">
              <a:ea typeface="Calibri"/>
              <a:cs typeface="Arial"/>
            </a:endParaRPr>
          </a:p>
          <a:p>
            <a:r>
              <a:rPr lang="ar-IQ" b="1" dirty="0">
                <a:ea typeface="Calibri"/>
              </a:rPr>
              <a:t>       تعد الادارة الحضرية منظومة ثلاثية الابعاد تتكون من</a:t>
            </a:r>
            <a:r>
              <a:rPr lang="ar-IQ" b="1" dirty="0">
                <a:solidFill>
                  <a:srgbClr val="0070C0"/>
                </a:solidFill>
                <a:ea typeface="Calibri"/>
              </a:rPr>
              <a:t> التخطيط والتنظيم والادارة </a:t>
            </a:r>
            <a:r>
              <a:rPr lang="ar-IQ" b="1" dirty="0">
                <a:ea typeface="Calibri"/>
              </a:rPr>
              <a:t>، تسترشد بمجموعة من التشريعات الحضرية لتنظيم الأداء الوظيفي وتلبية اهداف التنمية </a:t>
            </a:r>
            <a:r>
              <a:rPr lang="ar-IQ" b="1" dirty="0" smtClean="0">
                <a:ea typeface="Calibri"/>
              </a:rPr>
              <a:t>المستدامة.</a:t>
            </a:r>
            <a:endParaRPr lang="ar-IQ" b="1" dirty="0">
              <a:solidFill>
                <a:srgbClr val="FF0000"/>
              </a:solidFill>
            </a:endParaRPr>
          </a:p>
          <a:p>
            <a:pPr algn="just">
              <a:lnSpc>
                <a:spcPct val="115000"/>
              </a:lnSpc>
            </a:pPr>
            <a:r>
              <a:rPr lang="ar-IQ" b="1" dirty="0" smtClean="0">
                <a:solidFill>
                  <a:srgbClr val="FF0000"/>
                </a:solidFill>
              </a:rPr>
              <a:t>  </a:t>
            </a:r>
            <a:r>
              <a:rPr lang="ar-IQ" b="1" dirty="0" smtClean="0"/>
              <a:t>ويعد </a:t>
            </a:r>
            <a:r>
              <a:rPr lang="ar-IQ" b="1" dirty="0" smtClean="0">
                <a:ea typeface="Calibri"/>
              </a:rPr>
              <a:t>النمو </a:t>
            </a:r>
            <a:r>
              <a:rPr lang="ar-IQ" b="1" dirty="0">
                <a:ea typeface="Calibri"/>
              </a:rPr>
              <a:t>حالة متجذرة في اصل التكوين الحضري، متمثلا بالسكان والبيئة العمرانية، فيما يعد التغيير امرا مرتبطا بديناميكية الحياة الحضرية ومتطلباتها المتجددة، والتقدم التكنولوجي، واستخدام التقنيات الحديثة، بما يحقق جودة الحياة في المدينة. </a:t>
            </a:r>
            <a:r>
              <a:rPr lang="ar-IQ" b="1" dirty="0" smtClean="0">
                <a:solidFill>
                  <a:srgbClr val="0070C0"/>
                </a:solidFill>
                <a:ea typeface="Calibri"/>
              </a:rPr>
              <a:t>وبذلك فأن </a:t>
            </a:r>
            <a:r>
              <a:rPr lang="ar-IQ" b="1" dirty="0">
                <a:solidFill>
                  <a:srgbClr val="0070C0"/>
                </a:solidFill>
                <a:ea typeface="Calibri"/>
              </a:rPr>
              <a:t>استخدام التقنية الرقمية في الادارة الحضرية والتنمية </a:t>
            </a:r>
            <a:r>
              <a:rPr lang="ar-IQ" b="1" dirty="0" smtClean="0">
                <a:solidFill>
                  <a:srgbClr val="0070C0"/>
                </a:solidFill>
                <a:ea typeface="Calibri"/>
              </a:rPr>
              <a:t>المكانية يتم </a:t>
            </a:r>
            <a:r>
              <a:rPr lang="ar-IQ" b="1" dirty="0">
                <a:solidFill>
                  <a:srgbClr val="0070C0"/>
                </a:solidFill>
                <a:ea typeface="Calibri"/>
              </a:rPr>
              <a:t>من خلال الاستثمار في التكنولوجيا(</a:t>
            </a:r>
            <a:r>
              <a:rPr lang="en-US" b="1" dirty="0">
                <a:solidFill>
                  <a:srgbClr val="0070C0"/>
                </a:solidFill>
                <a:latin typeface="Arial"/>
                <a:ea typeface="Calibri"/>
                <a:cs typeface="Arial"/>
              </a:rPr>
              <a:t>TC</a:t>
            </a:r>
            <a:r>
              <a:rPr lang="ar-IQ" b="1" dirty="0">
                <a:solidFill>
                  <a:srgbClr val="0070C0"/>
                </a:solidFill>
                <a:ea typeface="Calibri"/>
              </a:rPr>
              <a:t>) والموارد البشرية(</a:t>
            </a:r>
            <a:r>
              <a:rPr lang="en-US" b="1" dirty="0">
                <a:solidFill>
                  <a:srgbClr val="0070C0"/>
                </a:solidFill>
                <a:latin typeface="Arial"/>
                <a:ea typeface="Calibri"/>
                <a:cs typeface="Arial"/>
              </a:rPr>
              <a:t>HR</a:t>
            </a:r>
            <a:r>
              <a:rPr lang="ar-IQ" b="1" dirty="0">
                <a:solidFill>
                  <a:srgbClr val="0070C0"/>
                </a:solidFill>
                <a:ea typeface="Calibri"/>
              </a:rPr>
              <a:t>) على حد سواء، امرا حتميا لتسهيل متطلبات العيش الكريم في المدينة </a:t>
            </a:r>
            <a:r>
              <a:rPr lang="ar-IQ" b="1" dirty="0" smtClean="0">
                <a:solidFill>
                  <a:srgbClr val="0070C0"/>
                </a:solidFill>
                <a:ea typeface="Calibri"/>
              </a:rPr>
              <a:t>بما يحقق النمو </a:t>
            </a:r>
            <a:r>
              <a:rPr lang="ar-IQ" b="1" dirty="0">
                <a:solidFill>
                  <a:srgbClr val="0070C0"/>
                </a:solidFill>
                <a:ea typeface="Calibri"/>
              </a:rPr>
              <a:t>المستدام </a:t>
            </a:r>
            <a:r>
              <a:rPr lang="ar-IQ" b="1" dirty="0" smtClean="0">
                <a:solidFill>
                  <a:srgbClr val="0070C0"/>
                </a:solidFill>
                <a:ea typeface="Calibri"/>
              </a:rPr>
              <a:t>.</a:t>
            </a:r>
            <a:endParaRPr lang="en-US" sz="2400" b="1" dirty="0">
              <a:solidFill>
                <a:srgbClr val="0070C0"/>
              </a:solidFill>
              <a:ea typeface="Calibri"/>
              <a:cs typeface="Arial"/>
            </a:endParaRPr>
          </a:p>
        </p:txBody>
      </p:sp>
    </p:spTree>
    <p:extLst>
      <p:ext uri="{BB962C8B-B14F-4D97-AF65-F5344CB8AC3E}">
        <p14:creationId xmlns:p14="http://schemas.microsoft.com/office/powerpoint/2010/main" val="3439448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280919" cy="5760640"/>
          </a:xfrm>
          <a:prstGeom prst="rect">
            <a:avLst/>
          </a:prstGeom>
          <a:noFill/>
        </p:spPr>
      </p:pic>
    </p:spTree>
    <p:extLst>
      <p:ext uri="{BB962C8B-B14F-4D97-AF65-F5344CB8AC3E}">
        <p14:creationId xmlns:p14="http://schemas.microsoft.com/office/powerpoint/2010/main" val="3764338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0"/>
            <a:ext cx="9144000" cy="6858000"/>
          </a:xfrm>
        </p:spPr>
        <p:txBody>
          <a:bodyPr/>
          <a:lstStyle/>
          <a:p>
            <a:pPr marL="0" indent="0">
              <a:buNone/>
            </a:pPr>
            <a:r>
              <a:rPr lang="ar-IQ" dirty="0" smtClean="0">
                <a:ea typeface="Times New Roman"/>
                <a:cs typeface="Times New Roman"/>
              </a:rPr>
              <a:t>             </a:t>
            </a:r>
          </a:p>
          <a:p>
            <a:pPr marL="0" indent="0">
              <a:buNone/>
            </a:pPr>
            <a:r>
              <a:rPr lang="ar-IQ" dirty="0">
                <a:ea typeface="Times New Roman"/>
                <a:cs typeface="Times New Roman"/>
              </a:rPr>
              <a:t> </a:t>
            </a:r>
            <a:r>
              <a:rPr lang="ar-IQ" dirty="0" smtClean="0">
                <a:ea typeface="Times New Roman"/>
                <a:cs typeface="Times New Roman"/>
              </a:rPr>
              <a:t>                         </a:t>
            </a:r>
            <a:r>
              <a:rPr lang="ar-IQ" sz="3200" b="1" dirty="0" smtClean="0">
                <a:ea typeface="Times New Roman"/>
                <a:cs typeface="Times New Roman"/>
              </a:rPr>
              <a:t>ا</a:t>
            </a:r>
            <a:r>
              <a:rPr lang="ar-SA" sz="3200" b="1" dirty="0" smtClean="0">
                <a:ea typeface="Times New Roman"/>
                <a:cs typeface="Times New Roman"/>
              </a:rPr>
              <a:t>لذكاء </a:t>
            </a:r>
            <a:r>
              <a:rPr lang="ar-SA" sz="3200" b="1" dirty="0">
                <a:ea typeface="Times New Roman"/>
                <a:cs typeface="Times New Roman"/>
              </a:rPr>
              <a:t>الاصطناعي  (</a:t>
            </a:r>
            <a:r>
              <a:rPr lang="en-US" sz="3200" b="1" dirty="0">
                <a:latin typeface="Times New Roman"/>
                <a:ea typeface="Times New Roman"/>
              </a:rPr>
              <a:t>AI</a:t>
            </a:r>
            <a:r>
              <a:rPr lang="ar-SA" sz="3200" b="1" dirty="0" smtClean="0">
                <a:ea typeface="Times New Roman"/>
                <a:cs typeface="Times New Roman"/>
              </a:rPr>
              <a:t>)</a:t>
            </a:r>
            <a:r>
              <a:rPr lang="ar-IQ" sz="3200" b="1" dirty="0" smtClean="0">
                <a:ea typeface="Times New Roman"/>
                <a:cs typeface="Times New Roman"/>
              </a:rPr>
              <a:t>:</a:t>
            </a:r>
          </a:p>
          <a:p>
            <a:pPr marL="0" indent="0">
              <a:buNone/>
            </a:pPr>
            <a:endParaRPr lang="ar-IQ" dirty="0" smtClean="0">
              <a:ea typeface="Times New Roman"/>
              <a:cs typeface="Times New Roman"/>
            </a:endParaRPr>
          </a:p>
          <a:p>
            <a:pPr marL="0" indent="0">
              <a:buNone/>
            </a:pPr>
            <a:r>
              <a:rPr lang="ar-IQ" dirty="0" smtClean="0"/>
              <a:t>  </a:t>
            </a:r>
            <a:r>
              <a:rPr lang="ar-SA" dirty="0">
                <a:ea typeface="Times New Roman"/>
                <a:cs typeface="Times New Roman"/>
              </a:rPr>
              <a:t>هو المفهوم الأكثر شمولاً، ويشمل كل تقنية أو نظام يُمكّن الحاسوب من محاكاة السلوك البشري، سواء </a:t>
            </a:r>
            <a:r>
              <a:rPr lang="ar-SA" dirty="0" smtClean="0">
                <a:ea typeface="Times New Roman"/>
                <a:cs typeface="Times New Roman"/>
              </a:rPr>
              <a:t>في </a:t>
            </a:r>
            <a:r>
              <a:rPr lang="ar-SA" dirty="0">
                <a:ea typeface="Times New Roman"/>
                <a:cs typeface="Times New Roman"/>
              </a:rPr>
              <a:t>أداء المهام </a:t>
            </a:r>
            <a:r>
              <a:rPr lang="ar-SA" dirty="0" smtClean="0">
                <a:ea typeface="Times New Roman"/>
                <a:cs typeface="Times New Roman"/>
              </a:rPr>
              <a:t>المتكررة</a:t>
            </a:r>
            <a:r>
              <a:rPr lang="ar-IQ" dirty="0" smtClean="0">
                <a:ea typeface="Times New Roman"/>
                <a:cs typeface="Times New Roman"/>
              </a:rPr>
              <a:t> او اتخاذ</a:t>
            </a:r>
            <a:r>
              <a:rPr lang="ar-SA" dirty="0" smtClean="0">
                <a:solidFill>
                  <a:prstClr val="black"/>
                </a:solidFill>
                <a:ea typeface="Times New Roman"/>
                <a:cs typeface="Times New Roman"/>
              </a:rPr>
              <a:t> </a:t>
            </a:r>
            <a:r>
              <a:rPr lang="ar-SA" dirty="0">
                <a:solidFill>
                  <a:prstClr val="black"/>
                </a:solidFill>
                <a:ea typeface="Times New Roman"/>
                <a:cs typeface="Times New Roman"/>
              </a:rPr>
              <a:t>اتخاذ </a:t>
            </a:r>
            <a:r>
              <a:rPr lang="ar-SA" dirty="0" smtClean="0">
                <a:solidFill>
                  <a:prstClr val="black"/>
                </a:solidFill>
                <a:ea typeface="Times New Roman"/>
                <a:cs typeface="Times New Roman"/>
              </a:rPr>
              <a:t>القرار</a:t>
            </a:r>
            <a:r>
              <a:rPr lang="ar-IQ" dirty="0" smtClean="0">
                <a:ea typeface="Times New Roman"/>
                <a:cs typeface="Times New Roman"/>
              </a:rPr>
              <a:t>.</a:t>
            </a:r>
          </a:p>
          <a:p>
            <a:pPr marL="0" indent="0">
              <a:buNone/>
            </a:pPr>
            <a:r>
              <a:rPr lang="ar-IQ" sz="2400" dirty="0">
                <a:solidFill>
                  <a:srgbClr val="C00000"/>
                </a:solidFill>
                <a:ea typeface="Times New Roman"/>
                <a:cs typeface="Times New Roman"/>
              </a:rPr>
              <a:t> </a:t>
            </a:r>
            <a:r>
              <a:rPr lang="ar-IQ" sz="2400" dirty="0" smtClean="0">
                <a:solidFill>
                  <a:srgbClr val="C00000"/>
                </a:solidFill>
                <a:ea typeface="Times New Roman"/>
                <a:cs typeface="Times New Roman"/>
              </a:rPr>
              <a:t>  وبذلك فأن الذكاء الاصطناعي هو التقنية الرقمية التي تستخدم في العديد من نواحي الحياة</a:t>
            </a:r>
          </a:p>
          <a:p>
            <a:pPr marL="0" indent="0">
              <a:buNone/>
            </a:pPr>
            <a:r>
              <a:rPr lang="ar-IQ" dirty="0">
                <a:ea typeface="Calibri"/>
              </a:rPr>
              <a:t> </a:t>
            </a:r>
            <a:r>
              <a:rPr lang="ar-IQ" dirty="0" smtClean="0">
                <a:solidFill>
                  <a:srgbClr val="FF0000"/>
                </a:solidFill>
                <a:ea typeface="Calibri"/>
              </a:rPr>
              <a:t>وبدورها تركز على </a:t>
            </a:r>
            <a:r>
              <a:rPr lang="ar-IQ" dirty="0" smtClean="0">
                <a:solidFill>
                  <a:srgbClr val="C00000"/>
                </a:solidFill>
                <a:ea typeface="Calibri"/>
              </a:rPr>
              <a:t>استخدام </a:t>
            </a:r>
            <a:r>
              <a:rPr lang="ar-IQ" dirty="0">
                <a:solidFill>
                  <a:srgbClr val="C00000"/>
                </a:solidFill>
                <a:ea typeface="Calibri"/>
              </a:rPr>
              <a:t>تكنولوجيا المعلومات والاتصالات</a:t>
            </a:r>
            <a:r>
              <a:rPr lang="ar-IQ" dirty="0">
                <a:ea typeface="Calibri"/>
              </a:rPr>
              <a:t>، فضلا عن </a:t>
            </a:r>
            <a:r>
              <a:rPr lang="ar-IQ" dirty="0">
                <a:solidFill>
                  <a:srgbClr val="C00000"/>
                </a:solidFill>
                <a:ea typeface="Calibri"/>
              </a:rPr>
              <a:t>المستشعرات والتطبيقات والبرامج</a:t>
            </a:r>
            <a:r>
              <a:rPr lang="ar-IQ" dirty="0">
                <a:ea typeface="Calibri"/>
              </a:rPr>
              <a:t>, والتي من خلالها يتم جمع ونقل وتحليل البيانات والمعلومات باستخدام مكونات مادية </a:t>
            </a:r>
            <a:r>
              <a:rPr lang="en-US" dirty="0">
                <a:latin typeface="Arial"/>
                <a:ea typeface="Calibri"/>
                <a:cs typeface="Arial"/>
              </a:rPr>
              <a:t>Hardware</a:t>
            </a:r>
            <a:r>
              <a:rPr lang="ar-IQ" dirty="0">
                <a:ea typeface="Calibri"/>
              </a:rPr>
              <a:t> وانظمة وتطبيقات برامجية </a:t>
            </a:r>
            <a:r>
              <a:rPr lang="en-US" dirty="0" smtClean="0">
                <a:latin typeface="Arial"/>
                <a:ea typeface="Calibri"/>
                <a:cs typeface="Arial"/>
              </a:rPr>
              <a:t>software </a:t>
            </a:r>
            <a:r>
              <a:rPr lang="ar-IQ" dirty="0" smtClean="0">
                <a:latin typeface="Arial"/>
                <a:ea typeface="Calibri"/>
                <a:cs typeface="Arial"/>
              </a:rPr>
              <a:t> </a:t>
            </a:r>
            <a:r>
              <a:rPr lang="ar-IQ" dirty="0" smtClean="0">
                <a:ea typeface="Calibri"/>
              </a:rPr>
              <a:t>يتم </a:t>
            </a:r>
            <a:r>
              <a:rPr lang="ar-IQ" dirty="0">
                <a:ea typeface="Calibri"/>
              </a:rPr>
              <a:t>استخدامها في الادارة الحضرية، والتنمية المكانية، بما يحقق اداء افضل للمكونات المادية للمدينة، ممثلة باستعمالات الارض، فضلا عن الخدمات الحضرية، والفعاليات الاقتصادية والاجتماعية.</a:t>
            </a:r>
            <a:endParaRPr lang="ar-IQ" dirty="0"/>
          </a:p>
        </p:txBody>
      </p:sp>
    </p:spTree>
    <p:extLst>
      <p:ext uri="{BB962C8B-B14F-4D97-AF65-F5344CB8AC3E}">
        <p14:creationId xmlns:p14="http://schemas.microsoft.com/office/powerpoint/2010/main" val="175548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16632"/>
            <a:ext cx="8964488" cy="6624736"/>
          </a:xfrm>
        </p:spPr>
        <p:txBody>
          <a:bodyPr>
            <a:normAutofit fontScale="92500" lnSpcReduction="10000"/>
          </a:bodyPr>
          <a:lstStyle/>
          <a:p>
            <a:pPr algn="just">
              <a:lnSpc>
                <a:spcPct val="115000"/>
              </a:lnSpc>
            </a:pPr>
            <a:r>
              <a:rPr lang="ar-IQ" b="1" dirty="0" smtClean="0">
                <a:solidFill>
                  <a:srgbClr val="FF0000"/>
                </a:solidFill>
                <a:ea typeface="Calibri"/>
                <a:cs typeface="Times New Roman"/>
              </a:rPr>
              <a:t>الادارة الحضرية والمدن </a:t>
            </a:r>
            <a:r>
              <a:rPr lang="ar-IQ" b="1" dirty="0">
                <a:solidFill>
                  <a:srgbClr val="FF0000"/>
                </a:solidFill>
                <a:ea typeface="Calibri"/>
                <a:cs typeface="Times New Roman"/>
              </a:rPr>
              <a:t>الذكية</a:t>
            </a:r>
            <a:endParaRPr lang="en-US" sz="2000" dirty="0">
              <a:solidFill>
                <a:srgbClr val="FF0000"/>
              </a:solidFill>
              <a:ea typeface="Calibri"/>
              <a:cs typeface="Arial"/>
            </a:endParaRPr>
          </a:p>
          <a:p>
            <a:pPr algn="just">
              <a:lnSpc>
                <a:spcPct val="115000"/>
              </a:lnSpc>
            </a:pPr>
            <a:r>
              <a:rPr lang="ar-IQ" dirty="0">
                <a:ea typeface="Calibri"/>
                <a:cs typeface="Times New Roman"/>
              </a:rPr>
              <a:t>ترتبط المدن الذكية والإدارة الحضرية الرقمية ارتباطًا وثيقًا بالمفاهيم. </a:t>
            </a:r>
            <a:r>
              <a:rPr lang="ar-IQ" dirty="0" smtClean="0">
                <a:ea typeface="Calibri"/>
                <a:cs typeface="Times New Roman"/>
              </a:rPr>
              <a:t>من خلال </a:t>
            </a:r>
            <a:r>
              <a:rPr lang="ar-IQ" dirty="0">
                <a:ea typeface="Calibri"/>
                <a:cs typeface="Times New Roman"/>
              </a:rPr>
              <a:t>استخدام </a:t>
            </a:r>
            <a:r>
              <a:rPr lang="ar-IQ" dirty="0" smtClean="0">
                <a:ea typeface="Calibri"/>
                <a:cs typeface="Times New Roman"/>
              </a:rPr>
              <a:t>تكنولوجيا المعلومات والاتصالات لغرض جعل </a:t>
            </a:r>
            <a:r>
              <a:rPr lang="ar-IQ" dirty="0">
                <a:ea typeface="Calibri"/>
                <a:cs typeface="Times New Roman"/>
              </a:rPr>
              <a:t>المدن أكثر كفاءة واستدامة وصالحة للعيش</a:t>
            </a:r>
            <a:r>
              <a:rPr lang="ar-IQ" dirty="0" smtClean="0">
                <a:ea typeface="Calibri"/>
                <a:cs typeface="Times New Roman"/>
              </a:rPr>
              <a:t>. </a:t>
            </a:r>
          </a:p>
          <a:p>
            <a:pPr algn="just">
              <a:lnSpc>
                <a:spcPct val="115000"/>
              </a:lnSpc>
            </a:pPr>
            <a:r>
              <a:rPr lang="ar-IQ" b="1" dirty="0" smtClean="0">
                <a:ea typeface="Calibri"/>
                <a:cs typeface="Times New Roman"/>
              </a:rPr>
              <a:t>تعريف </a:t>
            </a:r>
            <a:r>
              <a:rPr lang="ar-IQ" b="1" dirty="0">
                <a:ea typeface="Calibri"/>
                <a:cs typeface="Times New Roman"/>
              </a:rPr>
              <a:t>وخصائص المدن الذكية</a:t>
            </a:r>
            <a:endParaRPr lang="en-US" sz="2000" dirty="0">
              <a:ea typeface="Calibri"/>
              <a:cs typeface="Arial"/>
            </a:endParaRPr>
          </a:p>
          <a:p>
            <a:pPr marL="0" indent="0">
              <a:buNone/>
            </a:pPr>
            <a:r>
              <a:rPr lang="ar-IQ" dirty="0" smtClean="0">
                <a:ea typeface="Calibri"/>
                <a:cs typeface="Times New Roman"/>
              </a:rPr>
              <a:t>      تعرف </a:t>
            </a:r>
            <a:r>
              <a:rPr lang="ar-IQ" dirty="0">
                <a:ea typeface="Calibri"/>
                <a:cs typeface="Times New Roman"/>
              </a:rPr>
              <a:t>المدينة الذكية على انها مكان يستخدم التكنولوجيا المتقدمة التي تعزز بنيتها التحتية وخدماتها ورفاهية سكانها. وتتبع نهجًا يعتمد على البيانات لتحسين استخدام الموارد وتحسين الكفاءة وتعزيز التنمية المستدامة. </a:t>
            </a:r>
            <a:endParaRPr lang="ar-IQ" dirty="0" smtClean="0">
              <a:ea typeface="Calibri"/>
              <a:cs typeface="Times New Roman"/>
            </a:endParaRPr>
          </a:p>
          <a:p>
            <a:pPr marL="0" indent="0">
              <a:buNone/>
            </a:pPr>
            <a:r>
              <a:rPr lang="ar-IQ" dirty="0">
                <a:ea typeface="Calibri"/>
                <a:cs typeface="Times New Roman"/>
              </a:rPr>
              <a:t> </a:t>
            </a:r>
            <a:r>
              <a:rPr lang="ar-IQ" dirty="0" smtClean="0">
                <a:ea typeface="Calibri"/>
                <a:cs typeface="Times New Roman"/>
              </a:rPr>
              <a:t>    وتشمل </a:t>
            </a:r>
            <a:r>
              <a:rPr lang="ar-IQ" dirty="0">
                <a:ea typeface="Calibri"/>
                <a:cs typeface="Times New Roman"/>
              </a:rPr>
              <a:t>المدن الذكية العناصر الرئيسية </a:t>
            </a:r>
            <a:r>
              <a:rPr lang="ar-IQ" dirty="0" smtClean="0">
                <a:ea typeface="Calibri"/>
                <a:cs typeface="Times New Roman"/>
              </a:rPr>
              <a:t>الاتية:</a:t>
            </a:r>
          </a:p>
          <a:p>
            <a:pPr marL="0" indent="0">
              <a:buNone/>
            </a:pPr>
            <a:r>
              <a:rPr lang="ar-IQ" dirty="0" smtClean="0">
                <a:cs typeface="Times New Roman"/>
              </a:rPr>
              <a:t>الاتصال: </a:t>
            </a:r>
            <a:r>
              <a:rPr lang="en-US" dirty="0" smtClean="0">
                <a:cs typeface="Times New Roman"/>
              </a:rPr>
              <a:t>Communication</a:t>
            </a:r>
            <a:endParaRPr lang="ar-IQ" dirty="0" smtClean="0">
              <a:cs typeface="Times New Roman"/>
            </a:endParaRPr>
          </a:p>
          <a:p>
            <a:pPr marL="0" indent="0">
              <a:buNone/>
            </a:pPr>
            <a:r>
              <a:rPr lang="ar-IQ" dirty="0" smtClean="0">
                <a:cs typeface="Times New Roman"/>
              </a:rPr>
              <a:t>التكامل التكنولوجي:</a:t>
            </a:r>
            <a:r>
              <a:rPr lang="en-US" dirty="0" smtClean="0">
                <a:cs typeface="Times New Roman"/>
              </a:rPr>
              <a:t> </a:t>
            </a:r>
            <a:r>
              <a:rPr lang="en-US" dirty="0">
                <a:solidFill>
                  <a:prstClr val="black"/>
                </a:solidFill>
              </a:rPr>
              <a:t>Technological Integration</a:t>
            </a:r>
            <a:r>
              <a:rPr lang="en-US" dirty="0" smtClean="0">
                <a:cs typeface="Times New Roman"/>
              </a:rPr>
              <a:t>  </a:t>
            </a:r>
            <a:endParaRPr lang="ar-IQ" dirty="0" smtClean="0">
              <a:cs typeface="Times New Roman"/>
            </a:endParaRPr>
          </a:p>
          <a:p>
            <a:pPr marL="0" indent="0">
              <a:buNone/>
            </a:pPr>
            <a:r>
              <a:rPr lang="ar-IQ" dirty="0" smtClean="0">
                <a:cs typeface="Times New Roman"/>
              </a:rPr>
              <a:t>جمع البيانات والمعلومات: </a:t>
            </a:r>
            <a:r>
              <a:rPr lang="en-US" dirty="0">
                <a:solidFill>
                  <a:prstClr val="black"/>
                </a:solidFill>
              </a:rPr>
              <a:t>Data and Information Collection</a:t>
            </a:r>
            <a:endParaRPr lang="ar-IQ" dirty="0" smtClean="0">
              <a:cs typeface="Times New Roman"/>
            </a:endParaRPr>
          </a:p>
          <a:p>
            <a:pPr marL="0" indent="0">
              <a:buNone/>
            </a:pPr>
            <a:r>
              <a:rPr lang="ar-IQ" dirty="0" smtClean="0">
                <a:cs typeface="Times New Roman"/>
              </a:rPr>
              <a:t>الاستدامة كأولوية:</a:t>
            </a:r>
            <a:r>
              <a:rPr lang="en-US" dirty="0">
                <a:solidFill>
                  <a:prstClr val="black"/>
                </a:solidFill>
              </a:rPr>
              <a:t> Sustainability as a </a:t>
            </a:r>
            <a:r>
              <a:rPr lang="en-US" dirty="0" smtClean="0">
                <a:solidFill>
                  <a:prstClr val="black"/>
                </a:solidFill>
              </a:rPr>
              <a:t>Priority </a:t>
            </a:r>
            <a:r>
              <a:rPr lang="ar-IQ" dirty="0" smtClean="0">
                <a:solidFill>
                  <a:prstClr val="black"/>
                </a:solidFill>
              </a:rPr>
              <a:t> </a:t>
            </a:r>
          </a:p>
          <a:p>
            <a:pPr marL="0" indent="0">
              <a:buNone/>
            </a:pPr>
            <a:r>
              <a:rPr lang="ar-IQ" dirty="0" smtClean="0"/>
              <a:t>تحسن نوعية الحيات للمواطن: </a:t>
            </a:r>
            <a:r>
              <a:rPr lang="en-US" dirty="0">
                <a:solidFill>
                  <a:prstClr val="black"/>
                </a:solidFill>
              </a:rPr>
              <a:t>Improving Citizen Quality of Life</a:t>
            </a:r>
            <a:r>
              <a:rPr lang="ar-IQ" dirty="0" smtClean="0"/>
              <a:t> </a:t>
            </a:r>
            <a:endParaRPr lang="ar-IQ" dirty="0"/>
          </a:p>
        </p:txBody>
      </p:sp>
    </p:spTree>
    <p:extLst>
      <p:ext uri="{BB962C8B-B14F-4D97-AF65-F5344CB8AC3E}">
        <p14:creationId xmlns:p14="http://schemas.microsoft.com/office/powerpoint/2010/main" val="4159883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600" b="1" dirty="0" smtClean="0">
                <a:solidFill>
                  <a:srgbClr val="FF0000"/>
                </a:solidFill>
              </a:rPr>
              <a:t>عناصر ومكونات المدن الذكية</a:t>
            </a:r>
            <a:endParaRPr lang="ar-IQ" sz="3600" b="1" dirty="0">
              <a:solidFill>
                <a:srgbClr val="FF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87958"/>
            <a:ext cx="8229600" cy="39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2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5536" y="332656"/>
            <a:ext cx="8388424" cy="6525344"/>
          </a:xfrm>
        </p:spPr>
        <p:txBody>
          <a:bodyPr/>
          <a:lstStyle/>
          <a:p>
            <a:pPr marL="0" indent="0" algn="just">
              <a:lnSpc>
                <a:spcPct val="115000"/>
              </a:lnSpc>
              <a:buNone/>
            </a:pPr>
            <a:r>
              <a:rPr lang="ar-IQ" b="1" dirty="0" smtClean="0">
                <a:ea typeface="Calibri"/>
                <a:cs typeface="Times New Roman"/>
              </a:rPr>
              <a:t>        </a:t>
            </a:r>
            <a:endParaRPr lang="ar-IQ" b="1" dirty="0">
              <a:ea typeface="Calibri"/>
              <a:cs typeface="Times New Roman"/>
            </a:endParaRPr>
          </a:p>
          <a:p>
            <a:pPr marL="0" indent="0" algn="just">
              <a:lnSpc>
                <a:spcPct val="115000"/>
              </a:lnSpc>
              <a:buNone/>
            </a:pPr>
            <a:r>
              <a:rPr lang="ar-IQ" b="1" dirty="0" smtClean="0">
                <a:ea typeface="Calibri"/>
                <a:cs typeface="Times New Roman"/>
              </a:rPr>
              <a:t>    </a:t>
            </a:r>
            <a:r>
              <a:rPr lang="ar-IQ" b="1" u="sng" dirty="0" smtClean="0">
                <a:solidFill>
                  <a:srgbClr val="FF0000"/>
                </a:solidFill>
                <a:ea typeface="Calibri"/>
                <a:cs typeface="Times New Roman"/>
              </a:rPr>
              <a:t>التقنيات المستخدمة في الادارة وتخطيط المدن </a:t>
            </a:r>
            <a:r>
              <a:rPr lang="ar-IQ" b="1" u="sng" dirty="0">
                <a:solidFill>
                  <a:srgbClr val="FF0000"/>
                </a:solidFill>
                <a:ea typeface="Calibri"/>
                <a:cs typeface="Times New Roman"/>
              </a:rPr>
              <a:t>الذكية </a:t>
            </a:r>
            <a:endParaRPr lang="ar-IQ" b="1" u="sng" dirty="0" smtClean="0">
              <a:solidFill>
                <a:srgbClr val="FF0000"/>
              </a:solidFill>
              <a:ea typeface="Calibri"/>
              <a:cs typeface="Times New Roman"/>
            </a:endParaRPr>
          </a:p>
          <a:p>
            <a:pPr marL="0" indent="0" algn="just">
              <a:lnSpc>
                <a:spcPct val="115000"/>
              </a:lnSpc>
              <a:buNone/>
            </a:pPr>
            <a:r>
              <a:rPr lang="ar-IQ" dirty="0" smtClean="0">
                <a:ea typeface="Calibri"/>
                <a:cs typeface="Times New Roman"/>
              </a:rPr>
              <a:t>        </a:t>
            </a:r>
          </a:p>
          <a:p>
            <a:pPr marL="0" indent="0" algn="just">
              <a:lnSpc>
                <a:spcPct val="115000"/>
              </a:lnSpc>
              <a:buNone/>
            </a:pPr>
            <a:r>
              <a:rPr lang="ar-IQ" dirty="0" smtClean="0">
                <a:ea typeface="Calibri"/>
                <a:cs typeface="Times New Roman"/>
              </a:rPr>
              <a:t>تستخدم في </a:t>
            </a:r>
            <a:r>
              <a:rPr lang="ar-IQ" dirty="0">
                <a:ea typeface="Calibri"/>
                <a:cs typeface="Times New Roman"/>
              </a:rPr>
              <a:t>المدن الذكية </a:t>
            </a:r>
            <a:r>
              <a:rPr lang="ar-IQ" dirty="0" smtClean="0">
                <a:ea typeface="Calibri"/>
                <a:cs typeface="Times New Roman"/>
              </a:rPr>
              <a:t>وادارتها تقنيات </a:t>
            </a:r>
            <a:r>
              <a:rPr lang="ar-IQ" dirty="0" err="1" smtClean="0">
                <a:ea typeface="Calibri"/>
                <a:cs typeface="Times New Roman"/>
              </a:rPr>
              <a:t>وتكنولوجا</a:t>
            </a:r>
            <a:r>
              <a:rPr lang="ar-IQ" dirty="0" smtClean="0">
                <a:ea typeface="Calibri"/>
                <a:cs typeface="Times New Roman"/>
              </a:rPr>
              <a:t> معلومات واتصالات </a:t>
            </a:r>
            <a:r>
              <a:rPr lang="ar-IQ" dirty="0">
                <a:ea typeface="Calibri"/>
                <a:cs typeface="Times New Roman"/>
              </a:rPr>
              <a:t>مختلفة </a:t>
            </a:r>
            <a:r>
              <a:rPr lang="ar-IQ" dirty="0" smtClean="0">
                <a:ea typeface="Calibri"/>
                <a:cs typeface="Times New Roman"/>
              </a:rPr>
              <a:t>وعديدة، </a:t>
            </a:r>
            <a:r>
              <a:rPr lang="ar-IQ" dirty="0">
                <a:ea typeface="Calibri"/>
                <a:cs typeface="Times New Roman"/>
              </a:rPr>
              <a:t>تعمل </a:t>
            </a:r>
            <a:r>
              <a:rPr lang="ar-IQ" dirty="0" smtClean="0">
                <a:ea typeface="Calibri"/>
                <a:cs typeface="Times New Roman"/>
              </a:rPr>
              <a:t>مع بعضها </a:t>
            </a:r>
            <a:r>
              <a:rPr lang="ar-IQ" dirty="0" err="1">
                <a:ea typeface="Calibri"/>
                <a:cs typeface="Times New Roman"/>
              </a:rPr>
              <a:t>لادارة</a:t>
            </a:r>
            <a:r>
              <a:rPr lang="ar-IQ" dirty="0">
                <a:ea typeface="Calibri"/>
                <a:cs typeface="Times New Roman"/>
              </a:rPr>
              <a:t> جوانب المدينة </a:t>
            </a:r>
            <a:r>
              <a:rPr lang="ar-IQ" dirty="0" smtClean="0">
                <a:ea typeface="Calibri"/>
                <a:cs typeface="Times New Roman"/>
              </a:rPr>
              <a:t>المختلفة، ويشمل </a:t>
            </a:r>
            <a:r>
              <a:rPr lang="ar-IQ" dirty="0">
                <a:ea typeface="Calibri"/>
                <a:cs typeface="Times New Roman"/>
              </a:rPr>
              <a:t>ذلك الخدمات، </a:t>
            </a:r>
            <a:r>
              <a:rPr lang="ar-IQ" dirty="0" err="1">
                <a:ea typeface="Calibri"/>
                <a:cs typeface="Times New Roman"/>
              </a:rPr>
              <a:t>الحوكمة</a:t>
            </a:r>
            <a:r>
              <a:rPr lang="ar-IQ" dirty="0">
                <a:ea typeface="Calibri"/>
                <a:cs typeface="Times New Roman"/>
              </a:rPr>
              <a:t>، البنية التحتية، </a:t>
            </a:r>
            <a:r>
              <a:rPr lang="ar-IQ" dirty="0" smtClean="0">
                <a:ea typeface="Calibri"/>
                <a:cs typeface="Times New Roman"/>
              </a:rPr>
              <a:t>وتخصيص الموارد، من خلال تقنيات </a:t>
            </a:r>
            <a:r>
              <a:rPr lang="ar-IQ" dirty="0">
                <a:ea typeface="Calibri"/>
                <a:cs typeface="Times New Roman"/>
              </a:rPr>
              <a:t>جمع وتحليل البيانات </a:t>
            </a:r>
            <a:r>
              <a:rPr lang="ar-IQ" dirty="0" smtClean="0">
                <a:ea typeface="Calibri"/>
                <a:cs typeface="Times New Roman"/>
              </a:rPr>
              <a:t>و اتخاذ </a:t>
            </a:r>
            <a:r>
              <a:rPr lang="ar-IQ" dirty="0">
                <a:ea typeface="Calibri"/>
                <a:cs typeface="Times New Roman"/>
              </a:rPr>
              <a:t>القرارات </a:t>
            </a:r>
            <a:r>
              <a:rPr lang="ar-IQ" dirty="0" smtClean="0">
                <a:ea typeface="Calibri"/>
                <a:cs typeface="Times New Roman"/>
              </a:rPr>
              <a:t>بشأنها، لغرض تقديم الخدمات، وكقاعدة بيانات </a:t>
            </a:r>
            <a:r>
              <a:rPr lang="ar-IQ" dirty="0">
                <a:ea typeface="Calibri"/>
                <a:cs typeface="Times New Roman"/>
              </a:rPr>
              <a:t>في التخطيط </a:t>
            </a:r>
            <a:r>
              <a:rPr lang="ar-IQ" dirty="0" smtClean="0">
                <a:ea typeface="Calibri"/>
                <a:cs typeface="Times New Roman"/>
              </a:rPr>
              <a:t>الحضري</a:t>
            </a:r>
            <a:r>
              <a:rPr lang="ar-IQ" dirty="0">
                <a:ea typeface="Calibri"/>
                <a:cs typeface="Times New Roman"/>
              </a:rPr>
              <a:t> </a:t>
            </a:r>
            <a:r>
              <a:rPr lang="ar-IQ" dirty="0" smtClean="0">
                <a:ea typeface="Calibri"/>
                <a:cs typeface="Times New Roman"/>
              </a:rPr>
              <a:t>.. مما يساعد على تحقيق جودة الحياة الحضرية.</a:t>
            </a:r>
          </a:p>
          <a:p>
            <a:pPr marL="0" indent="0" algn="just">
              <a:lnSpc>
                <a:spcPct val="115000"/>
              </a:lnSpc>
              <a:buNone/>
            </a:pPr>
            <a:r>
              <a:rPr lang="ar-IQ" dirty="0">
                <a:ea typeface="Calibri"/>
                <a:cs typeface="Times New Roman"/>
              </a:rPr>
              <a:t> </a:t>
            </a:r>
            <a:r>
              <a:rPr lang="ar-IQ" dirty="0" smtClean="0">
                <a:ea typeface="Calibri"/>
                <a:cs typeface="Times New Roman"/>
              </a:rPr>
              <a:t>        </a:t>
            </a:r>
            <a:r>
              <a:rPr lang="ar-IQ" b="1" dirty="0" smtClean="0">
                <a:solidFill>
                  <a:srgbClr val="0070C0"/>
                </a:solidFill>
                <a:ea typeface="Calibri"/>
                <a:cs typeface="Times New Roman"/>
              </a:rPr>
              <a:t>وفيما يأتي بعض التقنيات </a:t>
            </a:r>
            <a:r>
              <a:rPr lang="ar-IQ" b="1" dirty="0">
                <a:solidFill>
                  <a:srgbClr val="0070C0"/>
                </a:solidFill>
                <a:ea typeface="Calibri"/>
                <a:cs typeface="Times New Roman"/>
              </a:rPr>
              <a:t>والمكونات </a:t>
            </a:r>
            <a:r>
              <a:rPr lang="ar-IQ" b="1" dirty="0" smtClean="0">
                <a:solidFill>
                  <a:srgbClr val="0070C0"/>
                </a:solidFill>
                <a:ea typeface="Calibri"/>
                <a:cs typeface="Times New Roman"/>
              </a:rPr>
              <a:t>الرئيسية </a:t>
            </a:r>
            <a:r>
              <a:rPr lang="ar-IQ" b="1" dirty="0">
                <a:solidFill>
                  <a:srgbClr val="0070C0"/>
                </a:solidFill>
                <a:ea typeface="Calibri"/>
                <a:cs typeface="Times New Roman"/>
              </a:rPr>
              <a:t>والشائع استخدامها في ادارة المدن </a:t>
            </a:r>
            <a:r>
              <a:rPr lang="ar-IQ" b="1" dirty="0" smtClean="0">
                <a:solidFill>
                  <a:srgbClr val="0070C0"/>
                </a:solidFill>
                <a:ea typeface="Calibri"/>
                <a:cs typeface="Times New Roman"/>
              </a:rPr>
              <a:t>الذكية</a:t>
            </a:r>
            <a:r>
              <a:rPr lang="ar-IQ" dirty="0">
                <a:ea typeface="Calibri"/>
                <a:cs typeface="Times New Roman"/>
              </a:rPr>
              <a:t>:</a:t>
            </a:r>
            <a:endParaRPr lang="en-US" sz="2000" dirty="0">
              <a:ea typeface="Calibri"/>
              <a:cs typeface="Arial"/>
            </a:endParaRPr>
          </a:p>
          <a:p>
            <a:endParaRPr lang="ar-IQ" dirty="0"/>
          </a:p>
        </p:txBody>
      </p:sp>
    </p:spTree>
    <p:extLst>
      <p:ext uri="{BB962C8B-B14F-4D97-AF65-F5344CB8AC3E}">
        <p14:creationId xmlns:p14="http://schemas.microsoft.com/office/powerpoint/2010/main" val="2027696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729</TotalTime>
  <Words>524</Words>
  <Application>Microsoft Office PowerPoint</Application>
  <PresentationFormat>On-screen Show (4:3)</PresentationFormat>
  <Paragraphs>62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مفهوم التخطيط</vt:lpstr>
      <vt:lpstr>PowerPoint Presentation</vt:lpstr>
      <vt:lpstr>PowerPoint Presentation</vt:lpstr>
      <vt:lpstr>PowerPoint Presentation</vt:lpstr>
      <vt:lpstr>PowerPoint Presentation</vt:lpstr>
      <vt:lpstr>عناصر ومكونات المدن الذكية</vt:lpstr>
      <vt:lpstr>PowerPoint Presentation</vt:lpstr>
      <vt:lpstr> اولا :  انترنيت الاشياء Internet of thing     انترنيت الاشياء (IOT): هو شبكة من الاجهزة المادية المضمنة بقدرات اتصال وبرامج واجهزة استشعار مما يسمح لها بتبادل وجمع البيانات عبر الانترنيت. </vt:lpstr>
      <vt:lpstr>بعض تطبيقات (IOT) </vt:lpstr>
      <vt:lpstr>ثانيا: تقنيات الذكاء الاصطناعي (AI) وتحليل البيانات الكبيرة:            عبارة عن منظومة من Hardware &amp; Software لها المقدرة على حل المشاكل واكمال المهام بدون الحاجة الى تدخل بشري، تستخدم تقنيات وخوارزميات في تحليل ومعالجة الكميات الكبيرة من البيانات التي تنتج من اجهزة وانظمة المدن الذكية.</vt:lpstr>
      <vt:lpstr>ثالثا: تقنيات (GIS) نظم المعلومات الجغرافية  تساعد في التقاط وجمع البيانات المكانية مثل البنى التحتية الحضرية، والبيانات الديموغرافية، والنقل، والبيئة، وانماط استخدام الاراضي، لكي يتم تخزينها وتحليلها، ومن ثم استخدامها في التخطيط الحضري، وصنع القرار.</vt:lpstr>
      <vt:lpstr>رابعا: الحوسبة السحابية Cloud computing       يقصد بالحوسبة السحابية هو تقديم موارد الحوسبة بما فيها من قواعد البيانات والتخزين والبرامج والتحليلات والشبكات والخوادم. حيث يسمح للمستخدمين بالحصول على هذه الموارد واستعمالها عند الطلب دون الحاجة بنية تحتية محلية. . فهي، في جوهرها، توفير موارد تكنولوجيا المعلومات عند الطلب - من تخزين، وقوة معالجة، وقواعد بيانات، وحتى برمجيات - عبر الإنترنت.</vt:lpstr>
      <vt:lpstr>مخطط توضيحي للحوسبة السحابية Cloud computing </vt:lpstr>
      <vt:lpstr> خامسا: تقنية Blockchain       تقنية تسمح بالحفاظ على قاعدة بيانات لا مركزية ومشتركة، وتوفر خزن امن وشفاف للمعلومات والبيانات، وتساعد في تبسيط العمليات الادارية للمدينة، والحفاظ على سلامة سجلات ملكية العقارات. </vt:lpstr>
      <vt:lpstr>سادسا: تقنيات النقل الذكي Smart transportation System (STS) وهي مجموعة واسعة من التطبيقات والتقنيات التي تهدف الى استدامة وسلامة وتحسين كفاءة انظمة النقل (STS ) تستعمل هذه الانظمة تقنيات معالجة البيانات المتقدمة والاستشعار والاتصالات وجمع وتحليل المعلومات، مما يتيح ادارة افضل لشبكة النقل من قبل ادارة المدن الذكية.</vt:lpstr>
      <vt:lpstr>تقنيات انظمة النقل الذكي في انظمة المركبات الالية</vt:lpstr>
      <vt:lpstr>سابعا: تقنيات الادارة الذكية للطاقة Smart Energy management       تجمع هذه التقنيات بين المصادر المتجددة، وادوات المراقبة، والشبكات الذكية، والتي تؤدي الى دعم الاستدامة وخفض التكاليف وتحسين الكفاءة وتحسين استهلاك الطاقة.</vt:lpstr>
      <vt:lpstr>تقنيات الادارة الذكية للطاقة في انظمة البطاريات وتخزين الطاقة على نطاق الشبكة</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61</cp:revision>
  <dcterms:created xsi:type="dcterms:W3CDTF">2025-05-10T17:16:43Z</dcterms:created>
  <dcterms:modified xsi:type="dcterms:W3CDTF">2025-05-11T23:57:44Z</dcterms:modified>
</cp:coreProperties>
</file>