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 id="2147483687" r:id="rId2"/>
  </p:sldMasterIdLst>
  <p:notesMasterIdLst>
    <p:notesMasterId r:id="rId31"/>
  </p:notesMasterIdLst>
  <p:sldIdLst>
    <p:sldId id="258" r:id="rId3"/>
    <p:sldId id="262" r:id="rId4"/>
    <p:sldId id="263" r:id="rId5"/>
    <p:sldId id="265" r:id="rId6"/>
    <p:sldId id="267" r:id="rId7"/>
    <p:sldId id="268" r:id="rId8"/>
    <p:sldId id="271" r:id="rId9"/>
    <p:sldId id="272" r:id="rId10"/>
    <p:sldId id="275" r:id="rId11"/>
    <p:sldId id="276" r:id="rId12"/>
    <p:sldId id="277" r:id="rId13"/>
    <p:sldId id="278" r:id="rId14"/>
    <p:sldId id="279" r:id="rId15"/>
    <p:sldId id="281" r:id="rId16"/>
    <p:sldId id="309" r:id="rId17"/>
    <p:sldId id="287" r:id="rId18"/>
    <p:sldId id="288" r:id="rId19"/>
    <p:sldId id="290" r:id="rId20"/>
    <p:sldId id="296" r:id="rId21"/>
    <p:sldId id="297" r:id="rId22"/>
    <p:sldId id="298" r:id="rId23"/>
    <p:sldId id="299" r:id="rId24"/>
    <p:sldId id="300" r:id="rId25"/>
    <p:sldId id="301" r:id="rId26"/>
    <p:sldId id="302" r:id="rId27"/>
    <p:sldId id="303" r:id="rId28"/>
    <p:sldId id="304" r:id="rId29"/>
    <p:sldId id="305" r:id="rId30"/>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F5FE"/>
    <a:srgbClr val="FFFFFF"/>
    <a:srgbClr val="F3F7FF"/>
    <a:srgbClr val="F8FBFE"/>
    <a:srgbClr val="FBFDFF"/>
    <a:srgbClr val="FBFB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showGuides="1">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EG"/>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1B84F4F-1BCA-4115-9BAB-5DEE9DAE8F07}" type="datetimeFigureOut">
              <a:rPr lang="ar-EG" smtClean="0"/>
              <a:pPr/>
              <a:t>22/11/1446</a:t>
            </a:fld>
            <a:endParaRPr lang="ar-E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E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EG"/>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61106094-3E9D-4435-8C8B-870238185104}" type="slidenum">
              <a:rPr lang="ar-EG" smtClean="0"/>
              <a:pPr/>
              <a:t>‹#›</a:t>
            </a:fld>
            <a:endParaRPr lang="ar-EG"/>
          </a:p>
        </p:txBody>
      </p:sp>
    </p:spTree>
    <p:extLst>
      <p:ext uri="{BB962C8B-B14F-4D97-AF65-F5344CB8AC3E}">
        <p14:creationId xmlns:p14="http://schemas.microsoft.com/office/powerpoint/2010/main" val="286231144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Rot="1" noChangeAspect="1" noChangeArrowheads="1" noTextEdit="1"/>
          </p:cNvSpPr>
          <p:nvPr>
            <p:ph type="sldImg"/>
          </p:nvPr>
        </p:nvSpPr>
        <p:spPr bwMode="auto">
          <a:noFill/>
          <a:ln>
            <a:solidFill>
              <a:srgbClr val="000000"/>
            </a:solidFill>
            <a:miter lim="800000"/>
            <a:headEnd/>
            <a:tailEnd/>
          </a:ln>
        </p:spPr>
      </p:sp>
      <p:sp>
        <p:nvSpPr>
          <p:cNvPr id="202755" name="Rectangle 3"/>
          <p:cNvSpPr>
            <a:spLocks noGrp="1" noChangeArrowheads="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ar-EG" dirty="0"/>
          </a:p>
        </p:txBody>
      </p:sp>
      <p:sp>
        <p:nvSpPr>
          <p:cNvPr id="350212" name="Footer Placeholder 4"/>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endParaRPr lang="en-US" dirty="0">
              <a:solidFill>
                <a:prstClr val="black"/>
              </a:solidFill>
              <a:cs typeface="Arial" pitchFamily="34" charset="0"/>
            </a:endParaRPr>
          </a:p>
        </p:txBody>
      </p:sp>
    </p:spTree>
    <p:extLst>
      <p:ext uri="{BB962C8B-B14F-4D97-AF65-F5344CB8AC3E}">
        <p14:creationId xmlns:p14="http://schemas.microsoft.com/office/powerpoint/2010/main" val="1594225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61106094-3E9D-4435-8C8B-870238185104}" type="slidenum">
              <a:rPr lang="ar-EG" smtClean="0"/>
              <a:pPr/>
              <a:t>26</a:t>
            </a:fld>
            <a:endParaRPr lang="ar-EG"/>
          </a:p>
        </p:txBody>
      </p:sp>
    </p:spTree>
    <p:extLst>
      <p:ext uri="{BB962C8B-B14F-4D97-AF65-F5344CB8AC3E}">
        <p14:creationId xmlns:p14="http://schemas.microsoft.com/office/powerpoint/2010/main" val="16568280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فارغ">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0082605"/>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DC7EAB0C-2220-4D0E-A0DD-DB7FA0F742F4}" type="datetime4">
              <a:rPr lang="en-US" smtClean="0"/>
              <a:pPr/>
              <a:t>May 19, 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a:t>Click icon to add picture</a:t>
            </a:r>
          </a:p>
        </p:txBody>
      </p:sp>
      <p:sp>
        <p:nvSpPr>
          <p:cNvPr id="5" name="Date Placeholder 4"/>
          <p:cNvSpPr>
            <a:spLocks noGrp="1"/>
          </p:cNvSpPr>
          <p:nvPr>
            <p:ph type="dt" sz="half" idx="10"/>
          </p:nvPr>
        </p:nvSpPr>
        <p:spPr/>
        <p:txBody>
          <a:bodyPr/>
          <a:lstStyle>
            <a:lvl1pPr>
              <a:defRPr>
                <a:solidFill>
                  <a:schemeClr val="tx1"/>
                </a:solidFill>
              </a:defRPr>
            </a:lvl1pPr>
            <a:extLst/>
          </a:lstStyle>
          <a:p>
            <a:fld id="{E3416D63-31BF-4B94-B6C5-E20B2C63F515}" type="datetime4">
              <a:rPr lang="en-US" smtClean="0"/>
              <a:pPr/>
              <a:t>May 19, 2025</a:t>
            </a:fld>
            <a:endParaRPr lang="en-US" dirty="0"/>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754ED01-E2A0-4C1E-8E21-014B99041579}" type="slidenum">
              <a:rPr lang="en-US" smtClean="0"/>
              <a:pPr/>
              <a:t>‹#›</a:t>
            </a:fld>
            <a:endParaRPr lang="en-US"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A16C3AA4-67BE-44F7-809A-3582401494AF}" type="datetime4">
              <a:rPr lang="en-US" smtClean="0"/>
              <a:pPr/>
              <a:t>May 19, 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25172EEB-1769-4776-AD69-E7C1260563EB}" type="datetime4">
              <a:rPr lang="en-US" smtClean="0"/>
              <a:pPr/>
              <a:t>May 19, 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609600"/>
            <a:ext cx="7772400" cy="1143000"/>
          </a:xfrm>
          <a:prstGeom prst="rect">
            <a:avLst/>
          </a:prstGeom>
        </p:spPr>
        <p:txBody>
          <a:bodyPr/>
          <a:lstStyle/>
          <a:p>
            <a:r>
              <a:rPr lang="ar-SA"/>
              <a:t>انقر لتحرير نمط العنوان الرئيسي</a:t>
            </a:r>
          </a:p>
        </p:txBody>
      </p:sp>
      <p:sp>
        <p:nvSpPr>
          <p:cNvPr id="3" name="عنصر نائب للمحتوى 2"/>
          <p:cNvSpPr>
            <a:spLocks noGrp="1"/>
          </p:cNvSpPr>
          <p:nvPr>
            <p:ph idx="1"/>
          </p:nvPr>
        </p:nvSpPr>
        <p:spPr>
          <a:xfrm>
            <a:off x="685800" y="1981200"/>
            <a:ext cx="7772400" cy="4114800"/>
          </a:xfrm>
          <a:prstGeom prst="rect">
            <a:avLst/>
          </a:prstGeo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Rectangle 4"/>
          <p:cNvSpPr>
            <a:spLocks noGrp="1" noChangeArrowheads="1"/>
          </p:cNvSpPr>
          <p:nvPr>
            <p:ph type="dt" sz="half" idx="10"/>
          </p:nvPr>
        </p:nvSpPr>
        <p:spPr>
          <a:xfrm>
            <a:off x="6553200" y="6248400"/>
            <a:ext cx="1905000" cy="457200"/>
          </a:xfrm>
          <a:prstGeom prst="rect">
            <a:avLst/>
          </a:prstGeom>
          <a:ln/>
        </p:spPr>
        <p:txBody>
          <a:bodyPr/>
          <a:lstStyle>
            <a:lvl1pPr>
              <a:defRPr/>
            </a:lvl1pPr>
          </a:lstStyle>
          <a:p>
            <a:pPr>
              <a:defRPr/>
            </a:pPr>
            <a:endParaRPr lang="en-US" altLang="en-US" dirty="0"/>
          </a:p>
        </p:txBody>
      </p:sp>
      <p:sp>
        <p:nvSpPr>
          <p:cNvPr id="5"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ltLang="en-US" dirty="0"/>
          </a:p>
        </p:txBody>
      </p:sp>
      <p:sp>
        <p:nvSpPr>
          <p:cNvPr id="6" name="Rectangle 6"/>
          <p:cNvSpPr>
            <a:spLocks noGrp="1" noChangeArrowheads="1"/>
          </p:cNvSpPr>
          <p:nvPr>
            <p:ph type="sldNum" sz="quarter" idx="12"/>
          </p:nvPr>
        </p:nvSpPr>
        <p:spPr>
          <a:xfrm>
            <a:off x="685800" y="6248400"/>
            <a:ext cx="1905000" cy="457200"/>
          </a:xfrm>
          <a:prstGeom prst="rect">
            <a:avLst/>
          </a:prstGeom>
          <a:ln/>
        </p:spPr>
        <p:txBody>
          <a:bodyPr/>
          <a:lstStyle>
            <a:lvl1pPr>
              <a:defRPr/>
            </a:lvl1pPr>
          </a:lstStyle>
          <a:p>
            <a:pPr>
              <a:defRPr/>
            </a:pPr>
            <a:fld id="{7F920ED8-940E-430D-95FB-90E142473320}" type="slidenum">
              <a:rPr lang="ar-EG" altLang="en-US"/>
              <a:pPr>
                <a:defRPr/>
              </a:pPr>
              <a:t>‹#›</a:t>
            </a:fld>
            <a:endParaRPr lang="en-US" altLang="en-US" dirty="0"/>
          </a:p>
        </p:txBody>
      </p:sp>
    </p:spTree>
    <p:extLst>
      <p:ext uri="{BB962C8B-B14F-4D97-AF65-F5344CB8AC3E}">
        <p14:creationId xmlns:p14="http://schemas.microsoft.com/office/powerpoint/2010/main" val="1558380976"/>
      </p:ext>
    </p:extLst>
  </p:cSld>
  <p:clrMapOvr>
    <a:masterClrMapping/>
  </p:clrMapOvr>
  <p:transition spd="med">
    <p:strips dir="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7D0065BE-0657-4A47-90AD-C21C55E16B19}" type="datetime4">
              <a:rPr lang="en-US" smtClean="0"/>
              <a:pPr/>
              <a:t>May 19, 2025</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754ED01-E2A0-4C1E-8E21-014B9904157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47BB8AF-C16A-4836-A92D-61834B5F0BA5}" type="datetime4">
              <a:rPr lang="en-US" smtClean="0"/>
              <a:pPr/>
              <a:t>May 19, 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647D2193-4505-4A75-99BB-880C6989A757}" type="datetime4">
              <a:rPr lang="en-US" smtClean="0"/>
              <a:pPr/>
              <a:t>May 19, 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13A18F4-33C3-445B-924C-31108C51719C}" type="datetime4">
              <a:rPr lang="en-US" smtClean="0"/>
              <a:pPr/>
              <a:t>May 19, 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3AF7543A-E259-478F-9E0D-57BA40E442B7}" type="datetime4">
              <a:rPr lang="en-US" smtClean="0"/>
              <a:pPr/>
              <a:t>May 19, 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754ED01-E2A0-4C1E-8E21-014B99041579}"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EFB012D-77A1-44B0-BB26-329BA1EE55C9}" type="datetime4">
              <a:rPr lang="en-US" smtClean="0"/>
              <a:pPr/>
              <a:t>May 19, 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754ED01-E2A0-4C1E-8E21-014B99041579}" type="slidenum">
              <a:rPr lang="en-US" smtClean="0"/>
              <a:pPr/>
              <a:t>‹#›</a:t>
            </a:fld>
            <a:endParaRPr lang="en-US" dirty="0"/>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B7499E-3031-413E-B01E-B94970708CAA}" type="datetime4">
              <a:rPr lang="en-US" smtClean="0"/>
              <a:pPr/>
              <a:t>May 19, 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754ED01-E2A0-4C1E-8E21-014B99041579}"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image" Target="../media/image3.jpeg"/><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50000">
              <a:srgbClr val="00002F"/>
            </a:gs>
            <a:gs pos="100000">
              <a:srgbClr val="000066"/>
            </a:gs>
          </a:gsLst>
          <a:lin ang="5400000" scaled="1"/>
        </a:gradFill>
        <a:effectLst/>
      </p:bgPr>
    </p:bg>
    <p:spTree>
      <p:nvGrpSpPr>
        <p:cNvPr id="1" name=""/>
        <p:cNvGrpSpPr/>
        <p:nvPr/>
      </p:nvGrpSpPr>
      <p:grpSpPr>
        <a:xfrm>
          <a:off x="0" y="0"/>
          <a:ext cx="0" cy="0"/>
          <a:chOff x="0" y="0"/>
          <a:chExt cx="0" cy="0"/>
        </a:xfrm>
      </p:grpSpPr>
      <p:pic>
        <p:nvPicPr>
          <p:cNvPr id="17" name="Picture 42" descr="D:\صور عامــة\ميدان التحرير\علم مصر.gif"/>
          <p:cNvPicPr>
            <a:picLocks noChangeAspect="1" noChangeArrowheads="1" noCrop="1"/>
          </p:cNvPicPr>
          <p:nvPr/>
        </p:nvPicPr>
        <p:blipFill>
          <a:blip r:embed="rId4"/>
          <a:srcRect/>
          <a:stretch>
            <a:fillRect/>
          </a:stretch>
        </p:blipFill>
        <p:spPr bwMode="auto">
          <a:xfrm>
            <a:off x="8545697" y="95116"/>
            <a:ext cx="436864" cy="436866"/>
          </a:xfrm>
          <a:prstGeom prst="rect">
            <a:avLst/>
          </a:prstGeom>
          <a:noFill/>
          <a:ln w="9525">
            <a:noFill/>
            <a:miter lim="800000"/>
            <a:headEnd/>
            <a:tailEnd/>
          </a:ln>
        </p:spPr>
      </p:pic>
      <p:pic>
        <p:nvPicPr>
          <p:cNvPr id="19" name="Picture 2" descr="TTT"/>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57696" y="95116"/>
            <a:ext cx="460790" cy="422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Line 3"/>
          <p:cNvSpPr>
            <a:spLocks noChangeShapeType="1"/>
          </p:cNvSpPr>
          <p:nvPr/>
        </p:nvSpPr>
        <p:spPr bwMode="auto">
          <a:xfrm flipH="1" flipV="1">
            <a:off x="98425" y="637970"/>
            <a:ext cx="8948684" cy="0"/>
          </a:xfrm>
          <a:prstGeom prst="line">
            <a:avLst/>
          </a:prstGeom>
          <a:noFill/>
          <a:ln w="57150" cmpd="thinThick">
            <a:solidFill>
              <a:srgbClr val="FFC000"/>
            </a:solidFill>
            <a:round/>
            <a:headEnd/>
            <a:tailEnd/>
          </a:ln>
        </p:spPr>
        <p:txBody>
          <a:bodyPr wrap="square" lIns="0" tIns="0" rIns="0" bIns="0">
            <a:spAutoFit/>
          </a:bodyPr>
          <a:lstStyle/>
          <a:p>
            <a:pPr>
              <a:defRPr/>
            </a:pPr>
            <a:endParaRPr lang="en-US" dirty="0">
              <a:solidFill>
                <a:srgbClr val="000000"/>
              </a:solidFill>
            </a:endParaRPr>
          </a:p>
        </p:txBody>
      </p:sp>
      <p:sp>
        <p:nvSpPr>
          <p:cNvPr id="21" name="AutoShape 5"/>
          <p:cNvSpPr>
            <a:spLocks noChangeArrowheads="1"/>
          </p:cNvSpPr>
          <p:nvPr/>
        </p:nvSpPr>
        <p:spPr bwMode="auto">
          <a:xfrm>
            <a:off x="755575" y="118593"/>
            <a:ext cx="1101781" cy="349917"/>
          </a:xfrm>
          <a:prstGeom prst="roundRect">
            <a:avLst>
              <a:gd name="adj" fmla="val 16667"/>
            </a:avLst>
          </a:prstGeom>
          <a:noFill/>
          <a:ln w="28575" algn="ctr">
            <a:solidFill>
              <a:srgbClr val="FFFF00"/>
            </a:solidFill>
            <a:round/>
            <a:headEnd/>
            <a:tailEnd/>
          </a:ln>
          <a:effectLst/>
        </p:spPr>
        <p:txBody>
          <a:bodyPr wrap="none" anchor="ctr"/>
          <a:lstStyle/>
          <a:p>
            <a:pPr algn="ctr">
              <a:lnSpc>
                <a:spcPct val="110000"/>
              </a:lnSpc>
              <a:defRPr/>
            </a:pPr>
            <a:fld id="{1E86D5B2-7D4D-4592-B0D5-7C931EFF37B3}" type="slidenum">
              <a:rPr lang="ar-SA" sz="1700" b="1">
                <a:solidFill>
                  <a:srgbClr val="FFFFFF"/>
                </a:solidFill>
                <a:latin typeface="Times New Roman" pitchFamily="18" charset="0"/>
                <a:cs typeface="Times New Roman" pitchFamily="18" charset="0"/>
              </a:rPr>
              <a:pPr algn="ctr">
                <a:lnSpc>
                  <a:spcPct val="110000"/>
                </a:lnSpc>
                <a:defRPr/>
              </a:pPr>
              <a:t>‹#›</a:t>
            </a:fld>
            <a:r>
              <a:rPr lang="ar-EG" sz="1700" b="1" dirty="0">
                <a:solidFill>
                  <a:srgbClr val="FFFFFF"/>
                </a:solidFill>
                <a:latin typeface="Times New Roman" pitchFamily="18" charset="0"/>
                <a:cs typeface="Times New Roman" pitchFamily="18" charset="0"/>
              </a:rPr>
              <a:t> / </a:t>
            </a:r>
            <a:r>
              <a:rPr lang="ar-SA" sz="1700" b="1" dirty="0">
                <a:solidFill>
                  <a:srgbClr val="FFFFFF"/>
                </a:solidFill>
                <a:latin typeface="Times New Roman" pitchFamily="18" charset="0"/>
                <a:cs typeface="Times New Roman" pitchFamily="18" charset="0"/>
              </a:rPr>
              <a:t>49</a:t>
            </a:r>
            <a:endParaRPr lang="en-US" sz="1700" dirty="0">
              <a:solidFill>
                <a:srgbClr val="000000"/>
              </a:solidFill>
            </a:endParaRPr>
          </a:p>
        </p:txBody>
      </p:sp>
    </p:spTree>
    <p:extLst>
      <p:ext uri="{BB962C8B-B14F-4D97-AF65-F5344CB8AC3E}">
        <p14:creationId xmlns:p14="http://schemas.microsoft.com/office/powerpoint/2010/main" val="2716843632"/>
      </p:ext>
    </p:extLst>
  </p:cSld>
  <p:clrMap bg1="lt1" tx1="dk1" bg2="lt2" tx2="dk2" accent1="accent1" accent2="accent2" accent3="accent3" accent4="accent4" accent5="accent5" accent6="accent6" hlink="hlink" folHlink="folHlink"/>
  <p:sldLayoutIdLst>
    <p:sldLayoutId id="2147483661" r:id="rId1"/>
    <p:sldLayoutId id="2147483662" r:id="rId2"/>
  </p:sldLayoutIdLst>
  <p:transition>
    <p:fade thruBlk="1"/>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repeatCount="indefinite" fill="hold"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5000"/>
                                        <p:tgtEl>
                                          <p:spTgt spid="19"/>
                                        </p:tgtEl>
                                      </p:cBhvr>
                                    </p:animEffect>
                                    <p:anim calcmode="lin" valueType="num">
                                      <p:cBhvr>
                                        <p:cTn id="8" dur="5000" fill="hold"/>
                                        <p:tgtEl>
                                          <p:spTgt spid="19"/>
                                        </p:tgtEl>
                                        <p:attrNameLst>
                                          <p:attrName>ppt_w</p:attrName>
                                        </p:attrNameLst>
                                      </p:cBhvr>
                                      <p:tavLst>
                                        <p:tav tm="0" fmla="#ppt_w*sin(2.5*pi*$)">
                                          <p:val>
                                            <p:fltVal val="0"/>
                                          </p:val>
                                        </p:tav>
                                        <p:tav tm="100000">
                                          <p:val>
                                            <p:fltVal val="1"/>
                                          </p:val>
                                        </p:tav>
                                      </p:tavLst>
                                    </p:anim>
                                    <p:anim calcmode="lin" valueType="num">
                                      <p:cBhvr>
                                        <p:cTn id="9" dur="5000" fill="hold"/>
                                        <p:tgtEl>
                                          <p:spTgt spid="19"/>
                                        </p:tgtEl>
                                        <p:attrNameLst>
                                          <p:attrName>ppt_h</p:attrName>
                                        </p:attrNameLst>
                                      </p:cBhvr>
                                      <p:tavLst>
                                        <p:tav tm="0">
                                          <p:val>
                                            <p:strVal val="#ppt_h"/>
                                          </p:val>
                                        </p:tav>
                                        <p:tav tm="100000">
                                          <p:val>
                                            <p:strVal val="#ppt_h"/>
                                          </p:val>
                                        </p:tav>
                                      </p:tavLst>
                                    </p:anim>
                                  </p:childTnLst>
                                </p:cTn>
                              </p:par>
                              <p:par>
                                <p:cTn id="10" presetID="45" presetClass="entr" presetSubtype="0" repeatCount="indefinite" fill="hold" nodeType="with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0"/>
                                        <p:tgtEl>
                                          <p:spTgt spid="17"/>
                                        </p:tgtEl>
                                      </p:cBhvr>
                                    </p:animEffect>
                                    <p:anim calcmode="lin" valueType="num">
                                      <p:cBhvr>
                                        <p:cTn id="13" dur="5000" fill="hold"/>
                                        <p:tgtEl>
                                          <p:spTgt spid="17"/>
                                        </p:tgtEl>
                                        <p:attrNameLst>
                                          <p:attrName>ppt_w</p:attrName>
                                        </p:attrNameLst>
                                      </p:cBhvr>
                                      <p:tavLst>
                                        <p:tav tm="0" fmla="#ppt_w*sin(2.5*pi*$)">
                                          <p:val>
                                            <p:fltVal val="0"/>
                                          </p:val>
                                        </p:tav>
                                        <p:tav tm="100000">
                                          <p:val>
                                            <p:fltVal val="1"/>
                                          </p:val>
                                        </p:tav>
                                      </p:tavLst>
                                    </p:anim>
                                    <p:anim calcmode="lin" valueType="num">
                                      <p:cBhvr>
                                        <p:cTn id="14" dur="5000" fill="hold"/>
                                        <p:tgtEl>
                                          <p:spTgt spid="1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txStyles>
    <p:titleStyle>
      <a:lvl1pPr algn="ctr" rtl="1" eaLnBrk="0" fontAlgn="base" hangingPunct="0">
        <a:spcBef>
          <a:spcPct val="0"/>
        </a:spcBef>
        <a:spcAft>
          <a:spcPct val="0"/>
        </a:spcAft>
        <a:defRPr sz="44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Arial" pitchFamily="34" charset="0"/>
          <a:cs typeface="Arial" pitchFamily="34" charset="0"/>
        </a:defRPr>
      </a:lvl2pPr>
      <a:lvl3pPr algn="ctr" rtl="1" eaLnBrk="0" fontAlgn="base" hangingPunct="0">
        <a:spcBef>
          <a:spcPct val="0"/>
        </a:spcBef>
        <a:spcAft>
          <a:spcPct val="0"/>
        </a:spcAft>
        <a:defRPr sz="4400">
          <a:solidFill>
            <a:schemeClr val="tx2"/>
          </a:solidFill>
          <a:latin typeface="Arial" pitchFamily="34" charset="0"/>
          <a:cs typeface="Arial" pitchFamily="34" charset="0"/>
        </a:defRPr>
      </a:lvl3pPr>
      <a:lvl4pPr algn="ctr" rtl="1" eaLnBrk="0" fontAlgn="base" hangingPunct="0">
        <a:spcBef>
          <a:spcPct val="0"/>
        </a:spcBef>
        <a:spcAft>
          <a:spcPct val="0"/>
        </a:spcAft>
        <a:defRPr sz="4400">
          <a:solidFill>
            <a:schemeClr val="tx2"/>
          </a:solidFill>
          <a:latin typeface="Arial" pitchFamily="34" charset="0"/>
          <a:cs typeface="Arial" pitchFamily="34" charset="0"/>
        </a:defRPr>
      </a:lvl4pPr>
      <a:lvl5pPr algn="ctr" rtl="1"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1" fontAlgn="base">
        <a:spcBef>
          <a:spcPct val="0"/>
        </a:spcBef>
        <a:spcAft>
          <a:spcPct val="0"/>
        </a:spcAft>
        <a:defRPr sz="4400">
          <a:solidFill>
            <a:schemeClr val="tx2"/>
          </a:solidFill>
          <a:latin typeface="Arial" pitchFamily="34" charset="0"/>
          <a:cs typeface="Arial" pitchFamily="34" charset="0"/>
        </a:defRPr>
      </a:lvl6pPr>
      <a:lvl7pPr marL="914400" algn="ctr" rtl="1" fontAlgn="base">
        <a:spcBef>
          <a:spcPct val="0"/>
        </a:spcBef>
        <a:spcAft>
          <a:spcPct val="0"/>
        </a:spcAft>
        <a:defRPr sz="4400">
          <a:solidFill>
            <a:schemeClr val="tx2"/>
          </a:solidFill>
          <a:latin typeface="Arial" pitchFamily="34" charset="0"/>
          <a:cs typeface="Arial" pitchFamily="34" charset="0"/>
        </a:defRPr>
      </a:lvl7pPr>
      <a:lvl8pPr marL="1371600" algn="ctr" rtl="1" fontAlgn="base">
        <a:spcBef>
          <a:spcPct val="0"/>
        </a:spcBef>
        <a:spcAft>
          <a:spcPct val="0"/>
        </a:spcAft>
        <a:defRPr sz="4400">
          <a:solidFill>
            <a:schemeClr val="tx2"/>
          </a:solidFill>
          <a:latin typeface="Arial" pitchFamily="34" charset="0"/>
          <a:cs typeface="Arial" pitchFamily="34" charset="0"/>
        </a:defRPr>
      </a:lvl8pPr>
      <a:lvl9pPr marL="1828800" algn="ctr" rtl="1"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r" rtl="1" eaLnBrk="0" fontAlgn="base" hangingPunct="0">
        <a:spcBef>
          <a:spcPct val="20000"/>
        </a:spcBef>
        <a:spcAft>
          <a:spcPct val="0"/>
        </a:spcAft>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eaLnBrk="1" latinLnBrk="0" hangingPunct="1"/>
            <a:fld id="{544213AF-26F6-41FA-8D85-E2C5388D6E58}" type="datetimeFigureOut">
              <a:rPr lang="en-US" smtClean="0"/>
              <a:pPr eaLnBrk="1" latinLnBrk="0" hangingPunct="1"/>
              <a:t>5/19/2025</a:t>
            </a:fld>
            <a:endParaRPr lang="en-US" sz="1000" dirty="0">
              <a:solidFill>
                <a:schemeClr val="tx1"/>
              </a:solidFill>
            </a:endParaRP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lgn="r" eaLnBrk="1" latinLnBrk="0" hangingPunct="1"/>
            <a:endParaRPr kumimoji="0" lang="en-US" sz="1000" dirty="0">
              <a:solidFill>
                <a:schemeClr val="tx1"/>
              </a:solidFill>
            </a:endParaRP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5BBC35B-A44B-4119-B8DA-DE9E3DFADA20}" type="slidenum">
              <a:rPr kumimoji="0" lang="en-US" smtClean="0"/>
              <a:pPr eaLnBrk="1" latinLnBrk="0" hangingPunct="1"/>
              <a:t>‹#›</a:t>
            </a:fld>
            <a:endParaRPr kumimoji="0" lang="en-US" sz="1000" b="0" dirty="0">
              <a:solidFill>
                <a:schemeClr val="tx1"/>
              </a:solidFill>
            </a:endParaRP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ransition>
    <p:fade thruBlk="1"/>
  </p:transition>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9.xml"/><Relationship Id="rId1" Type="http://schemas.openxmlformats.org/officeDocument/2006/relationships/vmlDrawing" Target="../drawings/vmlDrawing1.v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مستطيل مستدير الزوايا 9"/>
          <p:cNvSpPr/>
          <p:nvPr/>
        </p:nvSpPr>
        <p:spPr bwMode="auto">
          <a:xfrm>
            <a:off x="1285851" y="1196752"/>
            <a:ext cx="6698263" cy="2066002"/>
          </a:xfrm>
          <a:prstGeom prst="roundRect">
            <a:avLst/>
          </a:prstGeom>
          <a:blipFill>
            <a:blip r:embed="rId3" cstate="print"/>
            <a:stretch>
              <a:fillRect/>
            </a:stretch>
          </a:blipFill>
          <a:ln w="57150">
            <a:solidFill>
              <a:srgbClr val="800000"/>
            </a:solidFill>
            <a:headEnd type="none" w="med" len="med"/>
            <a:tailEnd type="none" w="med" len="med"/>
          </a:ln>
        </p:spPr>
        <p:style>
          <a:lnRef idx="1">
            <a:schemeClr val="accent3"/>
          </a:lnRef>
          <a:fillRef idx="3">
            <a:schemeClr val="accent3"/>
          </a:fillRef>
          <a:effectRef idx="2">
            <a:schemeClr val="accent3"/>
          </a:effectRef>
          <a:fontRef idx="minor">
            <a:schemeClr val="lt1"/>
          </a:fontRef>
        </p:style>
        <p:txBody>
          <a:bodyPr tIns="288000" anchor="ctr" anchorCtr="0"/>
          <a:lstStyle/>
          <a:p>
            <a:pPr algn="ctr">
              <a:lnSpc>
                <a:spcPts val="6200"/>
              </a:lnSpc>
              <a:defRPr/>
            </a:pPr>
            <a:r>
              <a:rPr lang="ar-EG" sz="4400" b="1" dirty="0">
                <a:ln>
                  <a:solidFill>
                    <a:srgbClr val="FFFFFF">
                      <a:lumMod val="95000"/>
                    </a:srgbClr>
                  </a:solidFill>
                </a:ln>
                <a:solidFill>
                  <a:sysClr val="windowText" lastClr="000000"/>
                </a:solidFill>
                <a:cs typeface="PT Bold Heading" pitchFamily="2" charset="-78"/>
              </a:rPr>
              <a:t>المخدرات</a:t>
            </a:r>
            <a:r>
              <a:rPr lang="en-GB" sz="4400" b="1" dirty="0">
                <a:ln>
                  <a:solidFill>
                    <a:srgbClr val="FFFFFF">
                      <a:lumMod val="95000"/>
                    </a:srgbClr>
                  </a:solidFill>
                </a:ln>
                <a:solidFill>
                  <a:sysClr val="windowText" lastClr="000000"/>
                </a:solidFill>
                <a:cs typeface="PT Bold Heading" pitchFamily="2" charset="-78"/>
              </a:rPr>
              <a:t> </a:t>
            </a:r>
            <a:r>
              <a:rPr lang="ar-IQ" sz="4400" b="1" dirty="0">
                <a:ln>
                  <a:solidFill>
                    <a:srgbClr val="FFFFFF">
                      <a:lumMod val="95000"/>
                    </a:srgbClr>
                  </a:solidFill>
                </a:ln>
                <a:solidFill>
                  <a:sysClr val="windowText" lastClr="000000"/>
                </a:solidFill>
                <a:cs typeface="PT Bold Heading" pitchFamily="2" charset="-78"/>
              </a:rPr>
              <a:t>وطرق الوقاية والعلاج</a:t>
            </a:r>
            <a:endParaRPr lang="ar-SA" sz="4400" b="1" dirty="0">
              <a:ln>
                <a:solidFill>
                  <a:srgbClr val="FFFFFF">
                    <a:lumMod val="95000"/>
                  </a:srgbClr>
                </a:solidFill>
              </a:ln>
              <a:solidFill>
                <a:sysClr val="windowText" lastClr="000000"/>
              </a:solidFill>
              <a:cs typeface="PT Bold Heading" pitchFamily="2" charset="-78"/>
            </a:endParaRPr>
          </a:p>
        </p:txBody>
      </p:sp>
      <p:sp>
        <p:nvSpPr>
          <p:cNvPr id="2" name="Rectangle 1"/>
          <p:cNvSpPr/>
          <p:nvPr/>
        </p:nvSpPr>
        <p:spPr>
          <a:xfrm>
            <a:off x="1547664" y="3645024"/>
            <a:ext cx="6840760" cy="1200329"/>
          </a:xfrm>
          <a:prstGeom prst="rect">
            <a:avLst/>
          </a:prstGeom>
        </p:spPr>
        <p:txBody>
          <a:bodyPr wrap="square">
            <a:spAutoFit/>
          </a:bodyPr>
          <a:lstStyle/>
          <a:p>
            <a:pPr algn="ctr"/>
            <a:r>
              <a:rPr lang="en-US" sz="2400" b="1" dirty="0">
                <a:solidFill>
                  <a:srgbClr val="FFFFFF"/>
                </a:solidFill>
                <a:latin typeface="Times New Roman" panose="02020603050405020304" pitchFamily="18" charset="0"/>
                <a:cs typeface="Times New Roman" panose="02020603050405020304" pitchFamily="18" charset="0"/>
              </a:rPr>
              <a:t>Assistant Professor Dr. </a:t>
            </a:r>
            <a:r>
              <a:rPr lang="en-US" sz="2400" b="1" dirty="0" err="1">
                <a:solidFill>
                  <a:srgbClr val="FFFFFF"/>
                </a:solidFill>
                <a:latin typeface="Times New Roman" panose="02020603050405020304" pitchFamily="18" charset="0"/>
                <a:cs typeface="Times New Roman" panose="02020603050405020304" pitchFamily="18" charset="0"/>
              </a:rPr>
              <a:t>AbdulMuhsin</a:t>
            </a:r>
            <a:r>
              <a:rPr lang="en-US" sz="2400" b="1" dirty="0">
                <a:solidFill>
                  <a:srgbClr val="FFFFFF"/>
                </a:solidFill>
                <a:latin typeface="Times New Roman" panose="02020603050405020304" pitchFamily="18" charset="0"/>
                <a:cs typeface="Times New Roman" panose="02020603050405020304" pitchFamily="18" charset="0"/>
              </a:rPr>
              <a:t> M. </a:t>
            </a:r>
            <a:r>
              <a:rPr lang="en-US" sz="2400" b="1" dirty="0" err="1">
                <a:solidFill>
                  <a:srgbClr val="FFFFFF"/>
                </a:solidFill>
                <a:latin typeface="Times New Roman" panose="02020603050405020304" pitchFamily="18" charset="0"/>
                <a:cs typeface="Times New Roman" panose="02020603050405020304" pitchFamily="18" charset="0"/>
              </a:rPr>
              <a:t>Shami</a:t>
            </a:r>
            <a:endParaRPr lang="en-US" sz="2400" b="1" dirty="0">
              <a:solidFill>
                <a:srgbClr val="FFFFFF"/>
              </a:solidFill>
              <a:latin typeface="Times New Roman" panose="02020603050405020304" pitchFamily="18" charset="0"/>
              <a:cs typeface="Times New Roman" panose="02020603050405020304" pitchFamily="18" charset="0"/>
            </a:endParaRPr>
          </a:p>
          <a:p>
            <a:pPr algn="ctr"/>
            <a:endParaRPr lang="en-US" sz="2400" b="1">
              <a:solidFill>
                <a:srgbClr val="FFFFFF"/>
              </a:solidFill>
              <a:latin typeface="Times New Roman" panose="02020603050405020304" pitchFamily="18" charset="0"/>
              <a:cs typeface="Times New Roman" panose="02020603050405020304" pitchFamily="18" charset="0"/>
            </a:endParaRPr>
          </a:p>
          <a:p>
            <a:pPr algn="ctr"/>
            <a:r>
              <a:rPr lang="en-US" sz="2400" b="1">
                <a:solidFill>
                  <a:srgbClr val="FFFFFF"/>
                </a:solidFill>
                <a:latin typeface="Times New Roman" panose="02020603050405020304" pitchFamily="18" charset="0"/>
                <a:cs typeface="Times New Roman" panose="02020603050405020304" pitchFamily="18" charset="0"/>
              </a:rPr>
              <a:t>Lecture </a:t>
            </a:r>
            <a:r>
              <a:rPr lang="en-US" sz="2400" b="1" dirty="0">
                <a:solidFill>
                  <a:srgbClr val="FFFFFF"/>
                </a:solidFill>
                <a:latin typeface="Times New Roman" panose="02020603050405020304" pitchFamily="18" charset="0"/>
                <a:cs typeface="Times New Roman" panose="02020603050405020304" pitchFamily="18" charset="0"/>
              </a:rPr>
              <a:t>Dr. Ahmed S. </a:t>
            </a:r>
            <a:r>
              <a:rPr lang="en-US" sz="2400" b="1" dirty="0" err="1">
                <a:solidFill>
                  <a:srgbClr val="FFFFFF"/>
                </a:solidFill>
                <a:latin typeface="Times New Roman" panose="02020603050405020304" pitchFamily="18" charset="0"/>
                <a:cs typeface="Times New Roman" panose="02020603050405020304" pitchFamily="18" charset="0"/>
              </a:rPr>
              <a:t>Khalaf</a:t>
            </a:r>
            <a:endParaRPr lang="en-US" sz="2400" b="1" dirty="0">
              <a:solidFill>
                <a:srgbClr val="FFFFF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32351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4071934" y="1484784"/>
            <a:ext cx="4820546"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الحالة الاقتصادية ووفرة مواد التعاطي : </a:t>
            </a:r>
          </a:p>
        </p:txBody>
      </p:sp>
      <p:sp>
        <p:nvSpPr>
          <p:cNvPr id="5" name="AutoShape 2"/>
          <p:cNvSpPr>
            <a:spLocks noChangeArrowheads="1"/>
          </p:cNvSpPr>
          <p:nvPr/>
        </p:nvSpPr>
        <p:spPr bwMode="auto">
          <a:xfrm>
            <a:off x="251520" y="2098917"/>
            <a:ext cx="8640960" cy="2353626"/>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ct val="150000"/>
              </a:lnSpc>
              <a:spcBef>
                <a:spcPct val="50000"/>
              </a:spcBef>
              <a:spcAft>
                <a:spcPct val="0"/>
              </a:spcAft>
              <a:tabLst>
                <a:tab pos="57150" algn="l"/>
              </a:tabLst>
              <a:defRPr/>
            </a:pPr>
            <a:r>
              <a:rPr lang="ar-EG" sz="2200" b="1" dirty="0">
                <a:solidFill>
                  <a:srgbClr val="FBFDFF"/>
                </a:solidFill>
                <a:cs typeface="PT Bold Heading" pitchFamily="2" charset="-78"/>
              </a:rPr>
              <a:t>إن تمتع بعض الشعوب بالحالة الاقتصادية الجيدة والدخل فوق المعتدل نسبيا كما هو الحال بالنسبة لبعض</a:t>
            </a:r>
            <a:r>
              <a:rPr lang="ar-IQ" sz="2200" b="1" dirty="0">
                <a:solidFill>
                  <a:srgbClr val="FBFDFF"/>
                </a:solidFill>
                <a:cs typeface="PT Bold Heading" pitchFamily="2" charset="-78"/>
              </a:rPr>
              <a:t> ال</a:t>
            </a:r>
            <a:r>
              <a:rPr lang="ar-EG" sz="2200" b="1" dirty="0">
                <a:solidFill>
                  <a:srgbClr val="FBFDFF"/>
                </a:solidFill>
                <a:cs typeface="PT Bold Heading" pitchFamily="2" charset="-78"/>
              </a:rPr>
              <a:t>دول، مع ضعف الرقابة الأسرية وسهولة القوانين المعمول بها ووفرة مواد التعاطي كلها عوامل تدفع بالفرد للإتجاه</a:t>
            </a:r>
            <a:br>
              <a:rPr lang="ar-EG" sz="2200" b="1" dirty="0">
                <a:solidFill>
                  <a:srgbClr val="FBFDFF"/>
                </a:solidFill>
                <a:cs typeface="PT Bold Heading" pitchFamily="2" charset="-78"/>
              </a:rPr>
            </a:br>
            <a:r>
              <a:rPr lang="ar-EG" sz="2200" b="1" dirty="0">
                <a:solidFill>
                  <a:srgbClr val="FBFDFF"/>
                </a:solidFill>
                <a:cs typeface="PT Bold Heading" pitchFamily="2" charset="-78"/>
              </a:rPr>
              <a:t>نحو تعاطي المخدرات أو المواد الكحولية وانتشارها </a:t>
            </a:r>
            <a:r>
              <a:rPr lang="ar-EG" sz="2200" dirty="0">
                <a:solidFill>
                  <a:schemeClr val="bg1"/>
                </a:solidFill>
                <a:cs typeface="PT Bold Heading" pitchFamily="2" charset="-78"/>
              </a:rPr>
              <a:t>. </a:t>
            </a:r>
          </a:p>
        </p:txBody>
      </p:sp>
      <p:sp>
        <p:nvSpPr>
          <p:cNvPr id="6" name="AutoShape 2"/>
          <p:cNvSpPr>
            <a:spLocks noChangeArrowheads="1"/>
          </p:cNvSpPr>
          <p:nvPr/>
        </p:nvSpPr>
        <p:spPr bwMode="auto">
          <a:xfrm>
            <a:off x="214282" y="4643446"/>
            <a:ext cx="8640960" cy="1744949"/>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ct val="150000"/>
              </a:lnSpc>
              <a:spcBef>
                <a:spcPct val="50000"/>
              </a:spcBef>
              <a:spcAft>
                <a:spcPct val="0"/>
              </a:spcAft>
              <a:tabLst>
                <a:tab pos="57150" algn="l"/>
              </a:tabLst>
              <a:defRPr/>
            </a:pPr>
            <a:r>
              <a:rPr lang="ar-EG" sz="2200" dirty="0">
                <a:solidFill>
                  <a:srgbClr val="FFFFFF"/>
                </a:solidFill>
                <a:cs typeface="PT Bold Heading" pitchFamily="2" charset="-78"/>
              </a:rPr>
              <a:t>كذلك هو الحال بالنسبة لسهولة السفر والتنقل بين الدول التي يقوم </a:t>
            </a:r>
            <a:br>
              <a:rPr lang="ar-EG" sz="2200" dirty="0">
                <a:solidFill>
                  <a:srgbClr val="FFFFFF"/>
                </a:solidFill>
                <a:cs typeface="PT Bold Heading" pitchFamily="2" charset="-78"/>
              </a:rPr>
            </a:br>
            <a:r>
              <a:rPr lang="ar-EG" sz="2200" dirty="0">
                <a:solidFill>
                  <a:srgbClr val="FFFFFF"/>
                </a:solidFill>
                <a:cs typeface="PT Bold Heading" pitchFamily="2" charset="-78"/>
              </a:rPr>
              <a:t>اقتصاد بعضها على المخدرات كدول شرق آسيا وأفغانستان وبعض الدول الأوروبية والإفريقية وأمريكا.</a:t>
            </a:r>
          </a:p>
        </p:txBody>
      </p:sp>
      <p:sp>
        <p:nvSpPr>
          <p:cNvPr id="7" name="AutoShape 3107"/>
          <p:cNvSpPr>
            <a:spLocks noChangeArrowheads="1"/>
          </p:cNvSpPr>
          <p:nvPr/>
        </p:nvSpPr>
        <p:spPr bwMode="auto">
          <a:xfrm>
            <a:off x="2357422" y="757982"/>
            <a:ext cx="6500858"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r>
              <a:rPr lang="ar-EG" sz="2400" dirty="0">
                <a:solidFill>
                  <a:srgbClr val="FFFF00"/>
                </a:solidFill>
                <a:cs typeface="PT Bold Heading" pitchFamily="2" charset="-78"/>
              </a:rPr>
              <a:t>العوامل التى أدت إلى تعاطى المخدرات</a:t>
            </a:r>
          </a:p>
        </p:txBody>
      </p:sp>
    </p:spTree>
    <p:extLst>
      <p:ext uri="{BB962C8B-B14F-4D97-AF65-F5344CB8AC3E}">
        <p14:creationId xmlns:p14="http://schemas.microsoft.com/office/powerpoint/2010/main" val="2232008214"/>
      </p:ext>
    </p:extLst>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4572000" y="1357298"/>
            <a:ext cx="4320480"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مستوى التعليم والثقافة السائدة</a:t>
            </a:r>
          </a:p>
        </p:txBody>
      </p:sp>
      <p:sp>
        <p:nvSpPr>
          <p:cNvPr id="5" name="AutoShape 2"/>
          <p:cNvSpPr>
            <a:spLocks noChangeArrowheads="1"/>
          </p:cNvSpPr>
          <p:nvPr/>
        </p:nvSpPr>
        <p:spPr bwMode="auto">
          <a:xfrm>
            <a:off x="214282" y="2071678"/>
            <a:ext cx="8640960" cy="1229914"/>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spcBef>
                <a:spcPct val="50000"/>
              </a:spcBef>
              <a:spcAft>
                <a:spcPct val="0"/>
              </a:spcAft>
              <a:tabLst>
                <a:tab pos="57150" algn="l"/>
              </a:tabLst>
              <a:defRPr/>
            </a:pPr>
            <a:r>
              <a:rPr lang="ar-EG" sz="2200" b="1" dirty="0">
                <a:solidFill>
                  <a:srgbClr val="FFFFFF"/>
                </a:solidFill>
                <a:cs typeface="PT Bold Heading" pitchFamily="2" charset="-78"/>
              </a:rPr>
              <a:t>إنخفاض مستوى التعليم يلعب دوراً هاماً في التوجه نحو السلوك الإدمان </a:t>
            </a:r>
            <a:br>
              <a:rPr lang="ar-EG" sz="2200" b="1" dirty="0">
                <a:solidFill>
                  <a:srgbClr val="FFFFFF"/>
                </a:solidFill>
                <a:cs typeface="PT Bold Heading" pitchFamily="2" charset="-78"/>
              </a:rPr>
            </a:br>
            <a:r>
              <a:rPr lang="ar-EG" sz="2200" b="1" dirty="0">
                <a:solidFill>
                  <a:srgbClr val="FFFFFF"/>
                </a:solidFill>
                <a:cs typeface="PT Bold Heading" pitchFamily="2" charset="-78"/>
              </a:rPr>
              <a:t>كما تلعب الثقافة السائدة في المجتمع والأسرة دورا كبيرا آخر في التوجه </a:t>
            </a:r>
            <a:br>
              <a:rPr lang="ar-EG" sz="2200" b="1" dirty="0">
                <a:solidFill>
                  <a:srgbClr val="FFFFFF"/>
                </a:solidFill>
                <a:cs typeface="PT Bold Heading" pitchFamily="2" charset="-78"/>
              </a:rPr>
            </a:br>
            <a:r>
              <a:rPr lang="ar-EG" sz="2200" b="1" dirty="0">
                <a:solidFill>
                  <a:srgbClr val="FFFFFF"/>
                </a:solidFill>
                <a:cs typeface="PT Bold Heading" pitchFamily="2" charset="-78"/>
              </a:rPr>
              <a:t>نحو هذا السلوك وعمل على تعزيزه مما يعقد العملية العلاجية. </a:t>
            </a:r>
          </a:p>
        </p:txBody>
      </p:sp>
      <p:sp>
        <p:nvSpPr>
          <p:cNvPr id="6" name="AutoShape 2"/>
          <p:cNvSpPr>
            <a:spLocks noChangeArrowheads="1"/>
          </p:cNvSpPr>
          <p:nvPr/>
        </p:nvSpPr>
        <p:spPr bwMode="auto">
          <a:xfrm>
            <a:off x="214282" y="3733089"/>
            <a:ext cx="8640960" cy="85534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spcBef>
                <a:spcPct val="50000"/>
              </a:spcBef>
              <a:spcAft>
                <a:spcPct val="0"/>
              </a:spcAft>
              <a:tabLst>
                <a:tab pos="57150" algn="l"/>
              </a:tabLst>
              <a:defRPr/>
            </a:pPr>
            <a:r>
              <a:rPr lang="ar-EG" sz="2200" dirty="0">
                <a:solidFill>
                  <a:srgbClr val="FFFFFF"/>
                </a:solidFill>
                <a:cs typeface="PT Bold Heading" pitchFamily="2" charset="-78"/>
              </a:rPr>
              <a:t>فمن بين بعض الثقافات الخاطئة مثلا الاعتقاد بوجود العلاقة القوية </a:t>
            </a:r>
            <a:br>
              <a:rPr lang="ar-EG" sz="2200" dirty="0">
                <a:solidFill>
                  <a:srgbClr val="FFFFFF"/>
                </a:solidFill>
                <a:cs typeface="PT Bold Heading" pitchFamily="2" charset="-78"/>
              </a:rPr>
            </a:br>
            <a:r>
              <a:rPr lang="ar-EG" sz="2200" dirty="0">
                <a:solidFill>
                  <a:srgbClr val="FFFFFF"/>
                </a:solidFill>
                <a:cs typeface="PT Bold Heading" pitchFamily="2" charset="-78"/>
              </a:rPr>
              <a:t>بين المخدرات والجنس، كما هو الحال بالنسبة لمتعاطي القات مثلا</a:t>
            </a:r>
            <a:r>
              <a:rPr lang="ar-EG" sz="2200" dirty="0">
                <a:solidFill>
                  <a:schemeClr val="bg1"/>
                </a:solidFill>
                <a:cs typeface="PT Bold Heading" pitchFamily="2" charset="-78"/>
              </a:rPr>
              <a:t>.</a:t>
            </a:r>
          </a:p>
        </p:txBody>
      </p:sp>
      <p:sp>
        <p:nvSpPr>
          <p:cNvPr id="9" name="AutoShape 2"/>
          <p:cNvSpPr>
            <a:spLocks noChangeArrowheads="1"/>
          </p:cNvSpPr>
          <p:nvPr/>
        </p:nvSpPr>
        <p:spPr bwMode="auto">
          <a:xfrm>
            <a:off x="214282" y="4867405"/>
            <a:ext cx="8640960" cy="1604485"/>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spcBef>
                <a:spcPct val="50000"/>
              </a:spcBef>
              <a:spcAft>
                <a:spcPct val="0"/>
              </a:spcAft>
              <a:tabLst>
                <a:tab pos="57150" algn="l"/>
              </a:tabLst>
              <a:defRPr/>
            </a:pPr>
            <a:r>
              <a:rPr lang="ar-EG" sz="2200" b="1" dirty="0">
                <a:solidFill>
                  <a:srgbClr val="FFFFFF"/>
                </a:solidFill>
                <a:cs typeface="PT Bold Heading" pitchFamily="2" charset="-78"/>
              </a:rPr>
              <a:t>كذلك العادات الاجتماعية والتقاليد المتعارف عليها والتي قد لا تبعث </a:t>
            </a:r>
            <a:br>
              <a:rPr lang="ar-EG" sz="2200" b="1" dirty="0">
                <a:solidFill>
                  <a:srgbClr val="FFFFFF"/>
                </a:solidFill>
                <a:cs typeface="PT Bold Heading" pitchFamily="2" charset="-78"/>
              </a:rPr>
            </a:br>
            <a:r>
              <a:rPr lang="ar-EG" sz="2200" b="1" dirty="0">
                <a:solidFill>
                  <a:srgbClr val="FFFFFF"/>
                </a:solidFill>
                <a:cs typeface="PT Bold Heading" pitchFamily="2" charset="-78"/>
              </a:rPr>
              <a:t>على التعاطي فقط وإنما ترغم الأفراد عليه، كما هو الحال في المجتمعات اليمنية حيث يعتبر من لا يتعاط القات فردا شاذا أو بخيلا، لا </a:t>
            </a:r>
            <a:r>
              <a:rPr lang="ar-EG" sz="2200" b="1" dirty="0" err="1">
                <a:solidFill>
                  <a:srgbClr val="FFFFFF"/>
                </a:solidFill>
                <a:cs typeface="PT Bold Heading" pitchFamily="2" charset="-78"/>
              </a:rPr>
              <a:t>سيما</a:t>
            </a:r>
            <a:r>
              <a:rPr lang="ar-EG" sz="2200" b="1" dirty="0">
                <a:solidFill>
                  <a:srgbClr val="FFFFFF"/>
                </a:solidFill>
                <a:cs typeface="PT Bold Heading" pitchFamily="2" charset="-78"/>
              </a:rPr>
              <a:t> في الجلسات الاجتماعية التي يمارسها أفراد المجتمع رجالا ونساءً .</a:t>
            </a:r>
          </a:p>
        </p:txBody>
      </p:sp>
      <p:sp>
        <p:nvSpPr>
          <p:cNvPr id="7" name="AutoShape 3107"/>
          <p:cNvSpPr>
            <a:spLocks noChangeArrowheads="1"/>
          </p:cNvSpPr>
          <p:nvPr/>
        </p:nvSpPr>
        <p:spPr bwMode="auto">
          <a:xfrm>
            <a:off x="2357422" y="757982"/>
            <a:ext cx="6500858"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العوامل التى أدت إلى تعاطى المخدرات</a:t>
            </a:r>
          </a:p>
        </p:txBody>
      </p:sp>
    </p:spTree>
    <p:extLst>
      <p:ext uri="{BB962C8B-B14F-4D97-AF65-F5344CB8AC3E}">
        <p14:creationId xmlns:p14="http://schemas.microsoft.com/office/powerpoint/2010/main" val="1691136929"/>
      </p:ext>
    </p:extLst>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107"/>
          <p:cNvSpPr>
            <a:spLocks noChangeArrowheads="1"/>
          </p:cNvSpPr>
          <p:nvPr/>
        </p:nvSpPr>
        <p:spPr bwMode="auto">
          <a:xfrm>
            <a:off x="3929058" y="757982"/>
            <a:ext cx="5000660"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العوامل التى أدت إلى تعاطى المخدرات</a:t>
            </a:r>
          </a:p>
        </p:txBody>
      </p:sp>
      <p:sp>
        <p:nvSpPr>
          <p:cNvPr id="4" name="AutoShape 2"/>
          <p:cNvSpPr>
            <a:spLocks noChangeArrowheads="1"/>
          </p:cNvSpPr>
          <p:nvPr/>
        </p:nvSpPr>
        <p:spPr bwMode="auto">
          <a:xfrm>
            <a:off x="6572264" y="1632338"/>
            <a:ext cx="2400204"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العقاقير الطبية </a:t>
            </a:r>
          </a:p>
        </p:txBody>
      </p:sp>
      <p:sp>
        <p:nvSpPr>
          <p:cNvPr id="5" name="AutoShape 2"/>
          <p:cNvSpPr>
            <a:spLocks noChangeArrowheads="1"/>
          </p:cNvSpPr>
          <p:nvPr/>
        </p:nvSpPr>
        <p:spPr bwMode="auto">
          <a:xfrm>
            <a:off x="251520" y="2517897"/>
            <a:ext cx="8640960" cy="1791770"/>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ct val="150000"/>
              </a:lnSpc>
              <a:spcBef>
                <a:spcPct val="50000"/>
              </a:spcBef>
              <a:spcAft>
                <a:spcPct val="0"/>
              </a:spcAft>
              <a:tabLst>
                <a:tab pos="57150" algn="l"/>
              </a:tabLst>
              <a:defRPr/>
            </a:pPr>
            <a:r>
              <a:rPr lang="ar-EG" sz="2200" b="1" dirty="0">
                <a:solidFill>
                  <a:srgbClr val="FFFFFF"/>
                </a:solidFill>
                <a:cs typeface="PT Bold Heading" pitchFamily="2" charset="-78"/>
              </a:rPr>
              <a:t>يعتبر من بين أسباب تعاطي المخدرات استخدام بعض الأدوية دون استشارة طبية أو التشخيص الطبي الخاطئ الذي قد ينتج عنه وصف علاج طبي </a:t>
            </a:r>
            <a:br>
              <a:rPr lang="ar-EG" sz="2200" b="1" dirty="0">
                <a:solidFill>
                  <a:srgbClr val="FFFFFF"/>
                </a:solidFill>
                <a:cs typeface="PT Bold Heading" pitchFamily="2" charset="-78"/>
              </a:rPr>
            </a:br>
            <a:r>
              <a:rPr lang="ar-EG" sz="2200" b="1" dirty="0">
                <a:solidFill>
                  <a:srgbClr val="FFFFFF"/>
                </a:solidFill>
                <a:cs typeface="PT Bold Heading" pitchFamily="2" charset="-78"/>
              </a:rPr>
              <a:t>بأحد العقاقير المخدرة وبالتالي خلق حالة إدمان لدى المريض . </a:t>
            </a:r>
          </a:p>
        </p:txBody>
      </p:sp>
      <p:sp>
        <p:nvSpPr>
          <p:cNvPr id="6" name="AutoShape 2"/>
          <p:cNvSpPr>
            <a:spLocks noChangeArrowheads="1"/>
          </p:cNvSpPr>
          <p:nvPr/>
        </p:nvSpPr>
        <p:spPr bwMode="auto">
          <a:xfrm>
            <a:off x="254643" y="4770854"/>
            <a:ext cx="8672037" cy="1229914"/>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ct val="150000"/>
              </a:lnSpc>
              <a:spcBef>
                <a:spcPct val="50000"/>
              </a:spcBef>
              <a:spcAft>
                <a:spcPct val="0"/>
              </a:spcAft>
              <a:tabLst>
                <a:tab pos="57150" algn="l"/>
              </a:tabLst>
              <a:defRPr/>
            </a:pPr>
            <a:r>
              <a:rPr lang="ar-EG" sz="2200" dirty="0">
                <a:solidFill>
                  <a:srgbClr val="FFFFFF"/>
                </a:solidFill>
                <a:cs typeface="PT Bold Heading" pitchFamily="2" charset="-78"/>
              </a:rPr>
              <a:t>في المجتمعات الإنسانية الكثير مما يعمل عمل المشجع والدافع نحو الانجراف </a:t>
            </a:r>
            <a:br>
              <a:rPr lang="ar-EG" sz="2200" dirty="0">
                <a:solidFill>
                  <a:srgbClr val="FFFFFF"/>
                </a:solidFill>
                <a:cs typeface="PT Bold Heading" pitchFamily="2" charset="-78"/>
              </a:rPr>
            </a:br>
            <a:r>
              <a:rPr lang="ar-EG" sz="2200" dirty="0">
                <a:solidFill>
                  <a:srgbClr val="FFFFFF"/>
                </a:solidFill>
                <a:cs typeface="PT Bold Heading" pitchFamily="2" charset="-78"/>
              </a:rPr>
              <a:t>وراء هذا السلوك الشاذ .</a:t>
            </a:r>
          </a:p>
        </p:txBody>
      </p:sp>
    </p:spTree>
    <p:extLst>
      <p:ext uri="{BB962C8B-B14F-4D97-AF65-F5344CB8AC3E}">
        <p14:creationId xmlns:p14="http://schemas.microsoft.com/office/powerpoint/2010/main" val="1564758424"/>
      </p:ext>
    </p:extLst>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6215074" y="1470734"/>
            <a:ext cx="2643206"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العوامل النفسية :</a:t>
            </a:r>
          </a:p>
        </p:txBody>
      </p:sp>
      <p:sp>
        <p:nvSpPr>
          <p:cNvPr id="5" name="AutoShape 2"/>
          <p:cNvSpPr>
            <a:spLocks noChangeArrowheads="1"/>
          </p:cNvSpPr>
          <p:nvPr/>
        </p:nvSpPr>
        <p:spPr bwMode="auto">
          <a:xfrm>
            <a:off x="251520" y="2254775"/>
            <a:ext cx="8640960" cy="85534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justLow" defTabSz="957263" fontAlgn="base">
              <a:spcBef>
                <a:spcPct val="50000"/>
              </a:spcBef>
              <a:spcAft>
                <a:spcPct val="0"/>
              </a:spcAft>
              <a:buFont typeface="Arial" panose="020B0604020202020204" pitchFamily="34" charset="0"/>
              <a:buChar char="•"/>
              <a:tabLst>
                <a:tab pos="57150" algn="l"/>
              </a:tabLst>
              <a:defRPr/>
            </a:pPr>
            <a:r>
              <a:rPr lang="ar-EG" sz="2200" b="1" dirty="0">
                <a:solidFill>
                  <a:srgbClr val="FBFDFF"/>
                </a:solidFill>
                <a:cs typeface="PT Bold Heading" pitchFamily="2" charset="-78"/>
              </a:rPr>
              <a:t>الإصابة ببعض الأمراض النفسية مثل القلق والإكتئاب ومحاولة الشخص </a:t>
            </a:r>
            <a:br>
              <a:rPr lang="ar-EG" sz="2200" b="1" dirty="0">
                <a:solidFill>
                  <a:srgbClr val="FBFDFF"/>
                </a:solidFill>
                <a:cs typeface="PT Bold Heading" pitchFamily="2" charset="-78"/>
              </a:rPr>
            </a:br>
            <a:r>
              <a:rPr lang="ar-EG" sz="2200" b="1" dirty="0">
                <a:solidFill>
                  <a:srgbClr val="FBFDFF"/>
                </a:solidFill>
                <a:cs typeface="PT Bold Heading" pitchFamily="2" charset="-78"/>
              </a:rPr>
              <a:t>علاج نفسه بنفسه لإفتقاد الإدراك والوعى بأهمية العلاج النفسى  </a:t>
            </a:r>
            <a:r>
              <a:rPr lang="ar-EG" sz="2200" dirty="0">
                <a:solidFill>
                  <a:schemeClr val="bg1"/>
                </a:solidFill>
                <a:cs typeface="PT Bold Heading" pitchFamily="2" charset="-78"/>
              </a:rPr>
              <a:t>.</a:t>
            </a:r>
          </a:p>
        </p:txBody>
      </p:sp>
      <p:sp>
        <p:nvSpPr>
          <p:cNvPr id="8" name="AutoShape 2"/>
          <p:cNvSpPr>
            <a:spLocks noChangeArrowheads="1"/>
          </p:cNvSpPr>
          <p:nvPr/>
        </p:nvSpPr>
        <p:spPr bwMode="auto">
          <a:xfrm>
            <a:off x="285720" y="3383381"/>
            <a:ext cx="8569522" cy="48077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justLow" defTabSz="957263" fontAlgn="base">
              <a:spcBef>
                <a:spcPct val="50000"/>
              </a:spcBef>
              <a:spcAft>
                <a:spcPct val="0"/>
              </a:spcAft>
              <a:buFont typeface="Arial" panose="020B0604020202020204" pitchFamily="34" charset="0"/>
              <a:buChar char="•"/>
              <a:tabLst>
                <a:tab pos="57150" algn="l"/>
              </a:tabLst>
              <a:defRPr/>
            </a:pPr>
            <a:r>
              <a:rPr lang="ar-EG" sz="2200" b="1" dirty="0">
                <a:solidFill>
                  <a:srgbClr val="FFFFFF"/>
                </a:solidFill>
                <a:cs typeface="PT Bold Heading" pitchFamily="2" charset="-78"/>
              </a:rPr>
              <a:t>ضعف البناء النفسى للشخصية وزيادة الإعتمادية .</a:t>
            </a:r>
          </a:p>
        </p:txBody>
      </p:sp>
      <p:sp>
        <p:nvSpPr>
          <p:cNvPr id="9" name="AutoShape 2"/>
          <p:cNvSpPr>
            <a:spLocks noChangeArrowheads="1"/>
          </p:cNvSpPr>
          <p:nvPr/>
        </p:nvSpPr>
        <p:spPr bwMode="auto">
          <a:xfrm>
            <a:off x="285720" y="4137417"/>
            <a:ext cx="8569522" cy="48077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justLow" defTabSz="957263" fontAlgn="base">
              <a:spcBef>
                <a:spcPct val="50000"/>
              </a:spcBef>
              <a:spcAft>
                <a:spcPct val="0"/>
              </a:spcAft>
              <a:buFont typeface="Arial" panose="020B0604020202020204" pitchFamily="34" charset="0"/>
              <a:buChar char="•"/>
              <a:tabLst>
                <a:tab pos="57150" algn="l"/>
              </a:tabLst>
              <a:defRPr/>
            </a:pPr>
            <a:r>
              <a:rPr lang="ar-EG" sz="2200" b="1" dirty="0">
                <a:solidFill>
                  <a:srgbClr val="FFFFFF"/>
                </a:solidFill>
                <a:cs typeface="PT Bold Heading" pitchFamily="2" charset="-78"/>
              </a:rPr>
              <a:t>سلوك مستمر باحثاً عن اللذة والإشباع الفورى .</a:t>
            </a:r>
          </a:p>
        </p:txBody>
      </p:sp>
      <p:sp>
        <p:nvSpPr>
          <p:cNvPr id="10" name="AutoShape 2"/>
          <p:cNvSpPr>
            <a:spLocks noChangeArrowheads="1"/>
          </p:cNvSpPr>
          <p:nvPr/>
        </p:nvSpPr>
        <p:spPr bwMode="auto">
          <a:xfrm>
            <a:off x="285720" y="4891453"/>
            <a:ext cx="8569522" cy="48077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justLow" defTabSz="957263" fontAlgn="base">
              <a:spcBef>
                <a:spcPct val="50000"/>
              </a:spcBef>
              <a:spcAft>
                <a:spcPct val="0"/>
              </a:spcAft>
              <a:buFont typeface="Arial" panose="020B0604020202020204" pitchFamily="34" charset="0"/>
              <a:buChar char="•"/>
              <a:tabLst>
                <a:tab pos="57150" algn="l"/>
              </a:tabLst>
              <a:defRPr/>
            </a:pPr>
            <a:r>
              <a:rPr lang="ar-EG" sz="2200" b="1" dirty="0">
                <a:solidFill>
                  <a:srgbClr val="FFFFFF"/>
                </a:solidFill>
                <a:cs typeface="PT Bold Heading" pitchFamily="2" charset="-78"/>
              </a:rPr>
              <a:t>سلوك مستمر باحثاً عن اللذة والإشباع الفورى .</a:t>
            </a:r>
          </a:p>
        </p:txBody>
      </p:sp>
      <p:sp>
        <p:nvSpPr>
          <p:cNvPr id="11" name="AutoShape 2"/>
          <p:cNvSpPr>
            <a:spLocks noChangeArrowheads="1"/>
          </p:cNvSpPr>
          <p:nvPr/>
        </p:nvSpPr>
        <p:spPr bwMode="auto">
          <a:xfrm>
            <a:off x="285720" y="5645491"/>
            <a:ext cx="8572560" cy="85534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algn="justLow" defTabSz="957263" fontAlgn="base">
              <a:spcBef>
                <a:spcPct val="50000"/>
              </a:spcBef>
              <a:spcAft>
                <a:spcPct val="0"/>
              </a:spcAft>
              <a:buFont typeface="Arial" panose="020B0604020202020204" pitchFamily="34" charset="0"/>
              <a:buChar char="•"/>
              <a:tabLst>
                <a:tab pos="57150" algn="l"/>
              </a:tabLst>
              <a:defRPr/>
            </a:pPr>
            <a:r>
              <a:rPr lang="ar-EG" sz="2200" b="1" dirty="0">
                <a:solidFill>
                  <a:srgbClr val="FFFFFF"/>
                </a:solidFill>
                <a:cs typeface="PT Bold Heading" pitchFamily="2" charset="-78"/>
              </a:rPr>
              <a:t>وجود أفكار خاطئة حول تعاطى المخدرات</a:t>
            </a:r>
            <a:br>
              <a:rPr lang="ar-EG" sz="2200" b="1" dirty="0">
                <a:solidFill>
                  <a:srgbClr val="FFFFFF"/>
                </a:solidFill>
                <a:cs typeface="PT Bold Heading" pitchFamily="2" charset="-78"/>
              </a:rPr>
            </a:br>
            <a:r>
              <a:rPr lang="en-GB" sz="2200" b="1" dirty="0">
                <a:solidFill>
                  <a:srgbClr val="FFFFFF"/>
                </a:solidFill>
                <a:cs typeface="PT Bold Heading" pitchFamily="2" charset="-78"/>
              </a:rPr>
              <a:t>)</a:t>
            </a:r>
            <a:r>
              <a:rPr lang="ar-EG" sz="2200" b="1" dirty="0">
                <a:solidFill>
                  <a:srgbClr val="FFFFFF"/>
                </a:solidFill>
                <a:cs typeface="PT Bold Heading" pitchFamily="2" charset="-78"/>
              </a:rPr>
              <a:t>تنامي الشعور بالرضا ) </a:t>
            </a:r>
          </a:p>
        </p:txBody>
      </p:sp>
      <p:sp>
        <p:nvSpPr>
          <p:cNvPr id="13" name="AutoShape 3107"/>
          <p:cNvSpPr>
            <a:spLocks noChangeArrowheads="1"/>
          </p:cNvSpPr>
          <p:nvPr/>
        </p:nvSpPr>
        <p:spPr bwMode="auto">
          <a:xfrm>
            <a:off x="3929058" y="757982"/>
            <a:ext cx="5000660"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العوامل التى أدت إلى تعاطى المخدرات</a:t>
            </a:r>
          </a:p>
        </p:txBody>
      </p:sp>
    </p:spTree>
    <p:extLst>
      <p:ext uri="{BB962C8B-B14F-4D97-AF65-F5344CB8AC3E}">
        <p14:creationId xmlns:p14="http://schemas.microsoft.com/office/powerpoint/2010/main" val="3385749896"/>
      </p:ext>
    </p:extLst>
  </p:cSld>
  <p:clrMapOvr>
    <a:masterClrMapping/>
  </p:clrMapOvr>
  <p:transition>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5929322" y="1484784"/>
            <a:ext cx="2963158"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العوامل الإجتماعية :</a:t>
            </a:r>
          </a:p>
        </p:txBody>
      </p:sp>
      <p:sp>
        <p:nvSpPr>
          <p:cNvPr id="5" name="AutoShape 2"/>
          <p:cNvSpPr>
            <a:spLocks noChangeArrowheads="1"/>
          </p:cNvSpPr>
          <p:nvPr/>
        </p:nvSpPr>
        <p:spPr bwMode="auto">
          <a:xfrm>
            <a:off x="251520" y="2236060"/>
            <a:ext cx="8640960" cy="1791770"/>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ct val="150000"/>
              </a:lnSpc>
              <a:spcBef>
                <a:spcPct val="50000"/>
              </a:spcBef>
              <a:spcAft>
                <a:spcPct val="0"/>
              </a:spcAft>
              <a:tabLst>
                <a:tab pos="57150" algn="l"/>
              </a:tabLst>
              <a:defRPr/>
            </a:pPr>
            <a:r>
              <a:rPr lang="ar-EG" sz="2200" dirty="0">
                <a:solidFill>
                  <a:srgbClr val="FFFFFF"/>
                </a:solidFill>
                <a:cs typeface="PT Bold Heading" pitchFamily="2" charset="-78"/>
              </a:rPr>
              <a:t>إن إكتساب عادات ثقافية جديدة فى ظل ثورة المعلومات والإتصال الثقافى بالدول الأخرى عبر الأقمار الصناعية والتعرض لقيم وعادات وأفكار غير متوافقة مع عاداتنا وتقاليدنا وقيمنا يزيد من زيادة تعاطى المخدرات .</a:t>
            </a:r>
          </a:p>
        </p:txBody>
      </p:sp>
      <p:sp>
        <p:nvSpPr>
          <p:cNvPr id="6" name="AutoShape 2"/>
          <p:cNvSpPr>
            <a:spLocks noChangeArrowheads="1"/>
          </p:cNvSpPr>
          <p:nvPr/>
        </p:nvSpPr>
        <p:spPr bwMode="auto">
          <a:xfrm>
            <a:off x="254643" y="4143380"/>
            <a:ext cx="8672037" cy="1791770"/>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ct val="150000"/>
              </a:lnSpc>
              <a:spcBef>
                <a:spcPct val="50000"/>
              </a:spcBef>
              <a:spcAft>
                <a:spcPct val="0"/>
              </a:spcAft>
              <a:tabLst>
                <a:tab pos="57150" algn="l"/>
              </a:tabLst>
              <a:defRPr/>
            </a:pPr>
            <a:r>
              <a:rPr lang="ar-EG" sz="2200" dirty="0">
                <a:solidFill>
                  <a:srgbClr val="F3F7FF"/>
                </a:solidFill>
                <a:cs typeface="PT Bold Heading" pitchFamily="2" charset="-78"/>
              </a:rPr>
              <a:t>إنعدام سبل إشباع الحاجات وتقدير الذات يؤدى إلى وقوع الفرد فى التفكير بإشباعها حتى ولو كان على المستوى التخيلى البعيد عن الواقع </a:t>
            </a:r>
            <a:br>
              <a:rPr lang="ar-EG" sz="2200" dirty="0">
                <a:solidFill>
                  <a:srgbClr val="F3F7FF"/>
                </a:solidFill>
                <a:cs typeface="PT Bold Heading" pitchFamily="2" charset="-78"/>
              </a:rPr>
            </a:br>
            <a:r>
              <a:rPr lang="ar-EG" sz="2200" dirty="0">
                <a:solidFill>
                  <a:srgbClr val="F3F7FF"/>
                </a:solidFill>
                <a:cs typeface="PT Bold Heading" pitchFamily="2" charset="-78"/>
              </a:rPr>
              <a:t>للتهيئة النفسية للتعاطى . </a:t>
            </a:r>
          </a:p>
        </p:txBody>
      </p:sp>
      <p:sp>
        <p:nvSpPr>
          <p:cNvPr id="8" name="AutoShape 3107"/>
          <p:cNvSpPr>
            <a:spLocks noChangeArrowheads="1"/>
          </p:cNvSpPr>
          <p:nvPr/>
        </p:nvSpPr>
        <p:spPr bwMode="auto">
          <a:xfrm>
            <a:off x="3929058" y="757982"/>
            <a:ext cx="5000660"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العوامل التى أدت إلى تعاطى المخدرات</a:t>
            </a:r>
          </a:p>
        </p:txBody>
      </p:sp>
    </p:spTree>
    <p:extLst>
      <p:ext uri="{BB962C8B-B14F-4D97-AF65-F5344CB8AC3E}">
        <p14:creationId xmlns:p14="http://schemas.microsoft.com/office/powerpoint/2010/main" val="1412158050"/>
      </p:ext>
    </p:extLst>
  </p:cSld>
  <p:clrMapOvr>
    <a:masterClrMapping/>
  </p:clrMapOvr>
  <p:transition>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107"/>
          <p:cNvSpPr>
            <a:spLocks noChangeArrowheads="1"/>
          </p:cNvSpPr>
          <p:nvPr/>
        </p:nvSpPr>
        <p:spPr bwMode="auto">
          <a:xfrm>
            <a:off x="5715008" y="757982"/>
            <a:ext cx="3357586"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آثار المخدرات على الفرد </a:t>
            </a:r>
          </a:p>
        </p:txBody>
      </p:sp>
      <p:sp>
        <p:nvSpPr>
          <p:cNvPr id="4" name="AutoShape 2"/>
          <p:cNvSpPr>
            <a:spLocks noChangeArrowheads="1"/>
          </p:cNvSpPr>
          <p:nvPr/>
        </p:nvSpPr>
        <p:spPr bwMode="auto">
          <a:xfrm>
            <a:off x="3286116" y="1418024"/>
            <a:ext cx="5757790"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أهم الآثار الصحية الناجمة عن تعاطى المخدرات</a:t>
            </a:r>
          </a:p>
        </p:txBody>
      </p:sp>
      <p:sp>
        <p:nvSpPr>
          <p:cNvPr id="6" name="AutoShape 2"/>
          <p:cNvSpPr>
            <a:spLocks noChangeArrowheads="1"/>
          </p:cNvSpPr>
          <p:nvPr/>
        </p:nvSpPr>
        <p:spPr bwMode="auto">
          <a:xfrm>
            <a:off x="142844" y="2102578"/>
            <a:ext cx="8858312" cy="475097"/>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ts val="2640"/>
              </a:lnSpc>
              <a:spcBef>
                <a:spcPct val="50000"/>
              </a:spcBef>
              <a:spcAft>
                <a:spcPct val="0"/>
              </a:spcAft>
              <a:tabLst>
                <a:tab pos="57150" algn="l"/>
              </a:tabLst>
              <a:defRPr/>
            </a:pPr>
            <a:r>
              <a:rPr lang="ar-EG" sz="2000" dirty="0">
                <a:solidFill>
                  <a:srgbClr val="FFFFFF"/>
                </a:solidFill>
                <a:cs typeface="PT Bold Heading" pitchFamily="2" charset="-78"/>
              </a:rPr>
              <a:t>حدوث مشاكل صحية بدنية وعقلية ويعتمد ذلك على نوع المخدرات المستخدمة :</a:t>
            </a:r>
          </a:p>
        </p:txBody>
      </p:sp>
      <p:sp>
        <p:nvSpPr>
          <p:cNvPr id="7" name="AutoShape 2"/>
          <p:cNvSpPr>
            <a:spLocks noChangeArrowheads="1"/>
          </p:cNvSpPr>
          <p:nvPr/>
        </p:nvSpPr>
        <p:spPr bwMode="auto">
          <a:xfrm>
            <a:off x="214282" y="2751451"/>
            <a:ext cx="8786874" cy="503897"/>
          </a:xfrm>
          <a:prstGeom prst="roundRect">
            <a:avLst>
              <a:gd name="adj" fmla="val 16667"/>
            </a:avLst>
          </a:prstGeom>
          <a:solidFill>
            <a:srgbClr val="008000">
              <a:gamma/>
              <a:shade val="46275"/>
              <a:invGamma/>
            </a:srgbClr>
          </a:solidFill>
          <a:ln w="28575" algn="ctr">
            <a:solidFill>
              <a:srgbClr val="FFFF00">
                <a:alpha val="97000"/>
              </a:srgbClr>
            </a:solidFill>
            <a:round/>
            <a:headEnd/>
            <a:tailEnd/>
          </a:ln>
          <a:effectLst>
            <a:outerShdw blurRad="38100" dist="38100" sx="1000" sy="1000" algn="ctr" rotWithShape="0">
              <a:srgbClr val="FFFF00"/>
            </a:outerShdw>
          </a:effectLst>
        </p:spPr>
        <p:txBody>
          <a:bodyPr wrap="none" lIns="36000" rIns="36000">
            <a:noAutofit/>
          </a:bodyPr>
          <a:lstStyle/>
          <a:p>
            <a:pPr marL="342900" indent="-342900" defTabSz="957263" fontAlgn="base">
              <a:lnSpc>
                <a:spcPts val="2640"/>
              </a:lnSpc>
              <a:spcBef>
                <a:spcPct val="50000"/>
              </a:spcBef>
              <a:spcAft>
                <a:spcPct val="0"/>
              </a:spcAft>
              <a:tabLst>
                <a:tab pos="57150" algn="l"/>
              </a:tabLst>
              <a:defRPr/>
            </a:pPr>
            <a:r>
              <a:rPr lang="ar-EG" sz="2200" dirty="0">
                <a:solidFill>
                  <a:srgbClr val="FFFFFF"/>
                </a:solidFill>
                <a:cs typeface="PT Bold Heading" pitchFamily="2" charset="-78"/>
              </a:rPr>
              <a:t>جفاف الفم</a:t>
            </a:r>
          </a:p>
        </p:txBody>
      </p:sp>
      <p:sp>
        <p:nvSpPr>
          <p:cNvPr id="8" name="AutoShape 2"/>
          <p:cNvSpPr>
            <a:spLocks noChangeArrowheads="1"/>
          </p:cNvSpPr>
          <p:nvPr/>
        </p:nvSpPr>
        <p:spPr bwMode="auto">
          <a:xfrm>
            <a:off x="214282" y="3429124"/>
            <a:ext cx="8786874" cy="503897"/>
          </a:xfrm>
          <a:prstGeom prst="roundRect">
            <a:avLst>
              <a:gd name="adj" fmla="val 16667"/>
            </a:avLst>
          </a:prstGeom>
          <a:solidFill>
            <a:srgbClr val="008000">
              <a:gamma/>
              <a:shade val="46275"/>
              <a:invGamma/>
            </a:srgbClr>
          </a:solidFill>
          <a:ln w="28575" algn="ctr">
            <a:solidFill>
              <a:srgbClr val="FFFF00">
                <a:alpha val="97000"/>
              </a:srgbClr>
            </a:solidFill>
            <a:round/>
            <a:headEnd/>
            <a:tailEnd/>
          </a:ln>
          <a:effectLst>
            <a:outerShdw blurRad="38100" dist="38100" sx="1000" sy="1000" algn="ctr" rotWithShape="0">
              <a:srgbClr val="FFFF00"/>
            </a:outerShdw>
          </a:effectLst>
        </p:spPr>
        <p:txBody>
          <a:bodyPr wrap="none" lIns="36000" rIns="36000">
            <a:noAutofit/>
          </a:bodyPr>
          <a:lstStyle/>
          <a:p>
            <a:pPr>
              <a:lnSpc>
                <a:spcPct val="110000"/>
              </a:lnSpc>
              <a:spcBef>
                <a:spcPct val="50000"/>
              </a:spcBef>
            </a:pPr>
            <a:r>
              <a:rPr lang="ar-EG" sz="2200" dirty="0">
                <a:solidFill>
                  <a:srgbClr val="FFFFFF"/>
                </a:solidFill>
                <a:cs typeface="PT Bold Heading" pitchFamily="2" charset="-78"/>
              </a:rPr>
              <a:t>سرعة ضربات القلب </a:t>
            </a:r>
            <a:r>
              <a:rPr lang="ar-EG" sz="2200" dirty="0">
                <a:solidFill>
                  <a:schemeClr val="bg1"/>
                </a:solidFill>
                <a:cs typeface="PT Bold Heading" pitchFamily="2" charset="-78"/>
              </a:rPr>
              <a:t>.</a:t>
            </a:r>
            <a:endParaRPr lang="ar-EG" sz="2200" dirty="0">
              <a:solidFill>
                <a:srgbClr val="FFFFFF"/>
              </a:solidFill>
              <a:cs typeface="PT Bold Heading" pitchFamily="2" charset="-78"/>
            </a:endParaRPr>
          </a:p>
        </p:txBody>
      </p:sp>
      <p:sp>
        <p:nvSpPr>
          <p:cNvPr id="9" name="AutoShape 2"/>
          <p:cNvSpPr>
            <a:spLocks noChangeArrowheads="1"/>
          </p:cNvSpPr>
          <p:nvPr/>
        </p:nvSpPr>
        <p:spPr bwMode="auto">
          <a:xfrm>
            <a:off x="214282" y="4106797"/>
            <a:ext cx="8786874" cy="503897"/>
          </a:xfrm>
          <a:prstGeom prst="roundRect">
            <a:avLst>
              <a:gd name="adj" fmla="val 16667"/>
            </a:avLst>
          </a:prstGeom>
          <a:solidFill>
            <a:srgbClr val="008000">
              <a:gamma/>
              <a:shade val="46275"/>
              <a:invGamma/>
            </a:srgbClr>
          </a:solidFill>
          <a:ln w="28575" algn="ctr">
            <a:solidFill>
              <a:srgbClr val="FFFF00">
                <a:alpha val="97000"/>
              </a:srgbClr>
            </a:solidFill>
            <a:round/>
            <a:headEnd/>
            <a:tailEnd/>
          </a:ln>
          <a:effectLst>
            <a:outerShdw blurRad="38100" dist="38100" sx="1000" sy="1000" algn="ctr" rotWithShape="0">
              <a:srgbClr val="FFFF00"/>
            </a:outerShdw>
          </a:effectLst>
        </p:spPr>
        <p:txBody>
          <a:bodyPr wrap="none" lIns="36000" rIns="36000">
            <a:noAutofit/>
          </a:bodyPr>
          <a:lstStyle/>
          <a:p>
            <a:pPr marL="342900" indent="-342900" defTabSz="957263" fontAlgn="base">
              <a:lnSpc>
                <a:spcPts val="2640"/>
              </a:lnSpc>
              <a:spcBef>
                <a:spcPct val="50000"/>
              </a:spcBef>
              <a:spcAft>
                <a:spcPct val="0"/>
              </a:spcAft>
              <a:tabLst>
                <a:tab pos="57150" algn="l"/>
              </a:tabLst>
              <a:defRPr/>
            </a:pPr>
            <a:r>
              <a:rPr lang="ar-EG" sz="2200" dirty="0">
                <a:solidFill>
                  <a:srgbClr val="FFFFFF"/>
                </a:solidFill>
                <a:cs typeface="PT Bold Heading" pitchFamily="2" charset="-78"/>
              </a:rPr>
              <a:t>تدمير الجهاز العصبي </a:t>
            </a:r>
            <a:r>
              <a:rPr lang="ar-EG" sz="2200" dirty="0" err="1">
                <a:solidFill>
                  <a:srgbClr val="FFFFFF"/>
                </a:solidFill>
                <a:cs typeface="PT Bold Heading" pitchFamily="2" charset="-78"/>
              </a:rPr>
              <a:t>و</a:t>
            </a:r>
            <a:r>
              <a:rPr lang="ar-EG" sz="2200" dirty="0">
                <a:solidFill>
                  <a:srgbClr val="FFFFFF"/>
                </a:solidFill>
                <a:cs typeface="PT Bold Heading" pitchFamily="2" charset="-78"/>
              </a:rPr>
              <a:t> خلايا المخ ( </a:t>
            </a:r>
            <a:r>
              <a:rPr lang="ar-EG" sz="2200" dirty="0" err="1">
                <a:solidFill>
                  <a:srgbClr val="FFFFFF"/>
                </a:solidFill>
                <a:cs typeface="PT Bold Heading" pitchFamily="2" charset="-78"/>
              </a:rPr>
              <a:t>ارتعاشات</a:t>
            </a:r>
            <a:r>
              <a:rPr lang="ar-EG" sz="2200" dirty="0">
                <a:solidFill>
                  <a:srgbClr val="FFFFFF"/>
                </a:solidFill>
                <a:cs typeface="PT Bold Heading" pitchFamily="2" charset="-78"/>
              </a:rPr>
              <a:t> عضلية - عدم الاتزان </a:t>
            </a:r>
            <a:r>
              <a:rPr lang="ar-EG" sz="2200" dirty="0" err="1">
                <a:solidFill>
                  <a:srgbClr val="FFFFFF"/>
                </a:solidFill>
                <a:cs typeface="PT Bold Heading" pitchFamily="2" charset="-78"/>
              </a:rPr>
              <a:t>فى</a:t>
            </a:r>
            <a:r>
              <a:rPr lang="ar-EG" sz="2200" dirty="0">
                <a:solidFill>
                  <a:srgbClr val="FFFFFF"/>
                </a:solidFill>
                <a:cs typeface="PT Bold Heading" pitchFamily="2" charset="-78"/>
              </a:rPr>
              <a:t> السير... الخ ) </a:t>
            </a:r>
            <a:r>
              <a:rPr lang="ar-EG" sz="2200" dirty="0">
                <a:solidFill>
                  <a:srgbClr val="FF0000"/>
                </a:solidFill>
                <a:cs typeface="PT Bold Heading" pitchFamily="2" charset="-78"/>
              </a:rPr>
              <a:t>.</a:t>
            </a:r>
            <a:r>
              <a:rPr lang="ar-EG" sz="2200" dirty="0">
                <a:solidFill>
                  <a:schemeClr val="bg1"/>
                </a:solidFill>
                <a:cs typeface="PT Bold Heading" pitchFamily="2" charset="-78"/>
              </a:rPr>
              <a:t> </a:t>
            </a:r>
          </a:p>
        </p:txBody>
      </p:sp>
      <p:sp>
        <p:nvSpPr>
          <p:cNvPr id="11" name="AutoShape 2"/>
          <p:cNvSpPr>
            <a:spLocks noChangeArrowheads="1"/>
          </p:cNvSpPr>
          <p:nvPr/>
        </p:nvSpPr>
        <p:spPr bwMode="auto">
          <a:xfrm>
            <a:off x="214282" y="4784470"/>
            <a:ext cx="8786874" cy="503897"/>
          </a:xfrm>
          <a:prstGeom prst="roundRect">
            <a:avLst>
              <a:gd name="adj" fmla="val 16667"/>
            </a:avLst>
          </a:prstGeom>
          <a:solidFill>
            <a:srgbClr val="008000">
              <a:gamma/>
              <a:shade val="46275"/>
              <a:invGamma/>
            </a:srgbClr>
          </a:solidFill>
          <a:ln w="28575" algn="ctr">
            <a:solidFill>
              <a:srgbClr val="FFFF00">
                <a:alpha val="97000"/>
              </a:srgbClr>
            </a:solidFill>
            <a:round/>
            <a:headEnd/>
            <a:tailEnd/>
          </a:ln>
          <a:effectLst>
            <a:outerShdw blurRad="38100" dist="38100" sx="1000" sy="1000" algn="ctr" rotWithShape="0">
              <a:srgbClr val="FFFF00"/>
            </a:outerShdw>
          </a:effectLst>
        </p:spPr>
        <p:txBody>
          <a:bodyPr wrap="none" lIns="36000" rIns="36000">
            <a:noAutofit/>
          </a:bodyPr>
          <a:lstStyle/>
          <a:p>
            <a:pPr marL="342900" indent="-342900" defTabSz="957263" fontAlgn="base">
              <a:lnSpc>
                <a:spcPts val="2640"/>
              </a:lnSpc>
              <a:spcBef>
                <a:spcPct val="50000"/>
              </a:spcBef>
              <a:spcAft>
                <a:spcPct val="0"/>
              </a:spcAft>
              <a:tabLst>
                <a:tab pos="57150" algn="l"/>
              </a:tabLst>
              <a:defRPr/>
            </a:pPr>
            <a:r>
              <a:rPr lang="ar-EG" sz="2200" dirty="0">
                <a:solidFill>
                  <a:srgbClr val="FFFFFF"/>
                </a:solidFill>
                <a:cs typeface="PT Bold Heading" pitchFamily="2" charset="-78"/>
              </a:rPr>
              <a:t>التأثير على وظائف الكبد ، المع</a:t>
            </a:r>
            <a:r>
              <a:rPr lang="ar-EG" sz="2200" dirty="0">
                <a:solidFill>
                  <a:schemeClr val="bg1"/>
                </a:solidFill>
                <a:cs typeface="PT Bold Heading" pitchFamily="2" charset="-78"/>
              </a:rPr>
              <a:t>دة .</a:t>
            </a:r>
          </a:p>
        </p:txBody>
      </p:sp>
      <p:sp>
        <p:nvSpPr>
          <p:cNvPr id="12" name="AutoShape 2"/>
          <p:cNvSpPr>
            <a:spLocks noChangeArrowheads="1"/>
          </p:cNvSpPr>
          <p:nvPr/>
        </p:nvSpPr>
        <p:spPr bwMode="auto">
          <a:xfrm>
            <a:off x="214282" y="5462143"/>
            <a:ext cx="8786874" cy="503897"/>
          </a:xfrm>
          <a:prstGeom prst="roundRect">
            <a:avLst>
              <a:gd name="adj" fmla="val 16667"/>
            </a:avLst>
          </a:prstGeom>
          <a:solidFill>
            <a:srgbClr val="008000">
              <a:gamma/>
              <a:shade val="46275"/>
              <a:invGamma/>
            </a:srgbClr>
          </a:solidFill>
          <a:ln w="28575" algn="ctr">
            <a:solidFill>
              <a:srgbClr val="FFFF00">
                <a:alpha val="97000"/>
              </a:srgbClr>
            </a:solidFill>
            <a:round/>
            <a:headEnd/>
            <a:tailEnd/>
          </a:ln>
          <a:effectLst>
            <a:outerShdw blurRad="38100" dist="38100" sx="1000" sy="1000" algn="ctr" rotWithShape="0">
              <a:srgbClr val="FFFF00"/>
            </a:outerShdw>
          </a:effectLst>
        </p:spPr>
        <p:txBody>
          <a:bodyPr wrap="none" lIns="36000" rIns="36000">
            <a:noAutofit/>
          </a:bodyPr>
          <a:lstStyle/>
          <a:p>
            <a:pPr>
              <a:lnSpc>
                <a:spcPct val="110000"/>
              </a:lnSpc>
              <a:spcBef>
                <a:spcPct val="50000"/>
              </a:spcBef>
            </a:pPr>
            <a:r>
              <a:rPr lang="ar-EG" sz="2200" dirty="0">
                <a:solidFill>
                  <a:srgbClr val="FFFFFF"/>
                </a:solidFill>
                <a:cs typeface="PT Bold Heading" pitchFamily="2" charset="-78"/>
              </a:rPr>
              <a:t>تدمير الكلى </a:t>
            </a:r>
            <a:r>
              <a:rPr lang="ar-EG" sz="2200" dirty="0" err="1">
                <a:solidFill>
                  <a:srgbClr val="FFFFFF"/>
                </a:solidFill>
                <a:cs typeface="PT Bold Heading" pitchFamily="2" charset="-78"/>
              </a:rPr>
              <a:t>و</a:t>
            </a:r>
            <a:r>
              <a:rPr lang="ar-EG" sz="2200" dirty="0">
                <a:solidFill>
                  <a:srgbClr val="FFFFFF"/>
                </a:solidFill>
                <a:cs typeface="PT Bold Heading" pitchFamily="2" charset="-78"/>
              </a:rPr>
              <a:t> البنكرياس </a:t>
            </a:r>
            <a:r>
              <a:rPr lang="ar-EG" sz="2200" dirty="0">
                <a:solidFill>
                  <a:schemeClr val="bg1"/>
                </a:solidFill>
                <a:cs typeface="PT Bold Heading" pitchFamily="2" charset="-78"/>
              </a:rPr>
              <a:t>.</a:t>
            </a:r>
            <a:endParaRPr lang="ar-EG" sz="2200" dirty="0">
              <a:solidFill>
                <a:srgbClr val="FFFFFF"/>
              </a:solidFill>
              <a:cs typeface="PT Bold Heading" pitchFamily="2" charset="-78"/>
            </a:endParaRPr>
          </a:p>
        </p:txBody>
      </p:sp>
      <p:sp>
        <p:nvSpPr>
          <p:cNvPr id="13" name="AutoShape 2"/>
          <p:cNvSpPr>
            <a:spLocks noChangeArrowheads="1"/>
          </p:cNvSpPr>
          <p:nvPr/>
        </p:nvSpPr>
        <p:spPr bwMode="auto">
          <a:xfrm>
            <a:off x="214282" y="6139813"/>
            <a:ext cx="8786874" cy="503897"/>
          </a:xfrm>
          <a:prstGeom prst="roundRect">
            <a:avLst>
              <a:gd name="adj" fmla="val 16667"/>
            </a:avLst>
          </a:prstGeom>
          <a:solidFill>
            <a:srgbClr val="008000">
              <a:gamma/>
              <a:shade val="46275"/>
              <a:invGamma/>
            </a:srgbClr>
          </a:solidFill>
          <a:ln w="28575" algn="ctr">
            <a:solidFill>
              <a:srgbClr val="FFFF00">
                <a:alpha val="97000"/>
              </a:srgbClr>
            </a:solidFill>
            <a:round/>
            <a:headEnd/>
            <a:tailEnd/>
          </a:ln>
          <a:effectLst>
            <a:outerShdw blurRad="38100" dist="38100" sx="1000" sy="1000" algn="ctr" rotWithShape="0">
              <a:srgbClr val="FFFF00"/>
            </a:outerShdw>
          </a:effectLst>
        </p:spPr>
        <p:txBody>
          <a:bodyPr wrap="none" lIns="36000" rIns="36000">
            <a:noAutofit/>
          </a:bodyPr>
          <a:lstStyle/>
          <a:p>
            <a:pPr marL="342900" indent="-342900" defTabSz="957263" fontAlgn="base">
              <a:lnSpc>
                <a:spcPts val="2640"/>
              </a:lnSpc>
              <a:spcBef>
                <a:spcPct val="50000"/>
              </a:spcBef>
              <a:spcAft>
                <a:spcPct val="0"/>
              </a:spcAft>
              <a:tabLst>
                <a:tab pos="57150" algn="l"/>
              </a:tabLst>
              <a:defRPr/>
            </a:pPr>
            <a:r>
              <a:rPr lang="ar-EG" sz="2200" dirty="0">
                <a:solidFill>
                  <a:srgbClr val="FFFFFF"/>
                </a:solidFill>
                <a:cs typeface="PT Bold Heading" pitchFamily="2" charset="-78"/>
              </a:rPr>
              <a:t>فقدان </a:t>
            </a:r>
            <a:r>
              <a:rPr lang="ar-EG" sz="2200" dirty="0" err="1">
                <a:solidFill>
                  <a:srgbClr val="FFFFFF"/>
                </a:solidFill>
                <a:cs typeface="PT Bold Heading" pitchFamily="2" charset="-78"/>
              </a:rPr>
              <a:t>الوعى</a:t>
            </a:r>
            <a:r>
              <a:rPr lang="ar-EG" sz="2200" dirty="0">
                <a:solidFill>
                  <a:srgbClr val="FFFFFF"/>
                </a:solidFill>
                <a:cs typeface="PT Bold Heading" pitchFamily="2" charset="-78"/>
              </a:rPr>
              <a:t> / الغيبوبة / الموت المفاجئ / الإصابة بالأمراض المعدية </a:t>
            </a:r>
            <a:r>
              <a:rPr lang="ar-EG" sz="2200" dirty="0" err="1">
                <a:solidFill>
                  <a:srgbClr val="FFFFFF"/>
                </a:solidFill>
                <a:cs typeface="PT Bold Heading" pitchFamily="2" charset="-78"/>
              </a:rPr>
              <a:t>الخطيرةمثل</a:t>
            </a:r>
            <a:r>
              <a:rPr lang="ar-EG" sz="2200" dirty="0">
                <a:solidFill>
                  <a:srgbClr val="FFFFFF"/>
                </a:solidFill>
                <a:cs typeface="PT Bold Heading" pitchFamily="2" charset="-78"/>
              </a:rPr>
              <a:t> الإيدز </a:t>
            </a:r>
            <a:r>
              <a:rPr lang="ar-EG" sz="2200" dirty="0">
                <a:solidFill>
                  <a:schemeClr val="bg1"/>
                </a:solidFill>
                <a:cs typeface="PT Bold Heading" pitchFamily="2" charset="-78"/>
              </a:rPr>
              <a:t>.</a:t>
            </a:r>
          </a:p>
        </p:txBody>
      </p:sp>
    </p:spTree>
    <p:extLst>
      <p:ext uri="{BB962C8B-B14F-4D97-AF65-F5344CB8AC3E}">
        <p14:creationId xmlns:p14="http://schemas.microsoft.com/office/powerpoint/2010/main" val="1982788260"/>
      </p:ext>
    </p:extLst>
  </p:cSld>
  <p:clrMapOvr>
    <a:masterClrMapping/>
  </p:clrMapOvr>
  <p:transition>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251520" y="1556792"/>
            <a:ext cx="8640960" cy="118309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ct val="150000"/>
              </a:lnSpc>
              <a:spcBef>
                <a:spcPct val="50000"/>
              </a:spcBef>
              <a:spcAft>
                <a:spcPct val="0"/>
              </a:spcAft>
              <a:tabLst>
                <a:tab pos="57150" algn="l"/>
              </a:tabLst>
              <a:defRPr/>
            </a:pPr>
            <a:r>
              <a:rPr lang="ar-EG" sz="2200" dirty="0">
                <a:solidFill>
                  <a:srgbClr val="FFFFFF"/>
                </a:solidFill>
                <a:cs typeface="PT Bold Heading" pitchFamily="2" charset="-78"/>
              </a:rPr>
              <a:t>تجارة المخدرات تفتك بأرواح الناس وتدمر المجتمعات وتقوض الوسائل المشروعة لتنفيذ القانون والمؤسسات الحكومية</a:t>
            </a:r>
            <a:r>
              <a:rPr lang="ar-EG" sz="2200" dirty="0">
                <a:solidFill>
                  <a:schemeClr val="bg1"/>
                </a:solidFill>
                <a:cs typeface="PT Bold Heading" pitchFamily="2" charset="-78"/>
              </a:rPr>
              <a:t>.</a:t>
            </a:r>
          </a:p>
        </p:txBody>
      </p:sp>
      <p:sp>
        <p:nvSpPr>
          <p:cNvPr id="4" name="AutoShape 2"/>
          <p:cNvSpPr>
            <a:spLocks noChangeArrowheads="1"/>
          </p:cNvSpPr>
          <p:nvPr/>
        </p:nvSpPr>
        <p:spPr bwMode="auto">
          <a:xfrm>
            <a:off x="214282" y="3048399"/>
            <a:ext cx="8640960" cy="291548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ct val="150000"/>
              </a:lnSpc>
              <a:spcBef>
                <a:spcPct val="50000"/>
              </a:spcBef>
              <a:spcAft>
                <a:spcPct val="0"/>
              </a:spcAft>
              <a:tabLst>
                <a:tab pos="57150" algn="l"/>
              </a:tabLst>
              <a:defRPr/>
            </a:pPr>
            <a:r>
              <a:rPr lang="ar-EG" sz="2200" dirty="0">
                <a:solidFill>
                  <a:srgbClr val="FFFFFF"/>
                </a:solidFill>
                <a:cs typeface="PT Bold Heading" pitchFamily="2" charset="-78"/>
              </a:rPr>
              <a:t>وتتداخل المخدرات مع جرائم أخرى كالعصابات المنظمة التي يمتد عملها </a:t>
            </a:r>
            <a:br>
              <a:rPr lang="ar-EG" sz="2200" dirty="0">
                <a:solidFill>
                  <a:srgbClr val="FFFFFF"/>
                </a:solidFill>
                <a:cs typeface="PT Bold Heading" pitchFamily="2" charset="-78"/>
              </a:rPr>
            </a:br>
            <a:r>
              <a:rPr lang="ar-EG" sz="2200" dirty="0">
                <a:solidFill>
                  <a:srgbClr val="FFFFFF"/>
                </a:solidFill>
                <a:cs typeface="PT Bold Heading" pitchFamily="2" charset="-78"/>
              </a:rPr>
              <a:t>إلى السرقة والسطو والخطف وغسل الأموال، والمشاركة في  الأنشطة الاقتصادية المشروعة، فيتسلل تجار المخدرات إلى المؤسسات الاقتصادية</a:t>
            </a:r>
            <a:r>
              <a:rPr lang="en-GB" sz="2200" dirty="0">
                <a:solidFill>
                  <a:srgbClr val="FFFFFF"/>
                </a:solidFill>
                <a:cs typeface="PT Bold Heading" pitchFamily="2" charset="-78"/>
              </a:rPr>
              <a:t> </a:t>
            </a:r>
            <a:r>
              <a:rPr lang="ar-EG" sz="2200" dirty="0">
                <a:solidFill>
                  <a:srgbClr val="FFFFFF"/>
                </a:solidFill>
                <a:cs typeface="PT Bold Heading" pitchFamily="2" charset="-78"/>
              </a:rPr>
              <a:t>والنفوذ، واستفادت تجارة المخدرات </a:t>
            </a:r>
            <a:br>
              <a:rPr lang="ar-EG" sz="2200" dirty="0">
                <a:solidFill>
                  <a:srgbClr val="FFFFFF"/>
                </a:solidFill>
                <a:cs typeface="PT Bold Heading" pitchFamily="2" charset="-78"/>
              </a:rPr>
            </a:br>
            <a:r>
              <a:rPr lang="ar-EG" sz="2200" dirty="0">
                <a:solidFill>
                  <a:srgbClr val="FFFFFF"/>
                </a:solidFill>
                <a:cs typeface="PT Bold Heading" pitchFamily="2" charset="-78"/>
              </a:rPr>
              <a:t>من الشبكة الدولية للاتصالات "الإنترنت"</a:t>
            </a:r>
            <a:r>
              <a:rPr lang="ar-EG" sz="2200" dirty="0">
                <a:solidFill>
                  <a:schemeClr val="bg1"/>
                </a:solidFill>
                <a:cs typeface="PT Bold Heading" pitchFamily="2" charset="-78"/>
              </a:rPr>
              <a:t>.</a:t>
            </a:r>
          </a:p>
        </p:txBody>
      </p:sp>
      <p:sp>
        <p:nvSpPr>
          <p:cNvPr id="7" name="AutoShape 3107"/>
          <p:cNvSpPr>
            <a:spLocks noChangeArrowheads="1"/>
          </p:cNvSpPr>
          <p:nvPr/>
        </p:nvSpPr>
        <p:spPr bwMode="auto">
          <a:xfrm>
            <a:off x="5643570" y="757982"/>
            <a:ext cx="3230696"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آثار المخدرات على المجتمع</a:t>
            </a:r>
          </a:p>
        </p:txBody>
      </p:sp>
    </p:spTree>
    <p:extLst>
      <p:ext uri="{BB962C8B-B14F-4D97-AF65-F5344CB8AC3E}">
        <p14:creationId xmlns:p14="http://schemas.microsoft.com/office/powerpoint/2010/main" val="173966374"/>
      </p:ext>
    </p:extLst>
  </p:cSld>
  <p:clrMapOvr>
    <a:masterClrMapping/>
  </p:clrMapOvr>
  <p:transition>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537272" y="2993814"/>
            <a:ext cx="8392446" cy="1346201"/>
          </a:xfrm>
          <a:prstGeom prst="roundRect">
            <a:avLst>
              <a:gd name="adj" fmla="val 16667"/>
            </a:avLst>
          </a:prstGeom>
          <a:solidFill>
            <a:srgbClr val="008000">
              <a:gamma/>
              <a:shade val="46275"/>
              <a:invGamma/>
            </a:srgbClr>
          </a:solidFill>
          <a:ln w="28575" algn="ctr">
            <a:solidFill>
              <a:srgbClr val="FFFF00">
                <a:alpha val="97000"/>
              </a:srgbClr>
            </a:solidFill>
            <a:round/>
            <a:headEnd/>
            <a:tailEnd/>
          </a:ln>
          <a:effectLst>
            <a:outerShdw blurRad="38100" dist="38100" sx="1000" sy="1000" algn="ctr" rotWithShape="0">
              <a:srgbClr val="FFFF00"/>
            </a:outerShdw>
          </a:effectLst>
        </p:spPr>
        <p:txBody>
          <a:bodyPr wrap="none" lIns="36000" rIns="36000">
            <a:noAutofit/>
          </a:bodyPr>
          <a:lstStyle/>
          <a:p>
            <a:pPr marL="1611313" indent="-1611313" algn="justLow" defTabSz="957263" fontAlgn="base">
              <a:spcBef>
                <a:spcPct val="50000"/>
              </a:spcBef>
              <a:spcAft>
                <a:spcPct val="0"/>
              </a:spcAft>
              <a:tabLst>
                <a:tab pos="57150" algn="l"/>
              </a:tabLst>
              <a:defRPr/>
            </a:pPr>
            <a:r>
              <a:rPr lang="ar-EG" sz="2200" dirty="0">
                <a:solidFill>
                  <a:srgbClr val="FFFF00"/>
                </a:solidFill>
                <a:cs typeface="PT Bold Heading" pitchFamily="2" charset="-78"/>
              </a:rPr>
              <a:t>خسائر ظاهرة </a:t>
            </a:r>
            <a:r>
              <a:rPr lang="ar-EG" sz="2200" dirty="0">
                <a:solidFill>
                  <a:schemeClr val="bg1"/>
                </a:solidFill>
                <a:cs typeface="PT Bold Heading" pitchFamily="2" charset="-78"/>
              </a:rPr>
              <a:t>: يأتي في الإنفاق الظاهر ( </a:t>
            </a:r>
            <a:r>
              <a:rPr lang="ar-EG" sz="2200" dirty="0">
                <a:solidFill>
                  <a:srgbClr val="FF0000"/>
                </a:solidFill>
                <a:cs typeface="PT Bold Heading" pitchFamily="2" charset="-78"/>
              </a:rPr>
              <a:t>مكافحة العرض وخفض الطلب </a:t>
            </a:r>
            <a:r>
              <a:rPr lang="ar-EG" sz="2200" dirty="0">
                <a:solidFill>
                  <a:schemeClr val="bg1"/>
                </a:solidFill>
                <a:cs typeface="PT Bold Heading" pitchFamily="2" charset="-78"/>
              </a:rPr>
              <a:t>) </a:t>
            </a:r>
            <a:br>
              <a:rPr lang="ar-EG" sz="2200" dirty="0">
                <a:solidFill>
                  <a:schemeClr val="bg1"/>
                </a:solidFill>
                <a:cs typeface="PT Bold Heading" pitchFamily="2" charset="-78"/>
              </a:rPr>
            </a:br>
            <a:r>
              <a:rPr lang="ar-EG" sz="2200" dirty="0">
                <a:solidFill>
                  <a:schemeClr val="bg1"/>
                </a:solidFill>
                <a:cs typeface="PT Bold Heading" pitchFamily="2" charset="-78"/>
              </a:rPr>
              <a:t>من خلال </a:t>
            </a:r>
            <a:r>
              <a:rPr lang="ar-EG" sz="2200" dirty="0" err="1">
                <a:solidFill>
                  <a:schemeClr val="bg1"/>
                </a:solidFill>
                <a:cs typeface="PT Bold Heading" pitchFamily="2" charset="-78"/>
              </a:rPr>
              <a:t>إنتشار</a:t>
            </a:r>
            <a:r>
              <a:rPr lang="ar-EG" sz="2200" dirty="0">
                <a:solidFill>
                  <a:schemeClr val="bg1"/>
                </a:solidFill>
                <a:cs typeface="PT Bold Heading" pitchFamily="2" charset="-78"/>
              </a:rPr>
              <a:t> ( </a:t>
            </a:r>
            <a:r>
              <a:rPr lang="ar-EG" sz="2200" dirty="0">
                <a:solidFill>
                  <a:srgbClr val="FF0000"/>
                </a:solidFill>
                <a:cs typeface="PT Bold Heading" pitchFamily="2" charset="-78"/>
              </a:rPr>
              <a:t>برامج التوعية والتشخيص والعلاج - </a:t>
            </a:r>
            <a:br>
              <a:rPr lang="ar-EG" sz="2200" dirty="0">
                <a:solidFill>
                  <a:srgbClr val="FF0000"/>
                </a:solidFill>
                <a:cs typeface="PT Bold Heading" pitchFamily="2" charset="-78"/>
              </a:rPr>
            </a:br>
            <a:r>
              <a:rPr lang="ar-EG" sz="2200" dirty="0">
                <a:solidFill>
                  <a:srgbClr val="FF0000"/>
                </a:solidFill>
                <a:cs typeface="PT Bold Heading" pitchFamily="2" charset="-78"/>
              </a:rPr>
              <a:t>إعادة التأهيل والاستيعاب </a:t>
            </a:r>
            <a:r>
              <a:rPr lang="ar-EG" sz="2200" dirty="0">
                <a:solidFill>
                  <a:schemeClr val="bg1"/>
                </a:solidFill>
                <a:cs typeface="PT Bold Heading" pitchFamily="2" charset="-78"/>
              </a:rPr>
              <a:t>) . </a:t>
            </a:r>
          </a:p>
        </p:txBody>
      </p:sp>
      <p:sp>
        <p:nvSpPr>
          <p:cNvPr id="4" name="AutoShape 2"/>
          <p:cNvSpPr>
            <a:spLocks noChangeArrowheads="1"/>
          </p:cNvSpPr>
          <p:nvPr/>
        </p:nvSpPr>
        <p:spPr bwMode="auto">
          <a:xfrm>
            <a:off x="6357950" y="1544113"/>
            <a:ext cx="2534530"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الأضرار الاقتصادية :</a:t>
            </a:r>
          </a:p>
        </p:txBody>
      </p:sp>
      <p:sp>
        <p:nvSpPr>
          <p:cNvPr id="7" name="AutoShape 2"/>
          <p:cNvSpPr>
            <a:spLocks noChangeArrowheads="1"/>
          </p:cNvSpPr>
          <p:nvPr/>
        </p:nvSpPr>
        <p:spPr bwMode="auto">
          <a:xfrm>
            <a:off x="500034" y="4569090"/>
            <a:ext cx="8392446" cy="845412"/>
          </a:xfrm>
          <a:prstGeom prst="roundRect">
            <a:avLst>
              <a:gd name="adj" fmla="val 16667"/>
            </a:avLst>
          </a:prstGeom>
          <a:solidFill>
            <a:srgbClr val="008000">
              <a:gamma/>
              <a:shade val="46275"/>
              <a:invGamma/>
            </a:srgbClr>
          </a:solidFill>
          <a:ln w="28575" algn="ctr">
            <a:solidFill>
              <a:srgbClr val="FFFF00">
                <a:alpha val="97000"/>
              </a:srgbClr>
            </a:solidFill>
            <a:round/>
            <a:headEnd/>
            <a:tailEnd/>
          </a:ln>
          <a:effectLst>
            <a:outerShdw blurRad="38100" dist="38100" sx="1000" sy="1000" algn="ctr" rotWithShape="0">
              <a:srgbClr val="FFFF00"/>
            </a:outerShdw>
          </a:effectLst>
        </p:spPr>
        <p:txBody>
          <a:bodyPr wrap="none" lIns="36000" rIns="36000">
            <a:noAutofit/>
          </a:bodyPr>
          <a:lstStyle/>
          <a:p>
            <a:pPr marL="1611313" indent="-1611313" defTabSz="957263" fontAlgn="base">
              <a:lnSpc>
                <a:spcPts val="2640"/>
              </a:lnSpc>
              <a:spcBef>
                <a:spcPct val="50000"/>
              </a:spcBef>
              <a:spcAft>
                <a:spcPct val="0"/>
              </a:spcAft>
              <a:tabLst>
                <a:tab pos="57150" algn="l"/>
              </a:tabLst>
              <a:defRPr/>
            </a:pPr>
            <a:r>
              <a:rPr lang="ar-EG" sz="2200" dirty="0">
                <a:solidFill>
                  <a:srgbClr val="FFFF00"/>
                </a:solidFill>
                <a:cs typeface="PT Bold Heading" pitchFamily="2" charset="-78"/>
              </a:rPr>
              <a:t>خسائر مستترة </a:t>
            </a:r>
            <a:r>
              <a:rPr lang="ar-EG" sz="2200" dirty="0">
                <a:solidFill>
                  <a:schemeClr val="bg1"/>
                </a:solidFill>
                <a:cs typeface="PT Bold Heading" pitchFamily="2" charset="-78"/>
              </a:rPr>
              <a:t>: يأتي في الإنفاق المستتر ( </a:t>
            </a:r>
            <a:r>
              <a:rPr lang="ar-EG" sz="2200" dirty="0">
                <a:solidFill>
                  <a:srgbClr val="FF0000"/>
                </a:solidFill>
                <a:cs typeface="PT Bold Heading" pitchFamily="2" charset="-78"/>
              </a:rPr>
              <a:t>التهريب - </a:t>
            </a:r>
            <a:r>
              <a:rPr lang="ar-EG" sz="2200" dirty="0" err="1">
                <a:solidFill>
                  <a:srgbClr val="FF0000"/>
                </a:solidFill>
                <a:cs typeface="PT Bold Heading" pitchFamily="2" charset="-78"/>
              </a:rPr>
              <a:t>الإتجار</a:t>
            </a:r>
            <a:r>
              <a:rPr lang="ar-EG" sz="2200" dirty="0">
                <a:solidFill>
                  <a:srgbClr val="FF0000"/>
                </a:solidFill>
                <a:cs typeface="PT Bold Heading" pitchFamily="2" charset="-78"/>
              </a:rPr>
              <a:t> - الزراعة - التصنيع </a:t>
            </a:r>
            <a:br>
              <a:rPr lang="ar-EG" sz="2200" dirty="0">
                <a:solidFill>
                  <a:srgbClr val="FF0000"/>
                </a:solidFill>
                <a:cs typeface="PT Bold Heading" pitchFamily="2" charset="-78"/>
              </a:rPr>
            </a:br>
            <a:r>
              <a:rPr lang="ar-EG" sz="2200" dirty="0">
                <a:solidFill>
                  <a:srgbClr val="FF0000"/>
                </a:solidFill>
                <a:cs typeface="PT Bold Heading" pitchFamily="2" charset="-78"/>
              </a:rPr>
              <a:t>  - العمل - تناقص الإنتاج - </a:t>
            </a:r>
            <a:r>
              <a:rPr lang="ar-EG" sz="2200" dirty="0" err="1">
                <a:solidFill>
                  <a:srgbClr val="FF0000"/>
                </a:solidFill>
                <a:cs typeface="PT Bold Heading" pitchFamily="2" charset="-78"/>
              </a:rPr>
              <a:t>إضطراب</a:t>
            </a:r>
            <a:r>
              <a:rPr lang="ar-EG" sz="2200" dirty="0">
                <a:solidFill>
                  <a:srgbClr val="FF0000"/>
                </a:solidFill>
                <a:cs typeface="PT Bold Heading" pitchFamily="2" charset="-78"/>
              </a:rPr>
              <a:t> العمل -علاقاته - الحوادث </a:t>
            </a:r>
            <a:r>
              <a:rPr lang="ar-EG" sz="2200" dirty="0">
                <a:solidFill>
                  <a:schemeClr val="bg1"/>
                </a:solidFill>
                <a:cs typeface="PT Bold Heading" pitchFamily="2" charset="-78"/>
              </a:rPr>
              <a:t>) .</a:t>
            </a:r>
          </a:p>
        </p:txBody>
      </p:sp>
      <p:sp>
        <p:nvSpPr>
          <p:cNvPr id="8" name="AutoShape 2"/>
          <p:cNvSpPr>
            <a:spLocks noChangeArrowheads="1"/>
          </p:cNvSpPr>
          <p:nvPr/>
        </p:nvSpPr>
        <p:spPr bwMode="auto">
          <a:xfrm>
            <a:off x="500034" y="5643578"/>
            <a:ext cx="8392446" cy="845412"/>
          </a:xfrm>
          <a:prstGeom prst="roundRect">
            <a:avLst>
              <a:gd name="adj" fmla="val 16667"/>
            </a:avLst>
          </a:prstGeom>
          <a:solidFill>
            <a:srgbClr val="008000">
              <a:gamma/>
              <a:shade val="46275"/>
              <a:invGamma/>
            </a:srgbClr>
          </a:solidFill>
          <a:ln w="28575" algn="ctr">
            <a:solidFill>
              <a:srgbClr val="FFFF00">
                <a:alpha val="97000"/>
              </a:srgbClr>
            </a:solidFill>
            <a:round/>
            <a:headEnd/>
            <a:tailEnd/>
          </a:ln>
          <a:effectLst>
            <a:outerShdw blurRad="38100" dist="38100" sx="1000" sy="1000" algn="ctr" rotWithShape="0">
              <a:srgbClr val="FFFF00"/>
            </a:outerShdw>
          </a:effectLst>
        </p:spPr>
        <p:txBody>
          <a:bodyPr wrap="none" lIns="36000" rIns="36000">
            <a:noAutofit/>
          </a:bodyPr>
          <a:lstStyle/>
          <a:p>
            <a:pPr marL="1616075" indent="-1616075" defTabSz="957263" fontAlgn="base">
              <a:lnSpc>
                <a:spcPts val="2640"/>
              </a:lnSpc>
              <a:spcBef>
                <a:spcPct val="50000"/>
              </a:spcBef>
              <a:spcAft>
                <a:spcPct val="0"/>
              </a:spcAft>
              <a:tabLst>
                <a:tab pos="57150" algn="l"/>
              </a:tabLst>
              <a:defRPr/>
            </a:pPr>
            <a:r>
              <a:rPr lang="ar-EG" sz="2200" dirty="0">
                <a:solidFill>
                  <a:srgbClr val="FFFF00"/>
                </a:solidFill>
                <a:cs typeface="PT Bold Heading" pitchFamily="2" charset="-78"/>
              </a:rPr>
              <a:t>خسائر بشرية  </a:t>
            </a:r>
            <a:r>
              <a:rPr lang="ar-EG" sz="2200" dirty="0">
                <a:solidFill>
                  <a:schemeClr val="bg1"/>
                </a:solidFill>
                <a:cs typeface="PT Bold Heading" pitchFamily="2" charset="-78"/>
              </a:rPr>
              <a:t>:  يأتي في الخسائر البشرية العاملون في ( </a:t>
            </a:r>
            <a:r>
              <a:rPr lang="ar-EG" sz="2200" dirty="0">
                <a:solidFill>
                  <a:srgbClr val="FF0000"/>
                </a:solidFill>
                <a:cs typeface="PT Bold Heading" pitchFamily="2" charset="-78"/>
              </a:rPr>
              <a:t>المخدرات - المدمنون - </a:t>
            </a:r>
          </a:p>
          <a:p>
            <a:pPr marL="1548000" indent="88900" defTabSz="957263" fontAlgn="base">
              <a:lnSpc>
                <a:spcPts val="2640"/>
              </a:lnSpc>
              <a:spcAft>
                <a:spcPct val="0"/>
              </a:spcAft>
              <a:tabLst>
                <a:tab pos="57150" algn="l"/>
              </a:tabLst>
              <a:defRPr/>
            </a:pPr>
            <a:r>
              <a:rPr lang="ar-EG" sz="2200" dirty="0">
                <a:solidFill>
                  <a:srgbClr val="FF0000"/>
                </a:solidFill>
                <a:cs typeface="PT Bold Heading" pitchFamily="2" charset="-78"/>
              </a:rPr>
              <a:t>المتعاطون - الضحايا الأبرياء</a:t>
            </a:r>
            <a:r>
              <a:rPr lang="ar-EG" sz="2200" dirty="0">
                <a:solidFill>
                  <a:schemeClr val="bg1"/>
                </a:solidFill>
                <a:cs typeface="PT Bold Heading" pitchFamily="2" charset="-78"/>
              </a:rPr>
              <a:t> ) .</a:t>
            </a:r>
          </a:p>
        </p:txBody>
      </p:sp>
      <p:sp>
        <p:nvSpPr>
          <p:cNvPr id="10" name="AutoShape 2"/>
          <p:cNvSpPr>
            <a:spLocks noChangeArrowheads="1"/>
          </p:cNvSpPr>
          <p:nvPr/>
        </p:nvSpPr>
        <p:spPr bwMode="auto">
          <a:xfrm>
            <a:off x="500034" y="2283966"/>
            <a:ext cx="8429684" cy="48077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indent="-342900" defTabSz="957263" fontAlgn="base">
              <a:lnSpc>
                <a:spcPts val="2640"/>
              </a:lnSpc>
              <a:spcBef>
                <a:spcPct val="50000"/>
              </a:spcBef>
              <a:spcAft>
                <a:spcPct val="0"/>
              </a:spcAft>
              <a:tabLst>
                <a:tab pos="57150" algn="l"/>
              </a:tabLst>
              <a:defRPr/>
            </a:pPr>
            <a:r>
              <a:rPr lang="ar-EG" sz="2200" dirty="0">
                <a:solidFill>
                  <a:srgbClr val="FFFFFF"/>
                </a:solidFill>
                <a:cs typeface="PT Bold Heading" pitchFamily="2" charset="-78"/>
              </a:rPr>
              <a:t>تنقسم الخسائر الاقتصادية الناشئة عن المخدرات إلى </a:t>
            </a:r>
            <a:r>
              <a:rPr lang="ar-EG" sz="2200" dirty="0">
                <a:solidFill>
                  <a:schemeClr val="bg1"/>
                </a:solidFill>
                <a:cs typeface="PT Bold Heading" pitchFamily="2" charset="-78"/>
              </a:rPr>
              <a:t>:</a:t>
            </a:r>
          </a:p>
        </p:txBody>
      </p:sp>
      <p:sp>
        <p:nvSpPr>
          <p:cNvPr id="11" name="AutoShape 3107"/>
          <p:cNvSpPr>
            <a:spLocks noChangeArrowheads="1"/>
          </p:cNvSpPr>
          <p:nvPr/>
        </p:nvSpPr>
        <p:spPr bwMode="auto">
          <a:xfrm>
            <a:off x="5643570" y="757982"/>
            <a:ext cx="3230696"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آثار المخدرات على المجتمع</a:t>
            </a:r>
          </a:p>
        </p:txBody>
      </p:sp>
    </p:spTree>
    <p:extLst>
      <p:ext uri="{BB962C8B-B14F-4D97-AF65-F5344CB8AC3E}">
        <p14:creationId xmlns:p14="http://schemas.microsoft.com/office/powerpoint/2010/main" val="2778803855"/>
      </p:ext>
    </p:extLst>
  </p:cSld>
  <p:clrMapOvr>
    <a:masterClrMapping/>
  </p:clrMapOvr>
  <p:transition>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AutoShape 3107"/>
          <p:cNvSpPr>
            <a:spLocks noChangeArrowheads="1"/>
          </p:cNvSpPr>
          <p:nvPr/>
        </p:nvSpPr>
        <p:spPr bwMode="auto">
          <a:xfrm>
            <a:off x="5643570" y="757982"/>
            <a:ext cx="3230696"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آثار المخدرات على المجتمع</a:t>
            </a:r>
          </a:p>
        </p:txBody>
      </p:sp>
      <p:sp>
        <p:nvSpPr>
          <p:cNvPr id="6" name="AutoShape 2"/>
          <p:cNvSpPr>
            <a:spLocks noChangeArrowheads="1"/>
          </p:cNvSpPr>
          <p:nvPr/>
        </p:nvSpPr>
        <p:spPr bwMode="auto">
          <a:xfrm>
            <a:off x="214282" y="4137668"/>
            <a:ext cx="8640960" cy="1604485"/>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eaLnBrk="0" fontAlgn="base" hangingPunct="0">
              <a:lnSpc>
                <a:spcPts val="3600"/>
              </a:lnSpc>
              <a:spcBef>
                <a:spcPct val="20000"/>
              </a:spcBef>
              <a:spcAft>
                <a:spcPct val="0"/>
              </a:spcAft>
              <a:tabLst>
                <a:tab pos="57150" algn="l"/>
              </a:tabLst>
              <a:defRPr/>
            </a:pPr>
            <a:r>
              <a:rPr lang="ar-EG" sz="2200" dirty="0">
                <a:solidFill>
                  <a:srgbClr val="FFFFFF"/>
                </a:solidFill>
                <a:cs typeface="PT Bold Heading" pitchFamily="2" charset="-78"/>
              </a:rPr>
              <a:t>إهدار للأموال بدون وجه حق وفي سبيل الشيطان حيث أن المتعاطي يصرف ما يحصل علية من دخل من اجل الحصول علي المخدرات وهذه الأموال تهرب إلى الخارج وبالتالي يضعف الاقتصاد في الدول .</a:t>
            </a:r>
          </a:p>
        </p:txBody>
      </p:sp>
      <p:sp>
        <p:nvSpPr>
          <p:cNvPr id="7" name="AutoShape 2"/>
          <p:cNvSpPr>
            <a:spLocks noChangeArrowheads="1"/>
          </p:cNvSpPr>
          <p:nvPr/>
        </p:nvSpPr>
        <p:spPr bwMode="auto">
          <a:xfrm>
            <a:off x="214282" y="6060782"/>
            <a:ext cx="8640960" cy="582928"/>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eaLnBrk="0" fontAlgn="base" hangingPunct="0">
              <a:lnSpc>
                <a:spcPts val="3600"/>
              </a:lnSpc>
              <a:spcBef>
                <a:spcPct val="20000"/>
              </a:spcBef>
              <a:spcAft>
                <a:spcPct val="0"/>
              </a:spcAft>
              <a:tabLst>
                <a:tab pos="57150" algn="l"/>
              </a:tabLst>
              <a:defRPr/>
            </a:pPr>
            <a:r>
              <a:rPr lang="ar-EG" sz="2200" dirty="0">
                <a:solidFill>
                  <a:srgbClr val="FFFFFF"/>
                </a:solidFill>
                <a:cs typeface="PT Bold Heading" pitchFamily="2" charset="-78"/>
              </a:rPr>
              <a:t>السبب الرئيسي للفقر.</a:t>
            </a:r>
          </a:p>
        </p:txBody>
      </p:sp>
      <p:sp>
        <p:nvSpPr>
          <p:cNvPr id="10" name="AutoShape 2"/>
          <p:cNvSpPr>
            <a:spLocks noChangeArrowheads="1"/>
          </p:cNvSpPr>
          <p:nvPr/>
        </p:nvSpPr>
        <p:spPr bwMode="auto">
          <a:xfrm>
            <a:off x="6357950" y="1544113"/>
            <a:ext cx="2534530"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الأضرار الاقتصادية :</a:t>
            </a:r>
          </a:p>
        </p:txBody>
      </p:sp>
      <p:sp>
        <p:nvSpPr>
          <p:cNvPr id="11" name="AutoShape 2"/>
          <p:cNvSpPr>
            <a:spLocks noChangeArrowheads="1"/>
          </p:cNvSpPr>
          <p:nvPr/>
        </p:nvSpPr>
        <p:spPr bwMode="auto">
          <a:xfrm>
            <a:off x="214282" y="2268967"/>
            <a:ext cx="8640960" cy="1638536"/>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indent="22225" algn="justLow" defTabSz="957263" eaLnBrk="0" fontAlgn="base" hangingPunct="0">
              <a:lnSpc>
                <a:spcPts val="3600"/>
              </a:lnSpc>
              <a:spcBef>
                <a:spcPct val="20000"/>
              </a:spcBef>
              <a:spcAft>
                <a:spcPct val="0"/>
              </a:spcAft>
              <a:tabLst>
                <a:tab pos="57150" algn="l"/>
              </a:tabLst>
              <a:defRPr/>
            </a:pPr>
            <a:r>
              <a:rPr lang="ar-EG" sz="2200" dirty="0">
                <a:solidFill>
                  <a:srgbClr val="FFFFFF"/>
                </a:solidFill>
                <a:cs typeface="PT Bold Heading" pitchFamily="2" charset="-78"/>
              </a:rPr>
              <a:t>تدني إنتاجية الفرد وبالتالي تدني إنتاجية المجتمع والتخلف عن ركب الحضارة لأن  المتعاطي يفقد الكثير من قوته الجسمية والعقلية </a:t>
            </a:r>
            <a:br>
              <a:rPr lang="ar-EG" sz="2200" dirty="0">
                <a:solidFill>
                  <a:srgbClr val="FFFFFF"/>
                </a:solidFill>
                <a:cs typeface="PT Bold Heading" pitchFamily="2" charset="-78"/>
              </a:rPr>
            </a:br>
            <a:r>
              <a:rPr lang="ar-EG" sz="2200" dirty="0">
                <a:solidFill>
                  <a:srgbClr val="FFFFFF"/>
                </a:solidFill>
                <a:cs typeface="PT Bold Heading" pitchFamily="2" charset="-78"/>
              </a:rPr>
              <a:t>من جراء تعاطي المخدرات </a:t>
            </a:r>
            <a:r>
              <a:rPr lang="ar-EG" sz="2200" dirty="0">
                <a:solidFill>
                  <a:schemeClr val="bg1"/>
                </a:solidFill>
                <a:cs typeface="PT Bold Heading" pitchFamily="2" charset="-78"/>
              </a:rPr>
              <a:t>. </a:t>
            </a:r>
          </a:p>
        </p:txBody>
      </p:sp>
    </p:spTree>
    <p:extLst>
      <p:ext uri="{BB962C8B-B14F-4D97-AF65-F5344CB8AC3E}">
        <p14:creationId xmlns:p14="http://schemas.microsoft.com/office/powerpoint/2010/main" val="151623719"/>
      </p:ext>
    </p:extLst>
  </p:cSld>
  <p:clrMapOvr>
    <a:masterClrMapping/>
  </p:clrMapOvr>
  <p:transition>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214282" y="3110256"/>
            <a:ext cx="8640960" cy="1229914"/>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6350" algn="justLow" defTabSz="957263" eaLnBrk="0" fontAlgn="base" hangingPunct="0">
              <a:spcBef>
                <a:spcPct val="20000"/>
              </a:spcBef>
              <a:spcAft>
                <a:spcPct val="0"/>
              </a:spcAft>
              <a:tabLst>
                <a:tab pos="57150" algn="l"/>
              </a:tabLst>
              <a:defRPr/>
            </a:pPr>
            <a:r>
              <a:rPr lang="ar-EG" sz="2200" dirty="0">
                <a:solidFill>
                  <a:srgbClr val="FFFFFF"/>
                </a:solidFill>
                <a:cs typeface="PT Bold Heading" pitchFamily="2" charset="-78"/>
              </a:rPr>
              <a:t>الكشف عن وجود المشكلة وتعتمد على خلق الأدراك السليم ونشر الوعى الكامل حول المشكلة وإرتكازاً على الإكتشاف المبكر للعوامل والدوافع المهيئة لوقوع المشكلة أو السلوك المنحرف (تعاطى المخدرات).</a:t>
            </a:r>
          </a:p>
        </p:txBody>
      </p:sp>
      <p:sp>
        <p:nvSpPr>
          <p:cNvPr id="8" name="AutoShape 3107"/>
          <p:cNvSpPr>
            <a:spLocks noChangeArrowheads="1"/>
          </p:cNvSpPr>
          <p:nvPr/>
        </p:nvSpPr>
        <p:spPr bwMode="auto">
          <a:xfrm>
            <a:off x="71406" y="723649"/>
            <a:ext cx="9001188" cy="919401"/>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آثار أنسب الطرق والوسائل والأساليب العلمية للتحكم واحتواء التأثيرات السلبية لانتشار المخدرات</a:t>
            </a:r>
          </a:p>
        </p:txBody>
      </p:sp>
      <p:sp>
        <p:nvSpPr>
          <p:cNvPr id="9" name="AutoShape 2"/>
          <p:cNvSpPr>
            <a:spLocks noChangeArrowheads="1"/>
          </p:cNvSpPr>
          <p:nvPr/>
        </p:nvSpPr>
        <p:spPr bwMode="auto">
          <a:xfrm>
            <a:off x="5754050" y="2484980"/>
            <a:ext cx="3143272" cy="442674"/>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0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مرحــلة التنبــــــــؤ </a:t>
            </a:r>
          </a:p>
        </p:txBody>
      </p:sp>
      <p:sp>
        <p:nvSpPr>
          <p:cNvPr id="6" name="AutoShape 2"/>
          <p:cNvSpPr>
            <a:spLocks noChangeArrowheads="1"/>
          </p:cNvSpPr>
          <p:nvPr/>
        </p:nvSpPr>
        <p:spPr bwMode="auto">
          <a:xfrm>
            <a:off x="681952" y="1825652"/>
            <a:ext cx="8247766" cy="476726"/>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lnSpc>
                <a:spcPct val="110000"/>
              </a:lnSpc>
              <a:spcBef>
                <a:spcPct val="0"/>
              </a:spcBef>
            </a:pPr>
            <a:r>
              <a:rPr lang="ar-EG" sz="20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فإن منظومة التحكم / وقاية - علاج فى مشكلة المخدرات تمر بأربعة مراحل أساسية هى : </a:t>
            </a:r>
          </a:p>
        </p:txBody>
      </p:sp>
      <p:sp>
        <p:nvSpPr>
          <p:cNvPr id="7" name="AutoShape 2"/>
          <p:cNvSpPr>
            <a:spLocks noChangeArrowheads="1"/>
          </p:cNvSpPr>
          <p:nvPr/>
        </p:nvSpPr>
        <p:spPr bwMode="auto">
          <a:xfrm>
            <a:off x="214282" y="5148050"/>
            <a:ext cx="8640960" cy="1229914"/>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6350" algn="justLow" defTabSz="957263" eaLnBrk="0" fontAlgn="base" hangingPunct="0">
              <a:spcBef>
                <a:spcPct val="20000"/>
              </a:spcBef>
              <a:spcAft>
                <a:spcPct val="0"/>
              </a:spcAft>
              <a:tabLst>
                <a:tab pos="57150" algn="l"/>
              </a:tabLst>
              <a:defRPr/>
            </a:pPr>
            <a:r>
              <a:rPr lang="ar-EG" sz="2200" dirty="0">
                <a:solidFill>
                  <a:srgbClr val="FFFFFF"/>
                </a:solidFill>
                <a:cs typeface="PT Bold Heading" pitchFamily="2" charset="-78"/>
              </a:rPr>
              <a:t>التحديد الدقيق والمبكر لحجم وطبيعة المشكله وآثارها وتداعياتها على الأفراد </a:t>
            </a:r>
            <a:br>
              <a:rPr lang="ar-EG" sz="2200" dirty="0">
                <a:solidFill>
                  <a:srgbClr val="FFFFFF"/>
                </a:solidFill>
                <a:cs typeface="PT Bold Heading" pitchFamily="2" charset="-78"/>
              </a:rPr>
            </a:br>
            <a:r>
              <a:rPr lang="ar-EG" sz="2200" dirty="0">
                <a:solidFill>
                  <a:srgbClr val="FFFFFF"/>
                </a:solidFill>
                <a:cs typeface="PT Bold Heading" pitchFamily="2" charset="-78"/>
              </a:rPr>
              <a:t>أو على المجتمع المستهدف حتى يمكن التدخل وإتخاذ الإجراءات والتدابير الإضافية ويعتمد فى ذلك على تعديل وتغيير الإتجاهات لكافة الأطراف .</a:t>
            </a:r>
          </a:p>
        </p:txBody>
      </p:sp>
      <p:sp>
        <p:nvSpPr>
          <p:cNvPr id="10" name="AutoShape 2"/>
          <p:cNvSpPr>
            <a:spLocks noChangeArrowheads="1"/>
          </p:cNvSpPr>
          <p:nvPr/>
        </p:nvSpPr>
        <p:spPr bwMode="auto">
          <a:xfrm>
            <a:off x="6000760" y="4522772"/>
            <a:ext cx="2883740" cy="442674"/>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0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مـرحـلة التحـديـد </a:t>
            </a:r>
          </a:p>
        </p:txBody>
      </p:sp>
    </p:spTree>
    <p:extLst>
      <p:ext uri="{BB962C8B-B14F-4D97-AF65-F5344CB8AC3E}">
        <p14:creationId xmlns:p14="http://schemas.microsoft.com/office/powerpoint/2010/main" val="4151246994"/>
      </p:ext>
    </p:extLst>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107"/>
          <p:cNvSpPr>
            <a:spLocks noChangeArrowheads="1"/>
          </p:cNvSpPr>
          <p:nvPr/>
        </p:nvSpPr>
        <p:spPr bwMode="auto">
          <a:xfrm>
            <a:off x="4357686" y="759614"/>
            <a:ext cx="4500594"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مفاهيم وتعريفات</a:t>
            </a:r>
          </a:p>
        </p:txBody>
      </p:sp>
      <p:sp>
        <p:nvSpPr>
          <p:cNvPr id="3" name="AutoShape 2"/>
          <p:cNvSpPr>
            <a:spLocks noChangeArrowheads="1"/>
          </p:cNvSpPr>
          <p:nvPr/>
        </p:nvSpPr>
        <p:spPr bwMode="auto">
          <a:xfrm>
            <a:off x="251520" y="2143116"/>
            <a:ext cx="8640960" cy="1744949"/>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ct val="150000"/>
              </a:lnSpc>
              <a:spcBef>
                <a:spcPct val="50000"/>
              </a:spcBef>
              <a:spcAft>
                <a:spcPct val="0"/>
              </a:spcAft>
              <a:tabLst>
                <a:tab pos="57150" algn="l"/>
              </a:tabLst>
              <a:defRPr/>
            </a:pPr>
            <a:r>
              <a:rPr lang="ar-EG" sz="2200" dirty="0">
                <a:solidFill>
                  <a:srgbClr val="FFFFFF"/>
                </a:solidFill>
                <a:cs typeface="PT Bold Heading" pitchFamily="2" charset="-78"/>
              </a:rPr>
              <a:t>هى مادة طبيعية أو مصنعة تدخل جسم الإنسان وتؤثر عليه فتغير إحساسه وتصرفاته وبعض وظائفه وينتج عن تكرار إستعمال هذه المادة نتائج خطيرة </a:t>
            </a:r>
            <a:br>
              <a:rPr lang="ar-EG" sz="2200" dirty="0">
                <a:solidFill>
                  <a:srgbClr val="FFFFFF"/>
                </a:solidFill>
                <a:cs typeface="PT Bold Heading" pitchFamily="2" charset="-78"/>
              </a:rPr>
            </a:br>
            <a:r>
              <a:rPr lang="ar-EG" sz="2200" dirty="0">
                <a:solidFill>
                  <a:srgbClr val="FFFFFF"/>
                </a:solidFill>
                <a:cs typeface="PT Bold Heading" pitchFamily="2" charset="-78"/>
              </a:rPr>
              <a:t>على الصحة الجسدية والعقلية وتأثيراً ضاراً على البيئة والمجتمع .</a:t>
            </a:r>
          </a:p>
        </p:txBody>
      </p:sp>
      <p:sp>
        <p:nvSpPr>
          <p:cNvPr id="4" name="AutoShape 2"/>
          <p:cNvSpPr>
            <a:spLocks noChangeArrowheads="1"/>
          </p:cNvSpPr>
          <p:nvPr/>
        </p:nvSpPr>
        <p:spPr bwMode="auto">
          <a:xfrm>
            <a:off x="4487610" y="1418024"/>
            <a:ext cx="4404870"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المخدرات </a:t>
            </a:r>
          </a:p>
        </p:txBody>
      </p:sp>
      <p:sp>
        <p:nvSpPr>
          <p:cNvPr id="5" name="AutoShape 2"/>
          <p:cNvSpPr>
            <a:spLocks noChangeArrowheads="1"/>
          </p:cNvSpPr>
          <p:nvPr/>
        </p:nvSpPr>
        <p:spPr bwMode="auto">
          <a:xfrm>
            <a:off x="251520" y="4725144"/>
            <a:ext cx="8640960" cy="118309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ct val="150000"/>
              </a:lnSpc>
              <a:spcBef>
                <a:spcPct val="50000"/>
              </a:spcBef>
              <a:spcAft>
                <a:spcPct val="0"/>
              </a:spcAft>
              <a:tabLst>
                <a:tab pos="57150" algn="l"/>
              </a:tabLst>
              <a:defRPr/>
            </a:pPr>
            <a:r>
              <a:rPr lang="ar-EG" sz="2200" dirty="0">
                <a:solidFill>
                  <a:srgbClr val="FFFFFF"/>
                </a:solidFill>
                <a:cs typeface="PT Bold Heading" pitchFamily="2" charset="-78"/>
              </a:rPr>
              <a:t>هو تناول أى مادة من المواد المخدرة والتى تؤدى إلى الإعتياد أو الإدمان </a:t>
            </a:r>
            <a:br>
              <a:rPr lang="ar-EG" sz="2200" dirty="0">
                <a:solidFill>
                  <a:srgbClr val="FFFFFF"/>
                </a:solidFill>
                <a:cs typeface="PT Bold Heading" pitchFamily="2" charset="-78"/>
              </a:rPr>
            </a:br>
            <a:r>
              <a:rPr lang="ar-EG" sz="2200" dirty="0">
                <a:solidFill>
                  <a:srgbClr val="FFFFFF"/>
                </a:solidFill>
                <a:cs typeface="PT Bold Heading" pitchFamily="2" charset="-78"/>
              </a:rPr>
              <a:t>وذلك التعاطى إما أن يكون بشكل دائم أو متقطع.</a:t>
            </a:r>
          </a:p>
        </p:txBody>
      </p:sp>
      <p:sp>
        <p:nvSpPr>
          <p:cNvPr id="6" name="AutoShape 2"/>
          <p:cNvSpPr>
            <a:spLocks noChangeArrowheads="1"/>
          </p:cNvSpPr>
          <p:nvPr/>
        </p:nvSpPr>
        <p:spPr bwMode="auto">
          <a:xfrm>
            <a:off x="4487610" y="4060315"/>
            <a:ext cx="4404870"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التعاطى </a:t>
            </a:r>
          </a:p>
        </p:txBody>
      </p:sp>
    </p:spTree>
    <p:extLst>
      <p:ext uri="{BB962C8B-B14F-4D97-AF65-F5344CB8AC3E}">
        <p14:creationId xmlns:p14="http://schemas.microsoft.com/office/powerpoint/2010/main" val="2198923259"/>
      </p:ext>
    </p:extLst>
  </p:cSld>
  <p:clrMapOvr>
    <a:masterClrMapping/>
  </p:clrMapOvr>
  <p:transition>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217320" y="2513416"/>
            <a:ext cx="8640960" cy="1604485"/>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algn="justLow" defTabSz="957263" eaLnBrk="0" fontAlgn="base" hangingPunct="0">
              <a:lnSpc>
                <a:spcPts val="3600"/>
              </a:lnSpc>
              <a:spcBef>
                <a:spcPct val="20000"/>
              </a:spcBef>
              <a:spcAft>
                <a:spcPct val="0"/>
              </a:spcAft>
              <a:tabLst>
                <a:tab pos="57150" algn="l"/>
              </a:tabLst>
              <a:defRPr/>
            </a:pPr>
            <a:r>
              <a:rPr lang="ar-EG" sz="2200" dirty="0">
                <a:solidFill>
                  <a:srgbClr val="FFFFFF"/>
                </a:solidFill>
                <a:cs typeface="PT Bold Heading" pitchFamily="2" charset="-78"/>
              </a:rPr>
              <a:t>السيطرة على أنتشار السلوك / الظاهرة وتركز على تكثيف الجهود والإجراءات المتخذة للحد مـن آثارهـا والقضاء على العوامـل والظـروف المساعـدة علـى إنتشارهـا وتـركز هـذه المرحلـة علـى التهيئـة والتعبئـة النفسية </a:t>
            </a:r>
            <a:r>
              <a:rPr lang="ar-EG" sz="2200" dirty="0">
                <a:solidFill>
                  <a:schemeClr val="bg1"/>
                </a:solidFill>
                <a:cs typeface="PT Bold Heading" pitchFamily="2" charset="-78"/>
              </a:rPr>
              <a:t>. </a:t>
            </a:r>
          </a:p>
        </p:txBody>
      </p:sp>
      <p:sp>
        <p:nvSpPr>
          <p:cNvPr id="8" name="AutoShape 3107"/>
          <p:cNvSpPr>
            <a:spLocks noChangeArrowheads="1"/>
          </p:cNvSpPr>
          <p:nvPr/>
        </p:nvSpPr>
        <p:spPr bwMode="auto">
          <a:xfrm>
            <a:off x="142844" y="723649"/>
            <a:ext cx="8858312" cy="919401"/>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آثار أنسب الطرق والوسائل والأساليب العلمية للتحكم واحتواء التأثيرات السلبية لانتشار المخدرات</a:t>
            </a:r>
          </a:p>
        </p:txBody>
      </p:sp>
      <p:sp>
        <p:nvSpPr>
          <p:cNvPr id="9" name="AutoShape 2"/>
          <p:cNvSpPr>
            <a:spLocks noChangeArrowheads="1"/>
          </p:cNvSpPr>
          <p:nvPr/>
        </p:nvSpPr>
        <p:spPr bwMode="auto">
          <a:xfrm>
            <a:off x="5715008" y="1928802"/>
            <a:ext cx="3143272"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مرحــلة الإحتــواء</a:t>
            </a:r>
          </a:p>
        </p:txBody>
      </p:sp>
      <p:sp>
        <p:nvSpPr>
          <p:cNvPr id="7" name="AutoShape 2"/>
          <p:cNvSpPr>
            <a:spLocks noChangeArrowheads="1"/>
          </p:cNvSpPr>
          <p:nvPr/>
        </p:nvSpPr>
        <p:spPr bwMode="auto">
          <a:xfrm>
            <a:off x="214282" y="5159100"/>
            <a:ext cx="8640960" cy="1127758"/>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342900" algn="justLow" defTabSz="957263" eaLnBrk="0" fontAlgn="base" hangingPunct="0">
              <a:lnSpc>
                <a:spcPts val="3600"/>
              </a:lnSpc>
              <a:spcBef>
                <a:spcPct val="20000"/>
              </a:spcBef>
              <a:spcAft>
                <a:spcPct val="0"/>
              </a:spcAft>
              <a:tabLst>
                <a:tab pos="57150" algn="l"/>
              </a:tabLst>
              <a:defRPr/>
            </a:pPr>
            <a:r>
              <a:rPr lang="ar-EG" sz="2200" dirty="0">
                <a:solidFill>
                  <a:srgbClr val="FFFFFF"/>
                </a:solidFill>
                <a:cs typeface="PT Bold Heading" pitchFamily="2" charset="-78"/>
              </a:rPr>
              <a:t>وتلى وقوع الإنحراف السلوكى وعدم نجاح المراحل السابقة فى الحد منه</a:t>
            </a:r>
            <a:br>
              <a:rPr lang="ar-EG" sz="2200" dirty="0">
                <a:solidFill>
                  <a:srgbClr val="FFFFFF"/>
                </a:solidFill>
                <a:cs typeface="PT Bold Heading" pitchFamily="2" charset="-78"/>
              </a:rPr>
            </a:br>
            <a:r>
              <a:rPr lang="ar-EG" sz="2200" dirty="0">
                <a:solidFill>
                  <a:srgbClr val="FFFFFF"/>
                </a:solidFill>
                <a:cs typeface="PT Bold Heading" pitchFamily="2" charset="-78"/>
              </a:rPr>
              <a:t>أو أحتوائه وتتضمن العلاج الطبى والنفسى والإجتماعى وإعادة التأهيل للأفراد </a:t>
            </a:r>
            <a:r>
              <a:rPr lang="ar-EG" sz="2200" dirty="0">
                <a:solidFill>
                  <a:schemeClr val="bg1"/>
                </a:solidFill>
                <a:cs typeface="PT Bold Heading" pitchFamily="2" charset="-78"/>
              </a:rPr>
              <a:t>. </a:t>
            </a:r>
          </a:p>
        </p:txBody>
      </p:sp>
      <p:sp>
        <p:nvSpPr>
          <p:cNvPr id="10" name="AutoShape 2"/>
          <p:cNvSpPr>
            <a:spLocks noChangeArrowheads="1"/>
          </p:cNvSpPr>
          <p:nvPr/>
        </p:nvSpPr>
        <p:spPr bwMode="auto">
          <a:xfrm>
            <a:off x="5715008" y="4489858"/>
            <a:ext cx="3143272"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مرحــلة العـــــــــلاج </a:t>
            </a:r>
          </a:p>
        </p:txBody>
      </p:sp>
    </p:spTree>
    <p:extLst>
      <p:ext uri="{BB962C8B-B14F-4D97-AF65-F5344CB8AC3E}">
        <p14:creationId xmlns:p14="http://schemas.microsoft.com/office/powerpoint/2010/main" val="827901381"/>
      </p:ext>
    </p:extLst>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214282" y="2132856"/>
            <a:ext cx="8606190" cy="266009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eaLnBrk="0" fontAlgn="base" hangingPunct="0">
              <a:lnSpc>
                <a:spcPts val="3600"/>
              </a:lnSpc>
              <a:spcBef>
                <a:spcPct val="20000"/>
              </a:spcBef>
              <a:spcAft>
                <a:spcPct val="0"/>
              </a:spcAft>
              <a:tabLst>
                <a:tab pos="57150" algn="l"/>
              </a:tabLst>
              <a:defRPr/>
            </a:pPr>
            <a:r>
              <a:rPr lang="ar-EG" sz="2000" dirty="0">
                <a:solidFill>
                  <a:srgbClr val="FFFFFF"/>
                </a:solidFill>
                <a:cs typeface="PT Bold Heading" pitchFamily="2" charset="-78"/>
              </a:rPr>
              <a:t>تشكيل لجنة متخصصة من كافة الجهات الرسمية والشعبية (صحية - </a:t>
            </a:r>
            <a:r>
              <a:rPr lang="ar-EG" sz="2000" dirty="0" err="1">
                <a:solidFill>
                  <a:srgbClr val="FFFFFF"/>
                </a:solidFill>
                <a:cs typeface="PT Bold Heading" pitchFamily="2" charset="-78"/>
              </a:rPr>
              <a:t>إجتماعية</a:t>
            </a:r>
            <a:r>
              <a:rPr lang="ar-EG" sz="2000" dirty="0">
                <a:solidFill>
                  <a:srgbClr val="FFFFFF"/>
                </a:solidFill>
                <a:cs typeface="PT Bold Heading" pitchFamily="2" charset="-78"/>
              </a:rPr>
              <a:t> - اقتصادية - حقوقيين - مفكرين - مؤسسات شعبية من أندية وجمعيات مهنية ونسائية… الخ ) وذلك لمشاركة في الكشف عن الأسباب الحقيقية للمشكلة </a:t>
            </a:r>
            <a:br>
              <a:rPr lang="ar-EG" sz="2000" dirty="0">
                <a:solidFill>
                  <a:srgbClr val="FFFFFF"/>
                </a:solidFill>
                <a:cs typeface="PT Bold Heading" pitchFamily="2" charset="-78"/>
              </a:rPr>
            </a:br>
            <a:r>
              <a:rPr lang="ar-EG" sz="2000" dirty="0">
                <a:solidFill>
                  <a:srgbClr val="FFFFFF"/>
                </a:solidFill>
                <a:cs typeface="PT Bold Heading" pitchFamily="2" charset="-78"/>
              </a:rPr>
              <a:t>وفي وضع الحلول بشكل جماعي وتشجيع الدعم المادى والمعنوى </a:t>
            </a:r>
            <a:br>
              <a:rPr lang="ar-EG" sz="2000" dirty="0">
                <a:solidFill>
                  <a:srgbClr val="FFFFFF"/>
                </a:solidFill>
                <a:cs typeface="PT Bold Heading" pitchFamily="2" charset="-78"/>
              </a:rPr>
            </a:br>
            <a:r>
              <a:rPr lang="ar-EG" sz="2000" dirty="0">
                <a:solidFill>
                  <a:srgbClr val="FFFFFF"/>
                </a:solidFill>
                <a:cs typeface="PT Bold Heading" pitchFamily="2" charset="-78"/>
              </a:rPr>
              <a:t>لبناء المصحات العلاجية.</a:t>
            </a:r>
          </a:p>
        </p:txBody>
      </p:sp>
      <p:sp>
        <p:nvSpPr>
          <p:cNvPr id="8" name="AutoShape 3107"/>
          <p:cNvSpPr>
            <a:spLocks noChangeArrowheads="1"/>
          </p:cNvSpPr>
          <p:nvPr/>
        </p:nvSpPr>
        <p:spPr bwMode="auto">
          <a:xfrm>
            <a:off x="5643570" y="757982"/>
            <a:ext cx="3230696"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الوقاية والعلاج </a:t>
            </a:r>
          </a:p>
        </p:txBody>
      </p:sp>
      <p:sp>
        <p:nvSpPr>
          <p:cNvPr id="9" name="AutoShape 2"/>
          <p:cNvSpPr>
            <a:spLocks noChangeArrowheads="1"/>
          </p:cNvSpPr>
          <p:nvPr/>
        </p:nvSpPr>
        <p:spPr bwMode="auto">
          <a:xfrm>
            <a:off x="5000628" y="1484784"/>
            <a:ext cx="3892422"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أساليب الوقاية من المخدرات : </a:t>
            </a:r>
          </a:p>
        </p:txBody>
      </p:sp>
      <p:sp>
        <p:nvSpPr>
          <p:cNvPr id="6" name="AutoShape 2"/>
          <p:cNvSpPr>
            <a:spLocks noChangeArrowheads="1"/>
          </p:cNvSpPr>
          <p:nvPr/>
        </p:nvSpPr>
        <p:spPr bwMode="auto">
          <a:xfrm>
            <a:off x="214282" y="4976300"/>
            <a:ext cx="8640960" cy="1595972"/>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eaLnBrk="0" fontAlgn="base" hangingPunct="0">
              <a:lnSpc>
                <a:spcPts val="3600"/>
              </a:lnSpc>
              <a:spcBef>
                <a:spcPct val="20000"/>
              </a:spcBef>
              <a:spcAft>
                <a:spcPct val="0"/>
              </a:spcAft>
              <a:tabLst>
                <a:tab pos="57150" algn="l"/>
              </a:tabLst>
              <a:defRPr/>
            </a:pPr>
            <a:r>
              <a:rPr lang="ar-EG" sz="2000" dirty="0">
                <a:solidFill>
                  <a:srgbClr val="FFFFFF"/>
                </a:solidFill>
                <a:cs typeface="PT Bold Heading" pitchFamily="2" charset="-78"/>
              </a:rPr>
              <a:t>الاهتمام بالتعليم التربوي وإتباع الأساليب التربوية العلمية المتطورة في المناهج التعليمية لبناء جيل المستقبل على قاعدة متينة من الوعي والتربية وإدخال موضوع المخدرات </a:t>
            </a:r>
            <a:r>
              <a:rPr lang="ar-EG" sz="2000" dirty="0" err="1">
                <a:solidFill>
                  <a:srgbClr val="FFFFFF"/>
                </a:solidFill>
                <a:cs typeface="PT Bold Heading" pitchFamily="2" charset="-78"/>
              </a:rPr>
              <a:t>و</a:t>
            </a:r>
            <a:r>
              <a:rPr lang="ar-EG" sz="2000" dirty="0">
                <a:solidFill>
                  <a:srgbClr val="FFFFFF"/>
                </a:solidFill>
                <a:cs typeface="PT Bold Heading" pitchFamily="2" charset="-78"/>
              </a:rPr>
              <a:t> المؤثرات العقلية في برامج كليات الحقوق والشرطة </a:t>
            </a:r>
            <a:r>
              <a:rPr lang="ar-EG" sz="2000" dirty="0">
                <a:solidFill>
                  <a:schemeClr val="bg1"/>
                </a:solidFill>
                <a:cs typeface="PT Bold Heading" pitchFamily="2" charset="-78"/>
              </a:rPr>
              <a:t>.</a:t>
            </a:r>
          </a:p>
        </p:txBody>
      </p:sp>
    </p:spTree>
    <p:extLst>
      <p:ext uri="{BB962C8B-B14F-4D97-AF65-F5344CB8AC3E}">
        <p14:creationId xmlns:p14="http://schemas.microsoft.com/office/powerpoint/2010/main" val="355048764"/>
      </p:ext>
    </p:extLst>
  </p:cSld>
  <p:clrMapOvr>
    <a:masterClrMapping/>
  </p:clrMapOvr>
  <p:transition>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214282" y="2054652"/>
            <a:ext cx="8640960" cy="2149315"/>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eaLnBrk="0" fontAlgn="base" hangingPunct="0">
              <a:lnSpc>
                <a:spcPts val="3600"/>
              </a:lnSpc>
              <a:spcBef>
                <a:spcPct val="20000"/>
              </a:spcBef>
              <a:spcAft>
                <a:spcPct val="0"/>
              </a:spcAft>
              <a:tabLst>
                <a:tab pos="57150" algn="l"/>
                <a:tab pos="92075" algn="l"/>
              </a:tabLst>
              <a:defRPr/>
            </a:pPr>
            <a:r>
              <a:rPr lang="ar-EG" sz="2200" dirty="0">
                <a:solidFill>
                  <a:srgbClr val="FFFFFF"/>
                </a:solidFill>
                <a:cs typeface="PT Bold Heading" pitchFamily="2" charset="-78"/>
              </a:rPr>
              <a:t>توعية أفراد المجتمع عبر أجهزة الإعلام المختلفة للدولة بالأضرار الجسيمة والصحية والاجتماعية والقومية الناشئة عن تعاطي المخدرات على ضوء </a:t>
            </a:r>
            <a:br>
              <a:rPr lang="ar-EG" sz="2200" dirty="0">
                <a:solidFill>
                  <a:srgbClr val="FFFFFF"/>
                </a:solidFill>
                <a:cs typeface="PT Bold Heading" pitchFamily="2" charset="-78"/>
              </a:rPr>
            </a:br>
            <a:r>
              <a:rPr lang="ar-EG" sz="2200" dirty="0">
                <a:solidFill>
                  <a:srgbClr val="FFFFFF"/>
                </a:solidFill>
                <a:cs typeface="PT Bold Heading" pitchFamily="2" charset="-78"/>
              </a:rPr>
              <a:t>ما تسفر عنه نتائج الدراسات والبحوث الاجتماعيـة </a:t>
            </a:r>
            <a:br>
              <a:rPr lang="ar-EG" sz="2200" dirty="0">
                <a:solidFill>
                  <a:srgbClr val="FFFFFF"/>
                </a:solidFill>
                <a:cs typeface="PT Bold Heading" pitchFamily="2" charset="-78"/>
              </a:rPr>
            </a:br>
            <a:r>
              <a:rPr lang="ar-EG" sz="2200" dirty="0">
                <a:solidFill>
                  <a:srgbClr val="FFFFFF"/>
                </a:solidFill>
                <a:cs typeface="PT Bold Heading" pitchFamily="2" charset="-78"/>
              </a:rPr>
              <a:t>والنفسيـة حـول المشكلة .</a:t>
            </a:r>
          </a:p>
        </p:txBody>
      </p:sp>
      <p:sp>
        <p:nvSpPr>
          <p:cNvPr id="6" name="AutoShape 2"/>
          <p:cNvSpPr>
            <a:spLocks noChangeArrowheads="1"/>
          </p:cNvSpPr>
          <p:nvPr/>
        </p:nvSpPr>
        <p:spPr bwMode="auto">
          <a:xfrm>
            <a:off x="214282" y="4406996"/>
            <a:ext cx="8640960" cy="1093706"/>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eaLnBrk="0" fontAlgn="base" hangingPunct="0">
              <a:lnSpc>
                <a:spcPts val="3600"/>
              </a:lnSpc>
              <a:spcBef>
                <a:spcPct val="20000"/>
              </a:spcBef>
              <a:spcAft>
                <a:spcPct val="0"/>
              </a:spcAft>
              <a:tabLst>
                <a:tab pos="57150" algn="l"/>
              </a:tabLst>
              <a:defRPr/>
            </a:pPr>
            <a:r>
              <a:rPr lang="ar-EG" sz="2200" dirty="0">
                <a:solidFill>
                  <a:schemeClr val="bg1"/>
                </a:solidFill>
                <a:cs typeface="PT Bold Heading" pitchFamily="2" charset="-78"/>
              </a:rPr>
              <a:t> </a:t>
            </a:r>
            <a:r>
              <a:rPr lang="ar-EG" sz="2200" dirty="0">
                <a:solidFill>
                  <a:srgbClr val="FFFFFF"/>
                </a:solidFill>
                <a:cs typeface="PT Bold Heading" pitchFamily="2" charset="-78"/>
              </a:rPr>
              <a:t>إستغلال أفراد وشخصيات لها قبول تشترك فى الترويج لمناقشة المخدرات </a:t>
            </a:r>
            <a:br>
              <a:rPr lang="ar-EG" sz="2200" dirty="0">
                <a:solidFill>
                  <a:srgbClr val="FFFFFF"/>
                </a:solidFill>
                <a:cs typeface="PT Bold Heading" pitchFamily="2" charset="-78"/>
              </a:rPr>
            </a:br>
            <a:r>
              <a:rPr lang="ar-EG" sz="2200" dirty="0">
                <a:solidFill>
                  <a:srgbClr val="FFFFFF"/>
                </a:solidFill>
                <a:cs typeface="PT Bold Heading" pitchFamily="2" charset="-78"/>
              </a:rPr>
              <a:t>عبر وسائل الإعلام .</a:t>
            </a:r>
          </a:p>
        </p:txBody>
      </p:sp>
      <p:sp>
        <p:nvSpPr>
          <p:cNvPr id="7" name="AutoShape 3107"/>
          <p:cNvSpPr>
            <a:spLocks noChangeArrowheads="1"/>
          </p:cNvSpPr>
          <p:nvPr/>
        </p:nvSpPr>
        <p:spPr bwMode="auto">
          <a:xfrm>
            <a:off x="5643570" y="757982"/>
            <a:ext cx="3230696"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الوقاية والعلاج </a:t>
            </a:r>
          </a:p>
        </p:txBody>
      </p:sp>
      <p:sp>
        <p:nvSpPr>
          <p:cNvPr id="10" name="AutoShape 2"/>
          <p:cNvSpPr>
            <a:spLocks noChangeArrowheads="1"/>
          </p:cNvSpPr>
          <p:nvPr/>
        </p:nvSpPr>
        <p:spPr bwMode="auto">
          <a:xfrm>
            <a:off x="5000628" y="1484784"/>
            <a:ext cx="3892422"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أساليب الوقاية من المخدرات : </a:t>
            </a:r>
          </a:p>
        </p:txBody>
      </p:sp>
    </p:spTree>
    <p:extLst>
      <p:ext uri="{BB962C8B-B14F-4D97-AF65-F5344CB8AC3E}">
        <p14:creationId xmlns:p14="http://schemas.microsoft.com/office/powerpoint/2010/main" val="3561673525"/>
      </p:ext>
    </p:extLst>
  </p:cSld>
  <p:clrMapOvr>
    <a:masterClrMapping/>
  </p:clrMapOvr>
  <p:transition>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142844" y="2324581"/>
            <a:ext cx="8640960" cy="1604485"/>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eaLnBrk="0" fontAlgn="base" hangingPunct="0">
              <a:spcBef>
                <a:spcPct val="20000"/>
              </a:spcBef>
              <a:spcAft>
                <a:spcPct val="0"/>
              </a:spcAft>
              <a:tabLst>
                <a:tab pos="57150" algn="l"/>
              </a:tabLst>
              <a:defRPr/>
            </a:pPr>
            <a:r>
              <a:rPr lang="ar-EG" sz="2200" dirty="0">
                <a:solidFill>
                  <a:srgbClr val="FFFFFF"/>
                </a:solidFill>
                <a:cs typeface="PT Bold Heading" pitchFamily="2" charset="-78"/>
              </a:rPr>
              <a:t>توعية أفراد المجتمع عبر أجهزة الإعلام المختلفة للدولة بالأضرار الجسيمة والصحية والاجتماعية والقومية الناشئة عن تعاطي المخدرات على ضوء </a:t>
            </a:r>
            <a:br>
              <a:rPr lang="ar-EG" sz="2200" dirty="0">
                <a:solidFill>
                  <a:srgbClr val="FFFFFF"/>
                </a:solidFill>
                <a:cs typeface="PT Bold Heading" pitchFamily="2" charset="-78"/>
              </a:rPr>
            </a:br>
            <a:r>
              <a:rPr lang="ar-EG" sz="2200" dirty="0">
                <a:solidFill>
                  <a:srgbClr val="FFFFFF"/>
                </a:solidFill>
                <a:cs typeface="PT Bold Heading" pitchFamily="2" charset="-78"/>
              </a:rPr>
              <a:t>ما تسفر عنه نتائج الدراسات والبحوث الاجتماعيـة </a:t>
            </a:r>
            <a:br>
              <a:rPr lang="ar-EG" sz="2200" dirty="0">
                <a:solidFill>
                  <a:srgbClr val="FFFFFF"/>
                </a:solidFill>
                <a:cs typeface="PT Bold Heading" pitchFamily="2" charset="-78"/>
              </a:rPr>
            </a:br>
            <a:r>
              <a:rPr lang="ar-EG" sz="2200" dirty="0">
                <a:solidFill>
                  <a:srgbClr val="FFFFFF"/>
                </a:solidFill>
                <a:cs typeface="PT Bold Heading" pitchFamily="2" charset="-78"/>
              </a:rPr>
              <a:t>والنفسيـة حـول المشكلة</a:t>
            </a:r>
            <a:r>
              <a:rPr lang="ar-EG" sz="2200" dirty="0">
                <a:solidFill>
                  <a:schemeClr val="bg1"/>
                </a:solidFill>
                <a:cs typeface="PT Bold Heading" pitchFamily="2" charset="-78"/>
              </a:rPr>
              <a:t>.</a:t>
            </a:r>
          </a:p>
        </p:txBody>
      </p:sp>
      <p:sp>
        <p:nvSpPr>
          <p:cNvPr id="6" name="AutoShape 2"/>
          <p:cNvSpPr>
            <a:spLocks noChangeArrowheads="1"/>
          </p:cNvSpPr>
          <p:nvPr/>
        </p:nvSpPr>
        <p:spPr bwMode="auto">
          <a:xfrm>
            <a:off x="142844" y="4279478"/>
            <a:ext cx="8640960" cy="85534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eaLnBrk="0" fontAlgn="base" hangingPunct="0">
              <a:spcBef>
                <a:spcPct val="20000"/>
              </a:spcBef>
              <a:spcAft>
                <a:spcPct val="0"/>
              </a:spcAft>
              <a:tabLst>
                <a:tab pos="57150" algn="l"/>
              </a:tabLst>
              <a:defRPr/>
            </a:pPr>
            <a:r>
              <a:rPr lang="ar-EG" sz="2200" dirty="0">
                <a:solidFill>
                  <a:srgbClr val="ECF5FE"/>
                </a:solidFill>
                <a:cs typeface="PT Bold Heading" pitchFamily="2" charset="-78"/>
              </a:rPr>
              <a:t>إ</a:t>
            </a:r>
            <a:r>
              <a:rPr lang="ar-EG" sz="2200" dirty="0">
                <a:solidFill>
                  <a:srgbClr val="FFFFFF"/>
                </a:solidFill>
                <a:cs typeface="PT Bold Heading" pitchFamily="2" charset="-78"/>
              </a:rPr>
              <a:t>ستغلال أفراد وشخصيات لها قبول تشترك فى الترويج لمناقشة المخدرات </a:t>
            </a:r>
            <a:br>
              <a:rPr lang="ar-EG" sz="2200" dirty="0">
                <a:solidFill>
                  <a:srgbClr val="FFFFFF"/>
                </a:solidFill>
                <a:cs typeface="PT Bold Heading" pitchFamily="2" charset="-78"/>
              </a:rPr>
            </a:br>
            <a:r>
              <a:rPr lang="ar-EG" sz="2200" dirty="0">
                <a:solidFill>
                  <a:srgbClr val="FFFFFF"/>
                </a:solidFill>
                <a:cs typeface="PT Bold Heading" pitchFamily="2" charset="-78"/>
              </a:rPr>
              <a:t>عبر وسائل الإعلام .</a:t>
            </a:r>
            <a:endParaRPr lang="ar-SA" sz="2200" dirty="0">
              <a:solidFill>
                <a:srgbClr val="FFFFFF"/>
              </a:solidFill>
              <a:cs typeface="PT Bold Heading" pitchFamily="2" charset="-78"/>
            </a:endParaRPr>
          </a:p>
        </p:txBody>
      </p:sp>
      <p:sp>
        <p:nvSpPr>
          <p:cNvPr id="7" name="AutoShape 2"/>
          <p:cNvSpPr>
            <a:spLocks noChangeArrowheads="1"/>
          </p:cNvSpPr>
          <p:nvPr/>
        </p:nvSpPr>
        <p:spPr bwMode="auto">
          <a:xfrm>
            <a:off x="142844" y="5485234"/>
            <a:ext cx="8640960" cy="1229914"/>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eaLnBrk="0" fontAlgn="base" hangingPunct="0">
              <a:spcBef>
                <a:spcPct val="20000"/>
              </a:spcBef>
              <a:spcAft>
                <a:spcPct val="0"/>
              </a:spcAft>
              <a:tabLst>
                <a:tab pos="57150" algn="l"/>
              </a:tabLst>
              <a:defRPr/>
            </a:pPr>
            <a:r>
              <a:rPr lang="ar-EG" sz="2200" dirty="0">
                <a:solidFill>
                  <a:srgbClr val="FFFFFF"/>
                </a:solidFill>
                <a:cs typeface="PT Bold Heading" pitchFamily="2" charset="-78"/>
              </a:rPr>
              <a:t>القضاء على مشكلة البطالة التي يعانى منها المئات من الشباب بتوفير فرص متكافئة من العمل والاعتماد على المواطن في البناء الاقتصادي </a:t>
            </a:r>
            <a:br>
              <a:rPr lang="ar-EG" sz="2200" dirty="0">
                <a:solidFill>
                  <a:srgbClr val="FFFFFF"/>
                </a:solidFill>
                <a:cs typeface="PT Bold Heading" pitchFamily="2" charset="-78"/>
              </a:rPr>
            </a:br>
            <a:r>
              <a:rPr lang="ar-EG" sz="2200" dirty="0">
                <a:solidFill>
                  <a:srgbClr val="FFFFFF"/>
                </a:solidFill>
                <a:cs typeface="PT Bold Heading" pitchFamily="2" charset="-78"/>
              </a:rPr>
              <a:t>بشكل رئيسي والعمل على تضييق حدة الاعتماد على الخبرات الأجنبية</a:t>
            </a:r>
            <a:r>
              <a:rPr lang="ar-EG" sz="2200" dirty="0">
                <a:solidFill>
                  <a:schemeClr val="bg1"/>
                </a:solidFill>
                <a:cs typeface="PT Bold Heading" pitchFamily="2" charset="-78"/>
              </a:rPr>
              <a:t> </a:t>
            </a:r>
          </a:p>
        </p:txBody>
      </p:sp>
      <p:sp>
        <p:nvSpPr>
          <p:cNvPr id="10" name="AutoShape 3107"/>
          <p:cNvSpPr>
            <a:spLocks noChangeArrowheads="1"/>
          </p:cNvSpPr>
          <p:nvPr/>
        </p:nvSpPr>
        <p:spPr bwMode="auto">
          <a:xfrm>
            <a:off x="5643570" y="757982"/>
            <a:ext cx="3230696"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الوقاية والعلاج </a:t>
            </a:r>
          </a:p>
        </p:txBody>
      </p:sp>
      <p:sp>
        <p:nvSpPr>
          <p:cNvPr id="11" name="AutoShape 2"/>
          <p:cNvSpPr>
            <a:spLocks noChangeArrowheads="1"/>
          </p:cNvSpPr>
          <p:nvPr/>
        </p:nvSpPr>
        <p:spPr bwMode="auto">
          <a:xfrm>
            <a:off x="5000628" y="1484784"/>
            <a:ext cx="3892422"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أساليب الوقاية من المخدرات : </a:t>
            </a:r>
          </a:p>
        </p:txBody>
      </p:sp>
    </p:spTree>
    <p:extLst>
      <p:ext uri="{BB962C8B-B14F-4D97-AF65-F5344CB8AC3E}">
        <p14:creationId xmlns:p14="http://schemas.microsoft.com/office/powerpoint/2010/main" val="1692973387"/>
      </p:ext>
    </p:extLst>
  </p:cSld>
  <p:clrMapOvr>
    <a:masterClrMapping/>
  </p:clrMapOvr>
  <p:transition>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214282" y="2238603"/>
            <a:ext cx="8640960" cy="1229914"/>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eaLnBrk="0" fontAlgn="base" hangingPunct="0">
              <a:spcBef>
                <a:spcPct val="20000"/>
              </a:spcBef>
              <a:spcAft>
                <a:spcPct val="0"/>
              </a:spcAft>
              <a:tabLst>
                <a:tab pos="57150" algn="l"/>
              </a:tabLst>
              <a:defRPr/>
            </a:pPr>
            <a:r>
              <a:rPr lang="ar-EG" sz="2200" dirty="0">
                <a:solidFill>
                  <a:srgbClr val="FFFFFF"/>
                </a:solidFill>
                <a:cs typeface="PT Bold Heading" pitchFamily="2" charset="-78"/>
              </a:rPr>
              <a:t>التأكيد على دور الأسرة في تهيئة الظروف الاقتصادية والاجتماعية والصحية لتربية الأبناء على أسس وأخلاقيات سليمة تقيهم من شرط السقوط</a:t>
            </a:r>
            <a:br>
              <a:rPr lang="ar-EG" sz="2200" dirty="0">
                <a:solidFill>
                  <a:srgbClr val="FFFFFF"/>
                </a:solidFill>
                <a:cs typeface="PT Bold Heading" pitchFamily="2" charset="-78"/>
              </a:rPr>
            </a:br>
            <a:r>
              <a:rPr lang="ar-EG" sz="2200" dirty="0">
                <a:solidFill>
                  <a:srgbClr val="FFFFFF"/>
                </a:solidFill>
                <a:cs typeface="PT Bold Heading" pitchFamily="2" charset="-78"/>
              </a:rPr>
              <a:t> في تعاطي المخدرات وغيرها من أمراض اجتماعية أخرى. </a:t>
            </a:r>
          </a:p>
        </p:txBody>
      </p:sp>
      <p:sp>
        <p:nvSpPr>
          <p:cNvPr id="6" name="AutoShape 2"/>
          <p:cNvSpPr>
            <a:spLocks noChangeArrowheads="1"/>
          </p:cNvSpPr>
          <p:nvPr/>
        </p:nvSpPr>
        <p:spPr bwMode="auto">
          <a:xfrm>
            <a:off x="217320" y="3820241"/>
            <a:ext cx="8640960" cy="48077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eaLnBrk="0" fontAlgn="base" hangingPunct="0">
              <a:spcBef>
                <a:spcPct val="20000"/>
              </a:spcBef>
              <a:spcAft>
                <a:spcPct val="0"/>
              </a:spcAft>
              <a:tabLst>
                <a:tab pos="57150" algn="l"/>
              </a:tabLst>
              <a:defRPr/>
            </a:pPr>
            <a:r>
              <a:rPr lang="ar-EG" sz="2200" dirty="0">
                <a:solidFill>
                  <a:srgbClr val="FFFFFF"/>
                </a:solidFill>
                <a:cs typeface="PT Bold Heading" pitchFamily="2" charset="-78"/>
              </a:rPr>
              <a:t>البدء </a:t>
            </a:r>
            <a:r>
              <a:rPr lang="ar-EG" sz="2200" dirty="0" err="1">
                <a:solidFill>
                  <a:srgbClr val="FFFFFF"/>
                </a:solidFill>
                <a:cs typeface="PT Bold Heading" pitchFamily="2" charset="-78"/>
              </a:rPr>
              <a:t>فى</a:t>
            </a:r>
            <a:r>
              <a:rPr lang="ar-EG" sz="2200" dirty="0">
                <a:solidFill>
                  <a:srgbClr val="FFFFFF"/>
                </a:solidFill>
                <a:cs typeface="PT Bold Heading" pitchFamily="2" charset="-78"/>
              </a:rPr>
              <a:t> نشر ثقافة مكافحة المخدرات والتنشئة السليمة بدأ من مدارس الإعدادي</a:t>
            </a:r>
            <a:r>
              <a:rPr lang="ar-EG" sz="2200" dirty="0">
                <a:solidFill>
                  <a:schemeClr val="bg1"/>
                </a:solidFill>
                <a:cs typeface="PT Bold Heading" pitchFamily="2" charset="-78"/>
              </a:rPr>
              <a:t> .  </a:t>
            </a:r>
          </a:p>
        </p:txBody>
      </p:sp>
      <p:sp>
        <p:nvSpPr>
          <p:cNvPr id="7" name="AutoShape 2"/>
          <p:cNvSpPr>
            <a:spLocks noChangeArrowheads="1"/>
          </p:cNvSpPr>
          <p:nvPr/>
        </p:nvSpPr>
        <p:spPr bwMode="auto">
          <a:xfrm>
            <a:off x="214282" y="4652738"/>
            <a:ext cx="8640960" cy="85534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eaLnBrk="0" fontAlgn="base" hangingPunct="0">
              <a:spcBef>
                <a:spcPct val="20000"/>
              </a:spcBef>
              <a:spcAft>
                <a:spcPct val="0"/>
              </a:spcAft>
              <a:tabLst>
                <a:tab pos="57150" algn="l"/>
              </a:tabLst>
              <a:defRPr/>
            </a:pPr>
            <a:r>
              <a:rPr lang="ar-EG" sz="2200" dirty="0">
                <a:solidFill>
                  <a:srgbClr val="FFFFFF"/>
                </a:solidFill>
                <a:cs typeface="PT Bold Heading" pitchFamily="2" charset="-78"/>
              </a:rPr>
              <a:t>الدعوة عبر وسائل الإعلام لأولياء الأمور عن كيفية </a:t>
            </a:r>
            <a:r>
              <a:rPr lang="ar-EG" sz="2200" dirty="0" err="1">
                <a:solidFill>
                  <a:srgbClr val="FFFFFF"/>
                </a:solidFill>
                <a:cs typeface="PT Bold Heading" pitchFamily="2" charset="-78"/>
              </a:rPr>
              <a:t>الإكتشاف</a:t>
            </a:r>
            <a:r>
              <a:rPr lang="ar-EG" sz="2200" dirty="0">
                <a:solidFill>
                  <a:srgbClr val="FFFFFF"/>
                </a:solidFill>
                <a:cs typeface="PT Bold Heading" pitchFamily="2" charset="-78"/>
              </a:rPr>
              <a:t> المبكر للسلوك المنحرف للأبناء </a:t>
            </a:r>
            <a:r>
              <a:rPr lang="ar-EG" sz="2200" dirty="0" err="1">
                <a:solidFill>
                  <a:srgbClr val="FFFFFF"/>
                </a:solidFill>
                <a:cs typeface="PT Bold Heading" pitchFamily="2" charset="-78"/>
              </a:rPr>
              <a:t>الذى</a:t>
            </a:r>
            <a:r>
              <a:rPr lang="ar-EG" sz="2200" dirty="0">
                <a:solidFill>
                  <a:srgbClr val="FFFFFF"/>
                </a:solidFill>
                <a:cs typeface="PT Bold Heading" pitchFamily="2" charset="-78"/>
              </a:rPr>
              <a:t> يتنبأ بتعاطيهم للمخدرات </a:t>
            </a:r>
            <a:r>
              <a:rPr lang="ar-EG" sz="2200" dirty="0">
                <a:solidFill>
                  <a:schemeClr val="bg1"/>
                </a:solidFill>
                <a:cs typeface="PT Bold Heading" pitchFamily="2" charset="-78"/>
              </a:rPr>
              <a:t>.</a:t>
            </a:r>
          </a:p>
        </p:txBody>
      </p:sp>
      <p:sp>
        <p:nvSpPr>
          <p:cNvPr id="10" name="AutoShape 2"/>
          <p:cNvSpPr>
            <a:spLocks noChangeArrowheads="1"/>
          </p:cNvSpPr>
          <p:nvPr/>
        </p:nvSpPr>
        <p:spPr bwMode="auto">
          <a:xfrm>
            <a:off x="214282" y="5859805"/>
            <a:ext cx="8640960" cy="85534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eaLnBrk="0" fontAlgn="base" hangingPunct="0">
              <a:spcBef>
                <a:spcPct val="20000"/>
              </a:spcBef>
              <a:spcAft>
                <a:spcPct val="0"/>
              </a:spcAft>
              <a:tabLst>
                <a:tab pos="57150" algn="l"/>
              </a:tabLst>
              <a:defRPr/>
            </a:pPr>
            <a:r>
              <a:rPr lang="ar-EG" sz="2200" dirty="0">
                <a:solidFill>
                  <a:srgbClr val="FFFFFF"/>
                </a:solidFill>
                <a:cs typeface="PT Bold Heading" pitchFamily="2" charset="-78"/>
              </a:rPr>
              <a:t>تغليظ العقوبات على كافة أنواع التعاطى / الإتجار فى المخدرات وخاصة </a:t>
            </a:r>
            <a:br>
              <a:rPr lang="ar-EG" sz="2200" dirty="0">
                <a:solidFill>
                  <a:srgbClr val="FFFFFF"/>
                </a:solidFill>
                <a:cs typeface="PT Bold Heading" pitchFamily="2" charset="-78"/>
              </a:rPr>
            </a:br>
            <a:r>
              <a:rPr lang="ar-EG" sz="2200" dirty="0">
                <a:solidFill>
                  <a:srgbClr val="FFFFFF"/>
                </a:solidFill>
                <a:cs typeface="PT Bold Heading" pitchFamily="2" charset="-78"/>
              </a:rPr>
              <a:t>بين الشباب .</a:t>
            </a:r>
          </a:p>
        </p:txBody>
      </p:sp>
      <p:sp>
        <p:nvSpPr>
          <p:cNvPr id="11" name="AutoShape 3107"/>
          <p:cNvSpPr>
            <a:spLocks noChangeArrowheads="1"/>
          </p:cNvSpPr>
          <p:nvPr/>
        </p:nvSpPr>
        <p:spPr bwMode="auto">
          <a:xfrm>
            <a:off x="5643570" y="757982"/>
            <a:ext cx="3230696"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الوقاية والعلاج </a:t>
            </a:r>
          </a:p>
        </p:txBody>
      </p:sp>
      <p:sp>
        <p:nvSpPr>
          <p:cNvPr id="12" name="AutoShape 2"/>
          <p:cNvSpPr>
            <a:spLocks noChangeArrowheads="1"/>
          </p:cNvSpPr>
          <p:nvPr/>
        </p:nvSpPr>
        <p:spPr bwMode="auto">
          <a:xfrm>
            <a:off x="5000628" y="1484784"/>
            <a:ext cx="3892422"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أساليب الوقاية من المخدرات : </a:t>
            </a:r>
          </a:p>
        </p:txBody>
      </p:sp>
    </p:spTree>
    <p:extLst>
      <p:ext uri="{BB962C8B-B14F-4D97-AF65-F5344CB8AC3E}">
        <p14:creationId xmlns:p14="http://schemas.microsoft.com/office/powerpoint/2010/main" val="1470359432"/>
      </p:ext>
    </p:extLst>
  </p:cSld>
  <p:clrMapOvr>
    <a:masterClrMapping/>
  </p:clrMapOvr>
  <p:transition>
    <p:fade thruBlk="1"/>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288758" y="2214554"/>
            <a:ext cx="8640960" cy="1093706"/>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indent="19050" algn="justLow" defTabSz="957263" eaLnBrk="0" fontAlgn="base" hangingPunct="0">
              <a:lnSpc>
                <a:spcPts val="3600"/>
              </a:lnSpc>
              <a:spcBef>
                <a:spcPct val="20000"/>
              </a:spcBef>
              <a:spcAft>
                <a:spcPct val="0"/>
              </a:spcAft>
              <a:tabLst>
                <a:tab pos="57150" algn="l"/>
              </a:tabLst>
              <a:defRPr/>
            </a:pPr>
            <a:r>
              <a:rPr lang="ar-EG" sz="2200" dirty="0">
                <a:solidFill>
                  <a:srgbClr val="FFFFFF"/>
                </a:solidFill>
                <a:cs typeface="PT Bold Heading" pitchFamily="2" charset="-78"/>
              </a:rPr>
              <a:t>البدء فى إنتشار المراكز العلاجية وإقرار عنصر (السلامة من المخدرات) فى كافة التعيينات الوظيفية داخل الدولة </a:t>
            </a:r>
            <a:r>
              <a:rPr lang="ar-EG" sz="2200" dirty="0">
                <a:solidFill>
                  <a:schemeClr val="bg1"/>
                </a:solidFill>
                <a:cs typeface="PT Bold Heading" pitchFamily="2" charset="-78"/>
              </a:rPr>
              <a:t>.</a:t>
            </a:r>
            <a:endParaRPr lang="ar-SA" sz="2200" dirty="0">
              <a:solidFill>
                <a:schemeClr val="bg1"/>
              </a:solidFill>
              <a:cs typeface="PT Bold Heading" pitchFamily="2" charset="-78"/>
            </a:endParaRPr>
          </a:p>
        </p:txBody>
      </p:sp>
      <p:sp>
        <p:nvSpPr>
          <p:cNvPr id="6" name="AutoShape 2"/>
          <p:cNvSpPr>
            <a:spLocks noChangeArrowheads="1"/>
          </p:cNvSpPr>
          <p:nvPr/>
        </p:nvSpPr>
        <p:spPr bwMode="auto">
          <a:xfrm>
            <a:off x="288758" y="3722377"/>
            <a:ext cx="8640960" cy="1127758"/>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defTabSz="957263" eaLnBrk="0" fontAlgn="base" hangingPunct="0">
              <a:lnSpc>
                <a:spcPts val="3600"/>
              </a:lnSpc>
              <a:spcBef>
                <a:spcPct val="20000"/>
              </a:spcBef>
              <a:spcAft>
                <a:spcPct val="0"/>
              </a:spcAft>
              <a:tabLst>
                <a:tab pos="0" algn="l"/>
              </a:tabLst>
              <a:defRPr/>
            </a:pPr>
            <a:r>
              <a:rPr lang="ar-EG" sz="2200" dirty="0">
                <a:solidFill>
                  <a:srgbClr val="FFFFFF"/>
                </a:solidFill>
                <a:cs typeface="PT Bold Heading" pitchFamily="2" charset="-78"/>
              </a:rPr>
              <a:t>الإعلان عن أو الترويج لإسلوب ونتائج مكافحة المخدرات التى تتم بمعرفة الدولة   (المحاكمات – عمليات القبض على العناصر ... إلخ) </a:t>
            </a:r>
          </a:p>
        </p:txBody>
      </p:sp>
      <p:sp>
        <p:nvSpPr>
          <p:cNvPr id="10" name="AutoShape 2"/>
          <p:cNvSpPr>
            <a:spLocks noChangeArrowheads="1"/>
          </p:cNvSpPr>
          <p:nvPr/>
        </p:nvSpPr>
        <p:spPr bwMode="auto">
          <a:xfrm>
            <a:off x="285720" y="5264252"/>
            <a:ext cx="8640960" cy="1093706"/>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defTabSz="957263" eaLnBrk="0" fontAlgn="base" hangingPunct="0">
              <a:lnSpc>
                <a:spcPts val="3600"/>
              </a:lnSpc>
              <a:spcBef>
                <a:spcPct val="20000"/>
              </a:spcBef>
              <a:spcAft>
                <a:spcPct val="0"/>
              </a:spcAft>
              <a:tabLst>
                <a:tab pos="57150" algn="l"/>
                <a:tab pos="173038" algn="l"/>
              </a:tabLst>
              <a:defRPr/>
            </a:pPr>
            <a:r>
              <a:rPr lang="ar-EG" sz="2200" dirty="0">
                <a:solidFill>
                  <a:srgbClr val="FFFFFF"/>
                </a:solidFill>
                <a:cs typeface="PT Bold Heading" pitchFamily="2" charset="-78"/>
              </a:rPr>
              <a:t>تشديد الرقابة على المنافذ الجمركية وعدم التهاون أو السماح </a:t>
            </a:r>
            <a:r>
              <a:rPr lang="ar-EG" sz="2200" dirty="0" err="1">
                <a:solidFill>
                  <a:srgbClr val="FFFFFF"/>
                </a:solidFill>
                <a:cs typeface="PT Bold Heading" pitchFamily="2" charset="-78"/>
              </a:rPr>
              <a:t>بأى</a:t>
            </a:r>
            <a:r>
              <a:rPr lang="ar-EG" sz="2200" dirty="0">
                <a:solidFill>
                  <a:srgbClr val="FFFFFF"/>
                </a:solidFill>
                <a:cs typeface="PT Bold Heading" pitchFamily="2" charset="-78"/>
              </a:rPr>
              <a:t> تداول أو </a:t>
            </a:r>
            <a:r>
              <a:rPr lang="ar-EG" sz="2200" dirty="0" err="1">
                <a:solidFill>
                  <a:srgbClr val="FFFFFF"/>
                </a:solidFill>
                <a:cs typeface="PT Bold Heading" pitchFamily="2" charset="-78"/>
              </a:rPr>
              <a:t>تعاطى</a:t>
            </a:r>
            <a:r>
              <a:rPr lang="ar-EG" sz="2200" dirty="0">
                <a:solidFill>
                  <a:srgbClr val="FFFFFF"/>
                </a:solidFill>
                <a:cs typeface="PT Bold Heading" pitchFamily="2" charset="-78"/>
              </a:rPr>
              <a:t> للأجانب أو أياً ما كان من القادمين للدولة مهما كانت وظائفهم </a:t>
            </a:r>
          </a:p>
        </p:txBody>
      </p:sp>
      <p:sp>
        <p:nvSpPr>
          <p:cNvPr id="7" name="AutoShape 3107"/>
          <p:cNvSpPr>
            <a:spLocks noChangeArrowheads="1"/>
          </p:cNvSpPr>
          <p:nvPr/>
        </p:nvSpPr>
        <p:spPr bwMode="auto">
          <a:xfrm>
            <a:off x="5643570" y="757982"/>
            <a:ext cx="3230696"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الوقاية والعلاج </a:t>
            </a:r>
          </a:p>
        </p:txBody>
      </p:sp>
      <p:sp>
        <p:nvSpPr>
          <p:cNvPr id="11" name="AutoShape 2"/>
          <p:cNvSpPr>
            <a:spLocks noChangeArrowheads="1"/>
          </p:cNvSpPr>
          <p:nvPr/>
        </p:nvSpPr>
        <p:spPr bwMode="auto">
          <a:xfrm>
            <a:off x="5000628" y="1484784"/>
            <a:ext cx="3892422"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أساليب الوقاية من المخدرات : </a:t>
            </a:r>
          </a:p>
        </p:txBody>
      </p:sp>
    </p:spTree>
    <p:extLst>
      <p:ext uri="{BB962C8B-B14F-4D97-AF65-F5344CB8AC3E}">
        <p14:creationId xmlns:p14="http://schemas.microsoft.com/office/powerpoint/2010/main" val="2611765473"/>
      </p:ext>
    </p:extLst>
  </p:cSld>
  <p:clrMapOvr>
    <a:masterClrMapping/>
  </p:clrMapOvr>
  <p:transition>
    <p:fade thruBlk="1"/>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214282" y="2500306"/>
            <a:ext cx="8606190" cy="1127758"/>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eaLnBrk="0" fontAlgn="base" hangingPunct="0">
              <a:lnSpc>
                <a:spcPts val="3600"/>
              </a:lnSpc>
              <a:spcBef>
                <a:spcPct val="20000"/>
              </a:spcBef>
              <a:spcAft>
                <a:spcPct val="0"/>
              </a:spcAft>
              <a:tabLst>
                <a:tab pos="57150" algn="l"/>
              </a:tabLst>
              <a:defRPr/>
            </a:pPr>
            <a:r>
              <a:rPr lang="ar-EG" sz="2200" dirty="0">
                <a:solidFill>
                  <a:srgbClr val="FFFFFF"/>
                </a:solidFill>
                <a:cs typeface="PT Bold Heading" pitchFamily="2" charset="-78"/>
              </a:rPr>
              <a:t>تعيين الكشف الدورى على تعاطى المخدرات قبل الإلتحاق بالكليات والمعاهد العسكرية وأثناء التجديد بشكل دورى مع القطع بأنهاء خدمة من ثبت تعاطيه. </a:t>
            </a:r>
          </a:p>
        </p:txBody>
      </p:sp>
      <p:sp>
        <p:nvSpPr>
          <p:cNvPr id="6" name="AutoShape 2"/>
          <p:cNvSpPr>
            <a:spLocks noChangeArrowheads="1"/>
          </p:cNvSpPr>
          <p:nvPr/>
        </p:nvSpPr>
        <p:spPr bwMode="auto">
          <a:xfrm>
            <a:off x="214282" y="4226218"/>
            <a:ext cx="8640960" cy="1093706"/>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eaLnBrk="0" fontAlgn="base" hangingPunct="0">
              <a:lnSpc>
                <a:spcPts val="3600"/>
              </a:lnSpc>
              <a:spcBef>
                <a:spcPct val="20000"/>
              </a:spcBef>
              <a:spcAft>
                <a:spcPct val="0"/>
              </a:spcAft>
              <a:tabLst>
                <a:tab pos="57150" algn="l"/>
              </a:tabLst>
              <a:defRPr/>
            </a:pPr>
            <a:r>
              <a:rPr lang="ar-EG" sz="2200" dirty="0">
                <a:solidFill>
                  <a:srgbClr val="FFFFFF"/>
                </a:solidFill>
                <a:cs typeface="PT Bold Heading" pitchFamily="2" charset="-78"/>
              </a:rPr>
              <a:t>الدعم الأسرى وعدم التخلى عن الروابط الأسرية من أجل حياة </a:t>
            </a:r>
            <a:br>
              <a:rPr lang="ar-EG" sz="2200" dirty="0">
                <a:solidFill>
                  <a:srgbClr val="FFFFFF"/>
                </a:solidFill>
                <a:cs typeface="PT Bold Heading" pitchFamily="2" charset="-78"/>
              </a:rPr>
            </a:br>
            <a:r>
              <a:rPr lang="ar-EG" sz="2200" dirty="0">
                <a:solidFill>
                  <a:srgbClr val="FFFFFF"/>
                </a:solidFill>
                <a:cs typeface="PT Bold Heading" pitchFamily="2" charset="-78"/>
              </a:rPr>
              <a:t>أسرية واحدة سليمة .</a:t>
            </a:r>
          </a:p>
        </p:txBody>
      </p:sp>
      <p:sp>
        <p:nvSpPr>
          <p:cNvPr id="7" name="AutoShape 3107"/>
          <p:cNvSpPr>
            <a:spLocks noChangeArrowheads="1"/>
          </p:cNvSpPr>
          <p:nvPr/>
        </p:nvSpPr>
        <p:spPr bwMode="auto">
          <a:xfrm>
            <a:off x="5643570" y="757982"/>
            <a:ext cx="3230696"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الوقاية والعلاج </a:t>
            </a:r>
          </a:p>
        </p:txBody>
      </p:sp>
      <p:sp>
        <p:nvSpPr>
          <p:cNvPr id="10" name="AutoShape 2"/>
          <p:cNvSpPr>
            <a:spLocks noChangeArrowheads="1"/>
          </p:cNvSpPr>
          <p:nvPr/>
        </p:nvSpPr>
        <p:spPr bwMode="auto">
          <a:xfrm>
            <a:off x="5000628" y="1484784"/>
            <a:ext cx="3892422"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أساليب الوقاية من المخدرات : </a:t>
            </a:r>
          </a:p>
        </p:txBody>
      </p:sp>
    </p:spTree>
    <p:extLst>
      <p:ext uri="{BB962C8B-B14F-4D97-AF65-F5344CB8AC3E}">
        <p14:creationId xmlns:p14="http://schemas.microsoft.com/office/powerpoint/2010/main" val="1927441917"/>
      </p:ext>
    </p:extLst>
  </p:cSld>
  <p:clrMapOvr>
    <a:masterClrMapping/>
  </p:clrMapOvr>
  <p:transition>
    <p:fade thruBlk="1"/>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217320" y="4225530"/>
            <a:ext cx="8640960" cy="582928"/>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eaLnBrk="0" fontAlgn="base" hangingPunct="0">
              <a:lnSpc>
                <a:spcPts val="3600"/>
              </a:lnSpc>
              <a:spcBef>
                <a:spcPct val="20000"/>
              </a:spcBef>
              <a:spcAft>
                <a:spcPct val="0"/>
              </a:spcAft>
              <a:tabLst>
                <a:tab pos="57150" algn="l"/>
              </a:tabLst>
              <a:defRPr/>
            </a:pPr>
            <a:r>
              <a:rPr lang="ar-EG" sz="2200" dirty="0">
                <a:solidFill>
                  <a:srgbClr val="FFFFFF"/>
                </a:solidFill>
                <a:cs typeface="PT Bold Heading" pitchFamily="2" charset="-78"/>
              </a:rPr>
              <a:t>تدعيم التدابير التي تهدف إلى القضاء على الاتجار الغير مشروع </a:t>
            </a:r>
            <a:r>
              <a:rPr lang="ar-EG" sz="2200" dirty="0">
                <a:solidFill>
                  <a:schemeClr val="bg1"/>
                </a:solidFill>
                <a:cs typeface="PT Bold Heading" pitchFamily="2" charset="-78"/>
              </a:rPr>
              <a:t>. </a:t>
            </a:r>
          </a:p>
        </p:txBody>
      </p:sp>
      <p:sp>
        <p:nvSpPr>
          <p:cNvPr id="9" name="AutoShape 2"/>
          <p:cNvSpPr>
            <a:spLocks noChangeArrowheads="1"/>
          </p:cNvSpPr>
          <p:nvPr/>
        </p:nvSpPr>
        <p:spPr bwMode="auto">
          <a:xfrm>
            <a:off x="5286380" y="1428736"/>
            <a:ext cx="3571900"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أساليب العلاج من المخدرات : </a:t>
            </a:r>
          </a:p>
        </p:txBody>
      </p:sp>
      <p:sp>
        <p:nvSpPr>
          <p:cNvPr id="6" name="AutoShape 2"/>
          <p:cNvSpPr>
            <a:spLocks noChangeArrowheads="1"/>
          </p:cNvSpPr>
          <p:nvPr/>
        </p:nvSpPr>
        <p:spPr bwMode="auto">
          <a:xfrm>
            <a:off x="214282" y="2126091"/>
            <a:ext cx="8640960" cy="1638536"/>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eaLnBrk="0" fontAlgn="base" hangingPunct="0">
              <a:lnSpc>
                <a:spcPts val="3600"/>
              </a:lnSpc>
              <a:spcBef>
                <a:spcPct val="20000"/>
              </a:spcBef>
              <a:spcAft>
                <a:spcPct val="0"/>
              </a:spcAft>
              <a:tabLst>
                <a:tab pos="57150" algn="l"/>
              </a:tabLst>
              <a:defRPr/>
            </a:pPr>
            <a:r>
              <a:rPr lang="ar-EG" sz="2200" dirty="0">
                <a:solidFill>
                  <a:srgbClr val="FFFFFF"/>
                </a:solidFill>
                <a:cs typeface="PT Bold Heading" pitchFamily="2" charset="-78"/>
              </a:rPr>
              <a:t>طبقاً </a:t>
            </a:r>
            <a:r>
              <a:rPr lang="ar-EG" sz="2200" dirty="0" err="1">
                <a:solidFill>
                  <a:srgbClr val="FFFFFF"/>
                </a:solidFill>
                <a:cs typeface="PT Bold Heading" pitchFamily="2" charset="-78"/>
              </a:rPr>
              <a:t>للإتفاقيات</a:t>
            </a:r>
            <a:r>
              <a:rPr lang="ar-EG" sz="2200" dirty="0">
                <a:solidFill>
                  <a:srgbClr val="FFFFFF"/>
                </a:solidFill>
                <a:cs typeface="PT Bold Heading" pitchFamily="2" charset="-78"/>
              </a:rPr>
              <a:t> الدولية لمواجهة ظاهرة </a:t>
            </a:r>
            <a:r>
              <a:rPr lang="ar-EG" sz="2200" dirty="0" err="1">
                <a:solidFill>
                  <a:srgbClr val="FFFFFF"/>
                </a:solidFill>
                <a:cs typeface="PT Bold Heading" pitchFamily="2" charset="-78"/>
              </a:rPr>
              <a:t>الإتجار</a:t>
            </a:r>
            <a:r>
              <a:rPr lang="ar-EG" sz="2200" dirty="0">
                <a:solidFill>
                  <a:srgbClr val="FFFFFF"/>
                </a:solidFill>
                <a:cs typeface="PT Bold Heading" pitchFamily="2" charset="-78"/>
              </a:rPr>
              <a:t> فـي المـواد المخـدرة</a:t>
            </a:r>
            <a:br>
              <a:rPr lang="ar-EG" sz="2200" dirty="0">
                <a:solidFill>
                  <a:srgbClr val="FFFFFF"/>
                </a:solidFill>
                <a:cs typeface="PT Bold Heading" pitchFamily="2" charset="-78"/>
              </a:rPr>
            </a:br>
            <a:r>
              <a:rPr lang="ar-EG" sz="2200" dirty="0">
                <a:solidFill>
                  <a:srgbClr val="FFFFFF"/>
                </a:solidFill>
                <a:cs typeface="PT Bold Heading" pitchFamily="2" charset="-78"/>
              </a:rPr>
              <a:t> كمـا لخصتهـا لجنـة المخـدرات بالأمـم المتحدة على شكل أسس ومبادئ في دورتها الاستثنائية في جنيف بسبتمبر عـام 1970 </a:t>
            </a:r>
            <a:r>
              <a:rPr lang="ar-EG" sz="2200" dirty="0" err="1">
                <a:solidFill>
                  <a:srgbClr val="FFFFFF"/>
                </a:solidFill>
                <a:cs typeface="PT Bold Heading" pitchFamily="2" charset="-78"/>
              </a:rPr>
              <a:t>م</a:t>
            </a:r>
            <a:r>
              <a:rPr lang="ar-EG" sz="2200" dirty="0">
                <a:solidFill>
                  <a:srgbClr val="FFFFFF"/>
                </a:solidFill>
                <a:cs typeface="PT Bold Heading" pitchFamily="2" charset="-78"/>
              </a:rPr>
              <a:t> التي نصـت علـى التا</a:t>
            </a:r>
            <a:r>
              <a:rPr lang="ar-EG" sz="2200" dirty="0">
                <a:solidFill>
                  <a:schemeClr val="bg1"/>
                </a:solidFill>
                <a:cs typeface="PT Bold Heading" pitchFamily="2" charset="-78"/>
              </a:rPr>
              <a:t>لي: </a:t>
            </a:r>
          </a:p>
        </p:txBody>
      </p:sp>
      <p:sp>
        <p:nvSpPr>
          <p:cNvPr id="7" name="AutoShape 2"/>
          <p:cNvSpPr>
            <a:spLocks noChangeArrowheads="1"/>
          </p:cNvSpPr>
          <p:nvPr/>
        </p:nvSpPr>
        <p:spPr bwMode="auto">
          <a:xfrm>
            <a:off x="214282" y="5286388"/>
            <a:ext cx="8640960" cy="1093706"/>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eaLnBrk="0" fontAlgn="base" hangingPunct="0">
              <a:lnSpc>
                <a:spcPts val="3600"/>
              </a:lnSpc>
              <a:spcBef>
                <a:spcPct val="20000"/>
              </a:spcBef>
              <a:spcAft>
                <a:spcPct val="0"/>
              </a:spcAft>
              <a:tabLst>
                <a:tab pos="57150" algn="l"/>
              </a:tabLst>
              <a:defRPr/>
            </a:pPr>
            <a:r>
              <a:rPr lang="ar-EG" sz="2200" dirty="0">
                <a:solidFill>
                  <a:srgbClr val="FFFFFF"/>
                </a:solidFill>
                <a:cs typeface="PT Bold Heading" pitchFamily="2" charset="-78"/>
              </a:rPr>
              <a:t>توعية الجماهير بأخطار سوء استعمال المخدرات وتنفيرهم من استعمالها </a:t>
            </a:r>
            <a:br>
              <a:rPr lang="ar-EG" sz="2200" dirty="0">
                <a:solidFill>
                  <a:srgbClr val="FFFFFF"/>
                </a:solidFill>
                <a:cs typeface="PT Bold Heading" pitchFamily="2" charset="-78"/>
              </a:rPr>
            </a:br>
            <a:r>
              <a:rPr lang="ar-EG" sz="2200" dirty="0">
                <a:solidFill>
                  <a:srgbClr val="FFFFFF"/>
                </a:solidFill>
                <a:cs typeface="PT Bold Heading" pitchFamily="2" charset="-78"/>
              </a:rPr>
              <a:t>لآثارها الضارة. </a:t>
            </a:r>
          </a:p>
        </p:txBody>
      </p:sp>
      <p:sp>
        <p:nvSpPr>
          <p:cNvPr id="10" name="AutoShape 3107"/>
          <p:cNvSpPr>
            <a:spLocks noChangeArrowheads="1"/>
          </p:cNvSpPr>
          <p:nvPr/>
        </p:nvSpPr>
        <p:spPr bwMode="auto">
          <a:xfrm>
            <a:off x="5643570" y="757982"/>
            <a:ext cx="3230696"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الوقاية والعلاج </a:t>
            </a:r>
          </a:p>
        </p:txBody>
      </p:sp>
    </p:spTree>
    <p:extLst>
      <p:ext uri="{BB962C8B-B14F-4D97-AF65-F5344CB8AC3E}">
        <p14:creationId xmlns:p14="http://schemas.microsoft.com/office/powerpoint/2010/main" val="1144991709"/>
      </p:ext>
    </p:extLst>
  </p:cSld>
  <p:clrMapOvr>
    <a:masterClrMapping/>
  </p:clrMapOvr>
  <p:transition>
    <p:fade thruBlk="1"/>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2"/>
          <p:cNvSpPr>
            <a:spLocks noChangeArrowheads="1"/>
          </p:cNvSpPr>
          <p:nvPr/>
        </p:nvSpPr>
        <p:spPr bwMode="auto">
          <a:xfrm>
            <a:off x="2854450" y="4219214"/>
            <a:ext cx="6072230" cy="48077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685800" indent="-685800" algn="justLow" defTabSz="957263" eaLnBrk="0" fontAlgn="base" hangingPunct="0">
              <a:spcBef>
                <a:spcPct val="20000"/>
              </a:spcBef>
              <a:spcAft>
                <a:spcPct val="0"/>
              </a:spcAft>
              <a:tabLst>
                <a:tab pos="57150" algn="l"/>
              </a:tabLst>
              <a:defRPr/>
            </a:pPr>
            <a:r>
              <a:rPr lang="ar-EG" sz="2200" dirty="0">
                <a:solidFill>
                  <a:srgbClr val="FFFFFF"/>
                </a:solidFill>
                <a:cs typeface="PT Bold Heading" pitchFamily="2" charset="-78"/>
              </a:rPr>
              <a:t>مرحلة التخلص من السموم .</a:t>
            </a:r>
          </a:p>
        </p:txBody>
      </p:sp>
      <p:sp>
        <p:nvSpPr>
          <p:cNvPr id="9" name="AutoShape 2"/>
          <p:cNvSpPr>
            <a:spLocks noChangeArrowheads="1"/>
          </p:cNvSpPr>
          <p:nvPr/>
        </p:nvSpPr>
        <p:spPr bwMode="auto">
          <a:xfrm>
            <a:off x="2786050" y="1418024"/>
            <a:ext cx="6107000"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أساليب العلاج من المخدرات : </a:t>
            </a:r>
          </a:p>
        </p:txBody>
      </p:sp>
      <p:sp>
        <p:nvSpPr>
          <p:cNvPr id="6" name="AutoShape 2"/>
          <p:cNvSpPr>
            <a:spLocks noChangeArrowheads="1"/>
          </p:cNvSpPr>
          <p:nvPr/>
        </p:nvSpPr>
        <p:spPr bwMode="auto">
          <a:xfrm>
            <a:off x="2857488" y="2133324"/>
            <a:ext cx="5997754" cy="48077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eaLnBrk="0" fontAlgn="base" hangingPunct="0">
              <a:spcBef>
                <a:spcPct val="20000"/>
              </a:spcBef>
              <a:spcAft>
                <a:spcPct val="0"/>
              </a:spcAft>
              <a:tabLst>
                <a:tab pos="57150" algn="l"/>
              </a:tabLst>
              <a:defRPr/>
            </a:pPr>
            <a:r>
              <a:rPr lang="ar-EG" sz="2200" dirty="0">
                <a:solidFill>
                  <a:srgbClr val="FFFFFF"/>
                </a:solidFill>
                <a:cs typeface="PT Bold Heading" pitchFamily="2" charset="-78"/>
              </a:rPr>
              <a:t>إحلال زراعات نافعة بدلا من الزراعات الضارة </a:t>
            </a:r>
            <a:r>
              <a:rPr lang="ar-EG" sz="2200" dirty="0">
                <a:solidFill>
                  <a:schemeClr val="bg1"/>
                </a:solidFill>
                <a:cs typeface="PT Bold Heading" pitchFamily="2" charset="-78"/>
              </a:rPr>
              <a:t>.</a:t>
            </a:r>
          </a:p>
        </p:txBody>
      </p:sp>
      <p:sp>
        <p:nvSpPr>
          <p:cNvPr id="11" name="AutoShape 2"/>
          <p:cNvSpPr>
            <a:spLocks noChangeArrowheads="1"/>
          </p:cNvSpPr>
          <p:nvPr/>
        </p:nvSpPr>
        <p:spPr bwMode="auto">
          <a:xfrm>
            <a:off x="2857488" y="3503914"/>
            <a:ext cx="6072230"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defTabSz="957263" eaLnBrk="0" fontAlgn="base" hangingPunct="0">
              <a:spcBef>
                <a:spcPct val="20000"/>
              </a:spcBef>
              <a:spcAft>
                <a:spcPct val="0"/>
              </a:spcAft>
              <a:tabLst>
                <a:tab pos="57150" algn="l"/>
              </a:tabLst>
              <a:defRPr/>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تنقسم مراحل علاج الإدمان إلى ثلاث مراحل :</a:t>
            </a:r>
          </a:p>
        </p:txBody>
      </p:sp>
      <p:sp>
        <p:nvSpPr>
          <p:cNvPr id="7" name="AutoShape 2"/>
          <p:cNvSpPr>
            <a:spLocks noChangeArrowheads="1"/>
          </p:cNvSpPr>
          <p:nvPr/>
        </p:nvSpPr>
        <p:spPr bwMode="auto">
          <a:xfrm>
            <a:off x="2857488" y="2818619"/>
            <a:ext cx="5997754" cy="48077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eaLnBrk="0" fontAlgn="base" hangingPunct="0">
              <a:spcBef>
                <a:spcPct val="20000"/>
              </a:spcBef>
              <a:spcAft>
                <a:spcPct val="0"/>
              </a:spcAft>
              <a:tabLst>
                <a:tab pos="57150" algn="l"/>
              </a:tabLst>
              <a:defRPr/>
            </a:pPr>
            <a:r>
              <a:rPr lang="ar-EG" sz="2200" dirty="0">
                <a:solidFill>
                  <a:srgbClr val="FFFFFF"/>
                </a:solidFill>
                <a:cs typeface="PT Bold Heading" pitchFamily="2" charset="-78"/>
              </a:rPr>
              <a:t>معالجة المدمنين وتأهيلهم مهنياً واجتماعياً. </a:t>
            </a:r>
            <a:endParaRPr lang="ar-SA" sz="2200" dirty="0">
              <a:solidFill>
                <a:srgbClr val="FFFFFF"/>
              </a:solidFill>
              <a:cs typeface="PT Bold Heading" pitchFamily="2" charset="-78"/>
            </a:endParaRPr>
          </a:p>
        </p:txBody>
      </p:sp>
      <p:sp>
        <p:nvSpPr>
          <p:cNvPr id="10" name="AutoShape 2"/>
          <p:cNvSpPr>
            <a:spLocks noChangeArrowheads="1"/>
          </p:cNvSpPr>
          <p:nvPr/>
        </p:nvSpPr>
        <p:spPr bwMode="auto">
          <a:xfrm>
            <a:off x="2857488" y="4904509"/>
            <a:ext cx="6072230" cy="48077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685800" indent="-685800" algn="justLow" defTabSz="957263" eaLnBrk="0" fontAlgn="base" hangingPunct="0">
              <a:spcBef>
                <a:spcPct val="20000"/>
              </a:spcBef>
              <a:spcAft>
                <a:spcPct val="0"/>
              </a:spcAft>
              <a:tabLst>
                <a:tab pos="57150" algn="l"/>
              </a:tabLst>
              <a:defRPr/>
            </a:pPr>
            <a:r>
              <a:rPr lang="ar-EG" sz="2200" dirty="0">
                <a:solidFill>
                  <a:srgbClr val="FFFFFF"/>
                </a:solidFill>
                <a:cs typeface="PT Bold Heading" pitchFamily="2" charset="-78"/>
              </a:rPr>
              <a:t>مرحلة العلاج النفسي والاجتماعي </a:t>
            </a:r>
            <a:r>
              <a:rPr lang="ar-EG" sz="2200" dirty="0">
                <a:solidFill>
                  <a:schemeClr val="bg1"/>
                </a:solidFill>
                <a:cs typeface="PT Bold Heading" pitchFamily="2" charset="-78"/>
              </a:rPr>
              <a:t>.</a:t>
            </a:r>
          </a:p>
        </p:txBody>
      </p:sp>
      <p:sp>
        <p:nvSpPr>
          <p:cNvPr id="12" name="AutoShape 2"/>
          <p:cNvSpPr>
            <a:spLocks noChangeArrowheads="1"/>
          </p:cNvSpPr>
          <p:nvPr/>
        </p:nvSpPr>
        <p:spPr bwMode="auto">
          <a:xfrm>
            <a:off x="2857488" y="5589804"/>
            <a:ext cx="6072230" cy="48077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685800" indent="-685800" algn="justLow" defTabSz="957263" eaLnBrk="0" fontAlgn="base" hangingPunct="0">
              <a:spcBef>
                <a:spcPct val="20000"/>
              </a:spcBef>
              <a:spcAft>
                <a:spcPct val="0"/>
              </a:spcAft>
              <a:tabLst>
                <a:tab pos="57150" algn="l"/>
              </a:tabLst>
              <a:defRPr/>
            </a:pPr>
            <a:r>
              <a:rPr lang="ar-EG" sz="2200" dirty="0">
                <a:solidFill>
                  <a:srgbClr val="FFFFFF"/>
                </a:solidFill>
                <a:cs typeface="PT Bold Heading" pitchFamily="2" charset="-78"/>
              </a:rPr>
              <a:t>مرحلة التأهيل والرعاية اللاحقة وتشمل </a:t>
            </a:r>
            <a:r>
              <a:rPr lang="ar-EG" sz="2200" dirty="0">
                <a:solidFill>
                  <a:schemeClr val="bg1"/>
                </a:solidFill>
                <a:cs typeface="PT Bold Heading" pitchFamily="2" charset="-78"/>
              </a:rPr>
              <a:t>:</a:t>
            </a:r>
            <a:endParaRPr lang="ar-SA" sz="2200" dirty="0">
              <a:solidFill>
                <a:schemeClr val="bg1"/>
              </a:solidFill>
              <a:cs typeface="PT Bold Heading" pitchFamily="2" charset="-78"/>
            </a:endParaRPr>
          </a:p>
        </p:txBody>
      </p:sp>
      <p:sp>
        <p:nvSpPr>
          <p:cNvPr id="13" name="AutoShape 2"/>
          <p:cNvSpPr>
            <a:spLocks noChangeArrowheads="1"/>
          </p:cNvSpPr>
          <p:nvPr/>
        </p:nvSpPr>
        <p:spPr bwMode="auto">
          <a:xfrm>
            <a:off x="2854482" y="6275096"/>
            <a:ext cx="6072230" cy="48077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marL="685800" indent="-685800" algn="justLow" defTabSz="957263" eaLnBrk="0" fontAlgn="base" hangingPunct="0">
              <a:spcBef>
                <a:spcPct val="20000"/>
              </a:spcBef>
              <a:spcAft>
                <a:spcPct val="0"/>
              </a:spcAft>
              <a:tabLst>
                <a:tab pos="57150" algn="l"/>
              </a:tabLst>
              <a:defRPr/>
            </a:pPr>
            <a:r>
              <a:rPr lang="ar-EG" sz="2200" dirty="0">
                <a:solidFill>
                  <a:schemeClr val="bg1"/>
                </a:solidFill>
                <a:cs typeface="PT Bold Heading" pitchFamily="2" charset="-78"/>
              </a:rPr>
              <a:t>( </a:t>
            </a:r>
            <a:r>
              <a:rPr lang="ar-EG" sz="2200" dirty="0">
                <a:solidFill>
                  <a:srgbClr val="FFFFFF"/>
                </a:solidFill>
                <a:cs typeface="PT Bold Heading" pitchFamily="2" charset="-78"/>
              </a:rPr>
              <a:t>مرحلة التأهيل العملي - التأهيل الاجتماعي</a:t>
            </a:r>
            <a:r>
              <a:rPr lang="ar-EG" sz="2200" dirty="0">
                <a:solidFill>
                  <a:srgbClr val="FFFF00"/>
                </a:solidFill>
                <a:cs typeface="PT Bold Heading" pitchFamily="2" charset="-78"/>
              </a:rPr>
              <a:t> </a:t>
            </a:r>
            <a:r>
              <a:rPr lang="ar-EG" sz="2200" dirty="0">
                <a:solidFill>
                  <a:schemeClr val="bg1"/>
                </a:solidFill>
                <a:cs typeface="PT Bold Heading" pitchFamily="2" charset="-78"/>
              </a:rPr>
              <a:t>) . </a:t>
            </a:r>
            <a:endParaRPr lang="ar-SA" sz="2200" dirty="0">
              <a:solidFill>
                <a:schemeClr val="bg1"/>
              </a:solidFill>
              <a:cs typeface="PT Bold Heading" pitchFamily="2" charset="-78"/>
            </a:endParaRPr>
          </a:p>
        </p:txBody>
      </p:sp>
      <p:sp>
        <p:nvSpPr>
          <p:cNvPr id="14" name="AutoShape 3107"/>
          <p:cNvSpPr>
            <a:spLocks noChangeArrowheads="1"/>
          </p:cNvSpPr>
          <p:nvPr/>
        </p:nvSpPr>
        <p:spPr bwMode="auto">
          <a:xfrm>
            <a:off x="5643570" y="757982"/>
            <a:ext cx="3230696"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الوقاية والعلاج </a:t>
            </a:r>
          </a:p>
        </p:txBody>
      </p:sp>
    </p:spTree>
    <p:extLst>
      <p:ext uri="{BB962C8B-B14F-4D97-AF65-F5344CB8AC3E}">
        <p14:creationId xmlns:p14="http://schemas.microsoft.com/office/powerpoint/2010/main" val="2087120864"/>
      </p:ext>
    </p:extLst>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p:cNvSpPr>
            <a:spLocks noChangeArrowheads="1"/>
          </p:cNvSpPr>
          <p:nvPr/>
        </p:nvSpPr>
        <p:spPr bwMode="auto">
          <a:xfrm>
            <a:off x="251520" y="2204864"/>
            <a:ext cx="8640960" cy="118309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ct val="150000"/>
              </a:lnSpc>
              <a:spcBef>
                <a:spcPct val="50000"/>
              </a:spcBef>
              <a:spcAft>
                <a:spcPct val="0"/>
              </a:spcAft>
              <a:tabLst>
                <a:tab pos="57150" algn="l"/>
              </a:tabLst>
              <a:defRPr/>
            </a:pPr>
            <a:r>
              <a:rPr lang="ar-EG" sz="2200" dirty="0">
                <a:solidFill>
                  <a:srgbClr val="FFFFFF"/>
                </a:solidFill>
                <a:cs typeface="PT Bold Heading" pitchFamily="2" charset="-78"/>
              </a:rPr>
              <a:t>تظل الكمية أو الجرعة ثابتة ويكون الإعتماد عليها نفسياً فقط على عكس الحال مع الإدمان.فتغير من مشاعرة و إنفعالاتة و سلوكياتة.</a:t>
            </a:r>
          </a:p>
        </p:txBody>
      </p:sp>
      <p:sp>
        <p:nvSpPr>
          <p:cNvPr id="4" name="AutoShape 2"/>
          <p:cNvSpPr>
            <a:spLocks noChangeArrowheads="1"/>
          </p:cNvSpPr>
          <p:nvPr/>
        </p:nvSpPr>
        <p:spPr bwMode="auto">
          <a:xfrm>
            <a:off x="4572000" y="1489462"/>
            <a:ext cx="4320480"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التعود </a:t>
            </a:r>
          </a:p>
        </p:txBody>
      </p:sp>
      <p:sp>
        <p:nvSpPr>
          <p:cNvPr id="5" name="AutoShape 2"/>
          <p:cNvSpPr>
            <a:spLocks noChangeArrowheads="1"/>
          </p:cNvSpPr>
          <p:nvPr/>
        </p:nvSpPr>
        <p:spPr bwMode="auto">
          <a:xfrm>
            <a:off x="251520" y="4218539"/>
            <a:ext cx="8640960" cy="2353626"/>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ct val="150000"/>
              </a:lnSpc>
              <a:spcBef>
                <a:spcPct val="50000"/>
              </a:spcBef>
              <a:spcAft>
                <a:spcPct val="0"/>
              </a:spcAft>
              <a:tabLst>
                <a:tab pos="57150" algn="l"/>
              </a:tabLst>
              <a:defRPr/>
            </a:pPr>
            <a:r>
              <a:rPr lang="ar-EG" sz="2200" dirty="0">
                <a:solidFill>
                  <a:srgbClr val="FFFFFF"/>
                </a:solidFill>
                <a:cs typeface="PT Bold Heading" pitchFamily="2" charset="-78"/>
              </a:rPr>
              <a:t>حالة نفسية وأحياناً عضوية ناتجة عن تفاعل الإنسان مع العقار ومن خصائصه إستجابات وأنماط سلوكية مختلفة تشمل دائماً الرغبة الملحة فى تعاطى المخدر (</a:t>
            </a:r>
            <a:r>
              <a:rPr lang="ar-EG" sz="2200" dirty="0">
                <a:solidFill>
                  <a:srgbClr val="FFFF00"/>
                </a:solidFill>
                <a:cs typeface="PT Bold Heading" pitchFamily="2" charset="-78"/>
              </a:rPr>
              <a:t>العقار</a:t>
            </a:r>
            <a:r>
              <a:rPr lang="ar-EG" sz="2200" dirty="0">
                <a:solidFill>
                  <a:srgbClr val="FFFFFF"/>
                </a:solidFill>
                <a:cs typeface="PT Bold Heading" pitchFamily="2" charset="-78"/>
              </a:rPr>
              <a:t>) بصورة متصلة أو دورية للهروب من الآثار النفسية </a:t>
            </a:r>
            <a:br>
              <a:rPr lang="ar-EG" sz="2200" dirty="0">
                <a:solidFill>
                  <a:srgbClr val="FFFFFF"/>
                </a:solidFill>
                <a:cs typeface="PT Bold Heading" pitchFamily="2" charset="-78"/>
              </a:rPr>
            </a:br>
            <a:r>
              <a:rPr lang="ar-EG" sz="2200" dirty="0">
                <a:solidFill>
                  <a:srgbClr val="FFFFFF"/>
                </a:solidFill>
                <a:cs typeface="PT Bold Heading" pitchFamily="2" charset="-78"/>
              </a:rPr>
              <a:t>التى تنتج عن عدم تناوله .</a:t>
            </a:r>
          </a:p>
        </p:txBody>
      </p:sp>
      <p:sp>
        <p:nvSpPr>
          <p:cNvPr id="6" name="AutoShape 2"/>
          <p:cNvSpPr>
            <a:spLocks noChangeArrowheads="1"/>
          </p:cNvSpPr>
          <p:nvPr/>
        </p:nvSpPr>
        <p:spPr bwMode="auto">
          <a:xfrm>
            <a:off x="4572000" y="3500438"/>
            <a:ext cx="4320480"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الإدمان </a:t>
            </a:r>
          </a:p>
        </p:txBody>
      </p:sp>
      <p:sp>
        <p:nvSpPr>
          <p:cNvPr id="7" name="AutoShape 3107"/>
          <p:cNvSpPr>
            <a:spLocks noChangeArrowheads="1"/>
          </p:cNvSpPr>
          <p:nvPr/>
        </p:nvSpPr>
        <p:spPr bwMode="auto">
          <a:xfrm>
            <a:off x="4357686" y="759614"/>
            <a:ext cx="4500594"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مفاهيم وتعريفات</a:t>
            </a:r>
          </a:p>
        </p:txBody>
      </p:sp>
    </p:spTree>
    <p:extLst>
      <p:ext uri="{BB962C8B-B14F-4D97-AF65-F5344CB8AC3E}">
        <p14:creationId xmlns:p14="http://schemas.microsoft.com/office/powerpoint/2010/main" val="3426079008"/>
      </p:ext>
    </p:extLst>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Line 13"/>
          <p:cNvSpPr>
            <a:spLocks noChangeShapeType="1"/>
          </p:cNvSpPr>
          <p:nvPr/>
        </p:nvSpPr>
        <p:spPr bwMode="auto">
          <a:xfrm>
            <a:off x="8215313" y="2890838"/>
            <a:ext cx="0" cy="609600"/>
          </a:xfrm>
          <a:prstGeom prst="line">
            <a:avLst/>
          </a:prstGeom>
          <a:noFill/>
          <a:ln w="38100">
            <a:solidFill>
              <a:schemeClr val="accent3">
                <a:lumMod val="95000"/>
              </a:schemeClr>
            </a:solidFill>
            <a:round/>
            <a:headEnd/>
            <a:tailEnd type="triangle" w="med" len="med"/>
          </a:ln>
        </p:spPr>
        <p:txBody>
          <a:bodyPr/>
          <a:lstStyle/>
          <a:p>
            <a:pPr>
              <a:defRPr/>
            </a:pPr>
            <a:endParaRPr lang="ar-SA" b="1">
              <a:solidFill>
                <a:srgbClr val="002060"/>
              </a:solidFill>
            </a:endParaRPr>
          </a:p>
        </p:txBody>
      </p:sp>
      <p:sp>
        <p:nvSpPr>
          <p:cNvPr id="8195" name="Rectangle 3"/>
          <p:cNvSpPr>
            <a:spLocks noGrp="1" noChangeArrowheads="1"/>
          </p:cNvSpPr>
          <p:nvPr>
            <p:ph idx="1"/>
          </p:nvPr>
        </p:nvSpPr>
        <p:spPr>
          <a:xfrm>
            <a:off x="101600" y="785813"/>
            <a:ext cx="9144000" cy="6337300"/>
          </a:xfrm>
        </p:spPr>
        <p:txBody>
          <a:bodyPr/>
          <a:lstStyle/>
          <a:p>
            <a:pPr>
              <a:buFontTx/>
              <a:buNone/>
            </a:pPr>
            <a:r>
              <a:rPr lang="ar-EG" altLang="ar-EG" b="1" dirty="0">
                <a:solidFill>
                  <a:srgbClr val="002060"/>
                </a:solidFill>
              </a:rPr>
              <a:t>.</a:t>
            </a:r>
            <a:endParaRPr lang="en-US" altLang="ar-EG" b="1" dirty="0">
              <a:solidFill>
                <a:srgbClr val="002060"/>
              </a:solidFill>
            </a:endParaRPr>
          </a:p>
        </p:txBody>
      </p:sp>
      <p:sp>
        <p:nvSpPr>
          <p:cNvPr id="6" name="Line 4"/>
          <p:cNvSpPr>
            <a:spLocks noChangeShapeType="1"/>
          </p:cNvSpPr>
          <p:nvPr/>
        </p:nvSpPr>
        <p:spPr bwMode="auto">
          <a:xfrm flipH="1" flipV="1">
            <a:off x="990600" y="858838"/>
            <a:ext cx="7391400" cy="0"/>
          </a:xfrm>
          <a:prstGeom prst="line">
            <a:avLst/>
          </a:prstGeom>
          <a:noFill/>
          <a:ln w="57150" cmpd="thinThick">
            <a:solidFill>
              <a:srgbClr val="FFFF00"/>
            </a:solidFill>
            <a:round/>
            <a:headEnd/>
            <a:tailEnd/>
          </a:ln>
          <a:extLst>
            <a:ext uri="{909E8E84-426E-40DD-AFC4-6F175D3DCCD1}">
              <a14:hiddenFill xmlns:a14="http://schemas.microsoft.com/office/drawing/2010/main">
                <a:noFill/>
              </a14:hiddenFill>
            </a:ext>
          </a:extLst>
        </p:spPr>
        <p:txBody>
          <a:bodyPr anchor="ctr">
            <a:spAutoFit/>
          </a:bodyPr>
          <a:lstStyle/>
          <a:p>
            <a:endParaRPr lang="ar-EG" b="1">
              <a:solidFill>
                <a:srgbClr val="002060"/>
              </a:solidFill>
            </a:endParaRPr>
          </a:p>
        </p:txBody>
      </p:sp>
      <p:sp>
        <p:nvSpPr>
          <p:cNvPr id="7" name="Line 11"/>
          <p:cNvSpPr>
            <a:spLocks noChangeShapeType="1"/>
          </p:cNvSpPr>
          <p:nvPr/>
        </p:nvSpPr>
        <p:spPr bwMode="auto">
          <a:xfrm>
            <a:off x="4648200" y="1981200"/>
            <a:ext cx="0" cy="762000"/>
          </a:xfrm>
          <a:prstGeom prst="line">
            <a:avLst/>
          </a:prstGeom>
          <a:noFill/>
          <a:ln w="38100">
            <a:solidFill>
              <a:schemeClr val="accent3">
                <a:lumMod val="95000"/>
              </a:schemeClr>
            </a:solidFill>
            <a:round/>
            <a:headEnd/>
            <a:tailEnd type="triangle" w="med" len="med"/>
          </a:ln>
        </p:spPr>
        <p:txBody>
          <a:bodyPr/>
          <a:lstStyle/>
          <a:p>
            <a:pPr>
              <a:defRPr/>
            </a:pPr>
            <a:endParaRPr lang="ar-SA" b="1">
              <a:solidFill>
                <a:srgbClr val="002060"/>
              </a:solidFill>
            </a:endParaRPr>
          </a:p>
        </p:txBody>
      </p:sp>
      <p:sp>
        <p:nvSpPr>
          <p:cNvPr id="10" name="Line 13"/>
          <p:cNvSpPr>
            <a:spLocks noChangeShapeType="1"/>
          </p:cNvSpPr>
          <p:nvPr/>
        </p:nvSpPr>
        <p:spPr bwMode="auto">
          <a:xfrm>
            <a:off x="8572500" y="1714500"/>
            <a:ext cx="0" cy="609600"/>
          </a:xfrm>
          <a:prstGeom prst="line">
            <a:avLst/>
          </a:prstGeom>
          <a:noFill/>
          <a:ln w="38100">
            <a:solidFill>
              <a:schemeClr val="accent3">
                <a:lumMod val="95000"/>
              </a:schemeClr>
            </a:solidFill>
            <a:round/>
            <a:headEnd/>
            <a:tailEnd type="triangle" w="med" len="med"/>
          </a:ln>
        </p:spPr>
        <p:txBody>
          <a:bodyPr/>
          <a:lstStyle/>
          <a:p>
            <a:pPr>
              <a:defRPr/>
            </a:pPr>
            <a:endParaRPr lang="ar-SA" b="1">
              <a:solidFill>
                <a:srgbClr val="002060"/>
              </a:solidFill>
            </a:endParaRPr>
          </a:p>
        </p:txBody>
      </p:sp>
      <p:sp>
        <p:nvSpPr>
          <p:cNvPr id="11" name="Line 14"/>
          <p:cNvSpPr>
            <a:spLocks noChangeShapeType="1"/>
          </p:cNvSpPr>
          <p:nvPr/>
        </p:nvSpPr>
        <p:spPr bwMode="auto">
          <a:xfrm>
            <a:off x="990600" y="3105150"/>
            <a:ext cx="0" cy="609600"/>
          </a:xfrm>
          <a:prstGeom prst="line">
            <a:avLst/>
          </a:prstGeom>
          <a:noFill/>
          <a:ln w="28575">
            <a:solidFill>
              <a:schemeClr val="accent3">
                <a:lumMod val="95000"/>
              </a:schemeClr>
            </a:solidFill>
            <a:round/>
            <a:headEnd/>
            <a:tailEnd type="triangle" w="med" len="med"/>
          </a:ln>
        </p:spPr>
        <p:txBody>
          <a:bodyPr/>
          <a:lstStyle/>
          <a:p>
            <a:pPr>
              <a:defRPr/>
            </a:pPr>
            <a:endParaRPr lang="ar-SA" b="1">
              <a:solidFill>
                <a:srgbClr val="002060"/>
              </a:solidFill>
            </a:endParaRPr>
          </a:p>
        </p:txBody>
      </p:sp>
      <p:sp>
        <p:nvSpPr>
          <p:cNvPr id="8201" name="Text Box 19"/>
          <p:cNvSpPr txBox="1">
            <a:spLocks noChangeArrowheads="1"/>
          </p:cNvSpPr>
          <p:nvPr/>
        </p:nvSpPr>
        <p:spPr bwMode="auto">
          <a:xfrm>
            <a:off x="6572250" y="3500438"/>
            <a:ext cx="2362200"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Times New Roman" pitchFamily="18" charset="0"/>
              </a:defRPr>
            </a:lvl1pPr>
            <a:lvl2pPr marL="742950" indent="-285750">
              <a:defRPr sz="2400">
                <a:solidFill>
                  <a:schemeClr val="tx1"/>
                </a:solidFill>
                <a:latin typeface="Times New Roman" pitchFamily="18" charset="0"/>
                <a:cs typeface="Times New Roman" pitchFamily="18" charset="0"/>
              </a:defRPr>
            </a:lvl2pPr>
            <a:lvl3pPr marL="1143000" indent="-228600">
              <a:defRPr sz="2400">
                <a:solidFill>
                  <a:schemeClr val="tx1"/>
                </a:solidFill>
                <a:latin typeface="Times New Roman" pitchFamily="18" charset="0"/>
                <a:cs typeface="Times New Roman" pitchFamily="18" charset="0"/>
              </a:defRPr>
            </a:lvl3pPr>
            <a:lvl4pPr marL="1600200" indent="-228600">
              <a:defRPr sz="2400">
                <a:solidFill>
                  <a:schemeClr val="tx1"/>
                </a:solidFill>
                <a:latin typeface="Times New Roman" pitchFamily="18" charset="0"/>
                <a:cs typeface="Times New Roman" pitchFamily="18" charset="0"/>
              </a:defRPr>
            </a:lvl4pPr>
            <a:lvl5pPr marL="2057400" indent="-228600">
              <a:defRPr sz="2400">
                <a:solidFill>
                  <a:schemeClr val="tx1"/>
                </a:solidFill>
                <a:latin typeface="Times New Roman" pitchFamily="18" charset="0"/>
                <a:cs typeface="Times New Roman" pitchFamily="18" charset="0"/>
              </a:defRPr>
            </a:lvl5pPr>
            <a:lvl6pPr marL="25146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r">
              <a:spcBef>
                <a:spcPct val="50000"/>
              </a:spcBef>
            </a:pPr>
            <a:r>
              <a:rPr lang="ar-SA" altLang="ar-EG" sz="2000" b="1" dirty="0">
                <a:solidFill>
                  <a:srgbClr val="FFFFFF"/>
                </a:solidFill>
                <a:latin typeface="Tahoma" pitchFamily="34" charset="0"/>
              </a:rPr>
              <a:t>نبات القنب (الحشيش)</a:t>
            </a:r>
          </a:p>
          <a:p>
            <a:pPr algn="r">
              <a:spcBef>
                <a:spcPct val="50000"/>
              </a:spcBef>
            </a:pPr>
            <a:r>
              <a:rPr lang="ar-SA" altLang="ar-EG" sz="2000" b="1" dirty="0">
                <a:solidFill>
                  <a:srgbClr val="FFFFFF"/>
                </a:solidFill>
                <a:latin typeface="Tahoma" pitchFamily="34" charset="0"/>
              </a:rPr>
              <a:t>نبات الخشخاش (الأفيون)</a:t>
            </a:r>
          </a:p>
          <a:p>
            <a:pPr algn="r">
              <a:spcBef>
                <a:spcPct val="50000"/>
              </a:spcBef>
            </a:pPr>
            <a:r>
              <a:rPr lang="ar-SA" altLang="ar-EG" sz="2000" b="1" dirty="0">
                <a:solidFill>
                  <a:srgbClr val="FFFFFF"/>
                </a:solidFill>
                <a:latin typeface="Tahoma" pitchFamily="34" charset="0"/>
              </a:rPr>
              <a:t>نبات القات </a:t>
            </a:r>
          </a:p>
          <a:p>
            <a:pPr algn="r">
              <a:spcBef>
                <a:spcPct val="50000"/>
              </a:spcBef>
            </a:pPr>
            <a:r>
              <a:rPr lang="ar-SA" altLang="ar-EG" sz="2000" b="1" dirty="0">
                <a:solidFill>
                  <a:srgbClr val="FFFFFF"/>
                </a:solidFill>
                <a:latin typeface="Tahoma" pitchFamily="34" charset="0"/>
              </a:rPr>
              <a:t>نبات الكوكا (الكوكايين) </a:t>
            </a:r>
          </a:p>
          <a:p>
            <a:pPr algn="r">
              <a:spcBef>
                <a:spcPct val="50000"/>
              </a:spcBef>
            </a:pPr>
            <a:r>
              <a:rPr lang="ar-EG" altLang="ar-EG" sz="2000" b="1" dirty="0">
                <a:solidFill>
                  <a:srgbClr val="FFFFFF"/>
                </a:solidFill>
                <a:latin typeface="Tahoma" pitchFamily="34" charset="0"/>
              </a:rPr>
              <a:t>الكافيين </a:t>
            </a:r>
            <a:endParaRPr lang="ar-SA" altLang="ar-EG" sz="2000" b="1" dirty="0">
              <a:solidFill>
                <a:srgbClr val="FFFFFF"/>
              </a:solidFill>
              <a:latin typeface="Tahoma" pitchFamily="34" charset="0"/>
            </a:endParaRPr>
          </a:p>
          <a:p>
            <a:pPr>
              <a:spcBef>
                <a:spcPct val="50000"/>
              </a:spcBef>
            </a:pPr>
            <a:endParaRPr lang="ar-SA" altLang="ar-EG" sz="2000" b="1" dirty="0">
              <a:solidFill>
                <a:srgbClr val="002060"/>
              </a:solidFill>
              <a:latin typeface="Tahoma" pitchFamily="34" charset="0"/>
            </a:endParaRPr>
          </a:p>
          <a:p>
            <a:pPr>
              <a:spcBef>
                <a:spcPct val="50000"/>
              </a:spcBef>
            </a:pPr>
            <a:endParaRPr lang="en-US" altLang="ar-EG" sz="2000" b="1" dirty="0">
              <a:solidFill>
                <a:srgbClr val="002060"/>
              </a:solidFill>
              <a:latin typeface="Tahoma" pitchFamily="34" charset="0"/>
            </a:endParaRPr>
          </a:p>
        </p:txBody>
      </p:sp>
      <p:sp>
        <p:nvSpPr>
          <p:cNvPr id="8202" name="Text Box 20"/>
          <p:cNvSpPr txBox="1">
            <a:spLocks noChangeArrowheads="1"/>
          </p:cNvSpPr>
          <p:nvPr/>
        </p:nvSpPr>
        <p:spPr bwMode="auto">
          <a:xfrm>
            <a:off x="2946400" y="3357563"/>
            <a:ext cx="2895600" cy="207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Times New Roman" pitchFamily="18" charset="0"/>
              </a:defRPr>
            </a:lvl1pPr>
            <a:lvl2pPr marL="742950" indent="-285750">
              <a:defRPr sz="2400">
                <a:solidFill>
                  <a:schemeClr val="tx1"/>
                </a:solidFill>
                <a:latin typeface="Times New Roman" pitchFamily="18" charset="0"/>
                <a:cs typeface="Times New Roman" pitchFamily="18" charset="0"/>
              </a:defRPr>
            </a:lvl2pPr>
            <a:lvl3pPr marL="1143000" indent="-228600">
              <a:defRPr sz="2400">
                <a:solidFill>
                  <a:schemeClr val="tx1"/>
                </a:solidFill>
                <a:latin typeface="Times New Roman" pitchFamily="18" charset="0"/>
                <a:cs typeface="Times New Roman" pitchFamily="18" charset="0"/>
              </a:defRPr>
            </a:lvl3pPr>
            <a:lvl4pPr marL="1600200" indent="-228600">
              <a:defRPr sz="2400">
                <a:solidFill>
                  <a:schemeClr val="tx1"/>
                </a:solidFill>
                <a:latin typeface="Times New Roman" pitchFamily="18" charset="0"/>
                <a:cs typeface="Times New Roman" pitchFamily="18" charset="0"/>
              </a:defRPr>
            </a:lvl4pPr>
            <a:lvl5pPr marL="2057400" indent="-228600">
              <a:defRPr sz="2400">
                <a:solidFill>
                  <a:schemeClr val="tx1"/>
                </a:solidFill>
                <a:latin typeface="Times New Roman" pitchFamily="18" charset="0"/>
                <a:cs typeface="Times New Roman" pitchFamily="18" charset="0"/>
              </a:defRPr>
            </a:lvl5pPr>
            <a:lvl6pPr marL="25146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r">
              <a:spcBef>
                <a:spcPct val="50000"/>
              </a:spcBef>
            </a:pPr>
            <a:r>
              <a:rPr lang="ar-EG" altLang="ar-EG" sz="2000" b="1" dirty="0">
                <a:solidFill>
                  <a:srgbClr val="FFFFFF"/>
                </a:solidFill>
                <a:latin typeface="Tahoma" pitchFamily="34" charset="0"/>
              </a:rPr>
              <a:t>المورفين مشتق من الأفيون</a:t>
            </a:r>
            <a:endParaRPr lang="ar-SA" altLang="ar-EG" sz="2000" b="1" dirty="0">
              <a:solidFill>
                <a:srgbClr val="FFFFFF"/>
              </a:solidFill>
              <a:latin typeface="Tahoma" pitchFamily="34" charset="0"/>
            </a:endParaRPr>
          </a:p>
          <a:p>
            <a:pPr algn="r">
              <a:spcBef>
                <a:spcPct val="50000"/>
              </a:spcBef>
            </a:pPr>
            <a:r>
              <a:rPr lang="ar-EG" altLang="ar-EG" sz="2000" b="1" dirty="0">
                <a:solidFill>
                  <a:srgbClr val="FFFFFF"/>
                </a:solidFill>
                <a:latin typeface="Tahoma" pitchFamily="34" charset="0"/>
              </a:rPr>
              <a:t>الهيروين (أستيل مورفين) </a:t>
            </a:r>
            <a:endParaRPr lang="ar-SA" altLang="ar-EG" sz="2000" b="1" dirty="0">
              <a:solidFill>
                <a:srgbClr val="FFFFFF"/>
              </a:solidFill>
              <a:latin typeface="Tahoma" pitchFamily="34" charset="0"/>
            </a:endParaRPr>
          </a:p>
          <a:p>
            <a:pPr algn="r">
              <a:spcBef>
                <a:spcPct val="50000"/>
              </a:spcBef>
            </a:pPr>
            <a:r>
              <a:rPr lang="ar-EG" altLang="ar-EG" sz="2000" b="1" dirty="0">
                <a:solidFill>
                  <a:srgbClr val="FFFFFF"/>
                </a:solidFill>
                <a:latin typeface="Tahoma" pitchFamily="34" charset="0"/>
              </a:rPr>
              <a:t>الكودايين</a:t>
            </a:r>
            <a:r>
              <a:rPr lang="en-US" altLang="ar-EG" sz="2000" b="1" dirty="0">
                <a:solidFill>
                  <a:srgbClr val="FFFFFF"/>
                </a:solidFill>
                <a:latin typeface="Tahoma" pitchFamily="34" charset="0"/>
              </a:rPr>
              <a:t> </a:t>
            </a:r>
            <a:r>
              <a:rPr lang="ar-SA" altLang="ar-EG" sz="2000" b="1" dirty="0">
                <a:solidFill>
                  <a:srgbClr val="FFFFFF"/>
                </a:solidFill>
                <a:latin typeface="Tahoma" pitchFamily="34" charset="0"/>
              </a:rPr>
              <a:t>من نبات الخشخاش</a:t>
            </a:r>
          </a:p>
          <a:p>
            <a:pPr algn="r">
              <a:spcBef>
                <a:spcPct val="50000"/>
              </a:spcBef>
            </a:pPr>
            <a:r>
              <a:rPr lang="ar-EG" altLang="ar-EG" sz="2000" b="1" dirty="0">
                <a:solidFill>
                  <a:srgbClr val="FFFFFF"/>
                </a:solidFill>
                <a:latin typeface="Tahoma" pitchFamily="34" charset="0"/>
              </a:rPr>
              <a:t>عقاقير مشابهة فى تركيبها ومفعولها لمشتقات الأفيون</a:t>
            </a:r>
            <a:endParaRPr lang="en-US" altLang="ar-EG" sz="2000" b="1" dirty="0">
              <a:solidFill>
                <a:srgbClr val="FFFFFF"/>
              </a:solidFill>
              <a:latin typeface="Tahoma" pitchFamily="34" charset="0"/>
            </a:endParaRPr>
          </a:p>
        </p:txBody>
      </p:sp>
      <p:sp>
        <p:nvSpPr>
          <p:cNvPr id="8203" name="Text Box 32"/>
          <p:cNvSpPr txBox="1">
            <a:spLocks noChangeArrowheads="1"/>
          </p:cNvSpPr>
          <p:nvPr/>
        </p:nvSpPr>
        <p:spPr bwMode="auto">
          <a:xfrm>
            <a:off x="275431" y="3345625"/>
            <a:ext cx="1524000" cy="268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itchFamily="18" charset="0"/>
                <a:cs typeface="Times New Roman" pitchFamily="18" charset="0"/>
              </a:defRPr>
            </a:lvl1pPr>
            <a:lvl2pPr marL="742950" indent="-285750">
              <a:defRPr sz="2400">
                <a:solidFill>
                  <a:schemeClr val="tx1"/>
                </a:solidFill>
                <a:latin typeface="Times New Roman" pitchFamily="18" charset="0"/>
                <a:cs typeface="Times New Roman" pitchFamily="18" charset="0"/>
              </a:defRPr>
            </a:lvl2pPr>
            <a:lvl3pPr marL="1143000" indent="-228600">
              <a:defRPr sz="2400">
                <a:solidFill>
                  <a:schemeClr val="tx1"/>
                </a:solidFill>
                <a:latin typeface="Times New Roman" pitchFamily="18" charset="0"/>
                <a:cs typeface="Times New Roman" pitchFamily="18" charset="0"/>
              </a:defRPr>
            </a:lvl3pPr>
            <a:lvl4pPr marL="1600200" indent="-228600">
              <a:defRPr sz="2400">
                <a:solidFill>
                  <a:schemeClr val="tx1"/>
                </a:solidFill>
                <a:latin typeface="Times New Roman" pitchFamily="18" charset="0"/>
                <a:cs typeface="Times New Roman" pitchFamily="18" charset="0"/>
              </a:defRPr>
            </a:lvl4pPr>
            <a:lvl5pPr marL="2057400" indent="-228600">
              <a:defRPr sz="2400">
                <a:solidFill>
                  <a:schemeClr val="tx1"/>
                </a:solidFill>
                <a:latin typeface="Times New Roman" pitchFamily="18" charset="0"/>
                <a:cs typeface="Times New Roman" pitchFamily="18" charset="0"/>
              </a:defRPr>
            </a:lvl5pPr>
            <a:lvl6pPr marL="25146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spcBef>
                <a:spcPct val="50000"/>
              </a:spcBef>
            </a:pPr>
            <a:r>
              <a:rPr lang="ar-EG" altLang="ar-EG" sz="2000" b="1" dirty="0">
                <a:solidFill>
                  <a:srgbClr val="FFFFFF"/>
                </a:solidFill>
                <a:latin typeface="Tahoma" pitchFamily="34" charset="0"/>
              </a:rPr>
              <a:t>المهدئات</a:t>
            </a:r>
            <a:r>
              <a:rPr lang="en-US" altLang="ar-EG" sz="2000" b="1" dirty="0">
                <a:solidFill>
                  <a:srgbClr val="FFFFFF"/>
                </a:solidFill>
                <a:latin typeface="Tahoma" pitchFamily="34" charset="0"/>
              </a:rPr>
              <a:t> </a:t>
            </a:r>
            <a:endParaRPr lang="ar-SA" altLang="ar-EG" sz="2000" b="1" dirty="0">
              <a:solidFill>
                <a:srgbClr val="FFFFFF"/>
              </a:solidFill>
              <a:latin typeface="Tahoma" pitchFamily="34" charset="0"/>
            </a:endParaRPr>
          </a:p>
          <a:p>
            <a:pPr>
              <a:spcBef>
                <a:spcPct val="50000"/>
              </a:spcBef>
            </a:pPr>
            <a:r>
              <a:rPr lang="ar-EG" altLang="ar-EG" sz="2000" b="1" dirty="0">
                <a:solidFill>
                  <a:srgbClr val="FFFFFF"/>
                </a:solidFill>
                <a:latin typeface="Tahoma" pitchFamily="34" charset="0"/>
              </a:rPr>
              <a:t>المنومات</a:t>
            </a:r>
            <a:r>
              <a:rPr lang="en-US" altLang="ar-EG" sz="2000" b="1" dirty="0">
                <a:solidFill>
                  <a:srgbClr val="FFFFFF"/>
                </a:solidFill>
                <a:latin typeface="Tahoma" pitchFamily="34" charset="0"/>
              </a:rPr>
              <a:t> </a:t>
            </a:r>
            <a:endParaRPr lang="ar-SA" altLang="ar-EG" sz="2000" b="1" dirty="0">
              <a:solidFill>
                <a:srgbClr val="FFFFFF"/>
              </a:solidFill>
              <a:latin typeface="Tahoma" pitchFamily="34" charset="0"/>
            </a:endParaRPr>
          </a:p>
          <a:p>
            <a:pPr>
              <a:spcBef>
                <a:spcPct val="50000"/>
              </a:spcBef>
            </a:pPr>
            <a:r>
              <a:rPr lang="ar-SA" altLang="ar-EG" sz="2000" b="1" dirty="0">
                <a:solidFill>
                  <a:srgbClr val="FFFFFF"/>
                </a:solidFill>
                <a:latin typeface="Tahoma" pitchFamily="34" charset="0"/>
              </a:rPr>
              <a:t>المسكنات</a:t>
            </a:r>
          </a:p>
          <a:p>
            <a:pPr>
              <a:spcBef>
                <a:spcPct val="50000"/>
              </a:spcBef>
            </a:pPr>
            <a:r>
              <a:rPr lang="ar-EG" altLang="ar-EG" sz="2000" b="1" dirty="0">
                <a:solidFill>
                  <a:srgbClr val="FFFFFF"/>
                </a:solidFill>
                <a:latin typeface="Tahoma" pitchFamily="34" charset="0"/>
              </a:rPr>
              <a:t>المنشطات</a:t>
            </a:r>
            <a:r>
              <a:rPr lang="en-US" altLang="ar-EG" sz="2000" b="1" dirty="0">
                <a:solidFill>
                  <a:srgbClr val="FFFFFF"/>
                </a:solidFill>
                <a:latin typeface="Tahoma" pitchFamily="34" charset="0"/>
              </a:rPr>
              <a:t> </a:t>
            </a:r>
            <a:endParaRPr lang="ar-SA" altLang="ar-EG" sz="2000" b="1" dirty="0">
              <a:solidFill>
                <a:srgbClr val="FFFFFF"/>
              </a:solidFill>
              <a:latin typeface="Tahoma" pitchFamily="34" charset="0"/>
            </a:endParaRPr>
          </a:p>
          <a:p>
            <a:pPr>
              <a:spcBef>
                <a:spcPct val="50000"/>
              </a:spcBef>
            </a:pPr>
            <a:r>
              <a:rPr lang="ar-SA" altLang="ar-EG" sz="2000" b="1" dirty="0">
                <a:solidFill>
                  <a:srgbClr val="FFFFFF"/>
                </a:solidFill>
                <a:latin typeface="Tahoma" pitchFamily="34" charset="0"/>
              </a:rPr>
              <a:t>عقاقير </a:t>
            </a:r>
            <a:r>
              <a:rPr lang="ar-EG" altLang="ar-EG" sz="2000" b="1" dirty="0">
                <a:solidFill>
                  <a:srgbClr val="FFFFFF"/>
                </a:solidFill>
                <a:latin typeface="Tahoma" pitchFamily="34" charset="0"/>
              </a:rPr>
              <a:t>مهلوسة</a:t>
            </a:r>
            <a:r>
              <a:rPr lang="en-US" altLang="ar-EG" sz="2000" b="1" dirty="0">
                <a:solidFill>
                  <a:srgbClr val="FFFFFF"/>
                </a:solidFill>
                <a:latin typeface="Tahoma" pitchFamily="34" charset="0"/>
              </a:rPr>
              <a:t> </a:t>
            </a:r>
            <a:endParaRPr lang="ar-SA" altLang="ar-EG" sz="2000" b="1" dirty="0">
              <a:solidFill>
                <a:srgbClr val="FFFFFF"/>
              </a:solidFill>
              <a:latin typeface="Tahoma" pitchFamily="34" charset="0"/>
            </a:endParaRPr>
          </a:p>
          <a:p>
            <a:pPr>
              <a:spcBef>
                <a:spcPct val="50000"/>
              </a:spcBef>
            </a:pPr>
            <a:r>
              <a:rPr lang="ar-EG" altLang="ar-EG" sz="2000" b="1" dirty="0">
                <a:solidFill>
                  <a:srgbClr val="FFFFFF"/>
                </a:solidFill>
                <a:latin typeface="Tahoma" pitchFamily="34" charset="0"/>
              </a:rPr>
              <a:t>مذيبات طيارة </a:t>
            </a:r>
            <a:endParaRPr lang="en-US" altLang="ar-EG" sz="2000" b="1" dirty="0">
              <a:solidFill>
                <a:srgbClr val="FFFFFF"/>
              </a:solidFill>
              <a:latin typeface="Tahoma" pitchFamily="34" charset="0"/>
            </a:endParaRPr>
          </a:p>
        </p:txBody>
      </p:sp>
      <p:sp>
        <p:nvSpPr>
          <p:cNvPr id="20" name="Line 11"/>
          <p:cNvSpPr>
            <a:spLocks noChangeShapeType="1"/>
          </p:cNvSpPr>
          <p:nvPr/>
        </p:nvSpPr>
        <p:spPr bwMode="auto">
          <a:xfrm>
            <a:off x="4643438" y="2643188"/>
            <a:ext cx="0" cy="762000"/>
          </a:xfrm>
          <a:prstGeom prst="line">
            <a:avLst/>
          </a:prstGeom>
          <a:noFill/>
          <a:ln w="38100">
            <a:solidFill>
              <a:schemeClr val="accent3">
                <a:lumMod val="95000"/>
              </a:schemeClr>
            </a:solidFill>
            <a:round/>
            <a:headEnd/>
            <a:tailEnd type="triangle" w="med" len="med"/>
          </a:ln>
        </p:spPr>
        <p:txBody>
          <a:bodyPr/>
          <a:lstStyle/>
          <a:p>
            <a:pPr>
              <a:defRPr/>
            </a:pPr>
            <a:endParaRPr lang="ar-SA" b="1">
              <a:solidFill>
                <a:srgbClr val="002060"/>
              </a:solidFill>
            </a:endParaRPr>
          </a:p>
        </p:txBody>
      </p:sp>
      <p:sp>
        <p:nvSpPr>
          <p:cNvPr id="21" name="Line 11"/>
          <p:cNvSpPr>
            <a:spLocks noChangeShapeType="1"/>
          </p:cNvSpPr>
          <p:nvPr/>
        </p:nvSpPr>
        <p:spPr bwMode="auto">
          <a:xfrm>
            <a:off x="4657725" y="922338"/>
            <a:ext cx="0" cy="762000"/>
          </a:xfrm>
          <a:prstGeom prst="line">
            <a:avLst/>
          </a:prstGeom>
          <a:noFill/>
          <a:ln w="38100">
            <a:solidFill>
              <a:schemeClr val="accent3">
                <a:lumMod val="95000"/>
              </a:schemeClr>
            </a:solidFill>
            <a:round/>
            <a:headEnd/>
            <a:tailEnd type="triangle" w="med" len="med"/>
          </a:ln>
        </p:spPr>
        <p:txBody>
          <a:bodyPr/>
          <a:lstStyle/>
          <a:p>
            <a:pPr>
              <a:defRPr/>
            </a:pPr>
            <a:endParaRPr lang="ar-SA" b="1">
              <a:solidFill>
                <a:srgbClr val="002060"/>
              </a:solidFill>
            </a:endParaRPr>
          </a:p>
        </p:txBody>
      </p:sp>
      <p:sp>
        <p:nvSpPr>
          <p:cNvPr id="22" name="Line 12"/>
          <p:cNvSpPr>
            <a:spLocks noChangeShapeType="1"/>
          </p:cNvSpPr>
          <p:nvPr/>
        </p:nvSpPr>
        <p:spPr bwMode="auto">
          <a:xfrm flipH="1">
            <a:off x="1000125" y="1684338"/>
            <a:ext cx="7620000" cy="0"/>
          </a:xfrm>
          <a:prstGeom prst="line">
            <a:avLst/>
          </a:prstGeom>
          <a:noFill/>
          <a:ln w="38100">
            <a:solidFill>
              <a:schemeClr val="accent3">
                <a:lumMod val="95000"/>
              </a:schemeClr>
            </a:solidFill>
            <a:round/>
            <a:headEnd/>
            <a:tailEnd/>
          </a:ln>
        </p:spPr>
        <p:txBody>
          <a:bodyPr/>
          <a:lstStyle/>
          <a:p>
            <a:pPr>
              <a:defRPr/>
            </a:pPr>
            <a:endParaRPr lang="ar-SA" b="1">
              <a:solidFill>
                <a:srgbClr val="002060"/>
              </a:solidFill>
            </a:endParaRPr>
          </a:p>
        </p:txBody>
      </p:sp>
      <p:sp>
        <p:nvSpPr>
          <p:cNvPr id="23" name="Line 14"/>
          <p:cNvSpPr>
            <a:spLocks noChangeShapeType="1"/>
          </p:cNvSpPr>
          <p:nvPr/>
        </p:nvSpPr>
        <p:spPr bwMode="auto">
          <a:xfrm>
            <a:off x="1000125" y="1684338"/>
            <a:ext cx="0" cy="609600"/>
          </a:xfrm>
          <a:prstGeom prst="line">
            <a:avLst/>
          </a:prstGeom>
          <a:noFill/>
          <a:ln w="28575">
            <a:solidFill>
              <a:schemeClr val="accent3">
                <a:lumMod val="95000"/>
              </a:schemeClr>
            </a:solidFill>
            <a:round/>
            <a:headEnd/>
            <a:tailEnd type="triangle" w="med" len="med"/>
          </a:ln>
        </p:spPr>
        <p:txBody>
          <a:bodyPr/>
          <a:lstStyle/>
          <a:p>
            <a:pPr>
              <a:defRPr/>
            </a:pPr>
            <a:endParaRPr lang="ar-SA" b="1">
              <a:solidFill>
                <a:srgbClr val="002060"/>
              </a:solidFill>
            </a:endParaRPr>
          </a:p>
        </p:txBody>
      </p:sp>
      <p:sp>
        <p:nvSpPr>
          <p:cNvPr id="8208" name="Oval 16"/>
          <p:cNvSpPr>
            <a:spLocks noChangeArrowheads="1"/>
          </p:cNvSpPr>
          <p:nvPr/>
        </p:nvSpPr>
        <p:spPr bwMode="auto">
          <a:xfrm>
            <a:off x="6969308" y="2384320"/>
            <a:ext cx="1857388" cy="914400"/>
          </a:xfrm>
          <a:prstGeom prst="ellipse">
            <a:avLst/>
          </a:prstGeom>
          <a:solidFill>
            <a:srgbClr val="C00000"/>
          </a:solidFill>
          <a:ln w="9525">
            <a:solidFill>
              <a:srgbClr val="FFFF00"/>
            </a:solidFill>
            <a:round/>
            <a:headEnd/>
            <a:tailEnd/>
          </a:ln>
        </p:spPr>
        <p:txBody>
          <a:bodyPr wrap="none" anchor="ctr"/>
          <a:lstStyle>
            <a:lvl1pPr>
              <a:defRPr sz="2400">
                <a:solidFill>
                  <a:schemeClr val="tx1"/>
                </a:solidFill>
                <a:latin typeface="Times New Roman" pitchFamily="18" charset="0"/>
                <a:cs typeface="Times New Roman" pitchFamily="18" charset="0"/>
              </a:defRPr>
            </a:lvl1pPr>
            <a:lvl2pPr marL="742950" indent="-285750">
              <a:defRPr sz="2400">
                <a:solidFill>
                  <a:schemeClr val="tx1"/>
                </a:solidFill>
                <a:latin typeface="Times New Roman" pitchFamily="18" charset="0"/>
                <a:cs typeface="Times New Roman" pitchFamily="18" charset="0"/>
              </a:defRPr>
            </a:lvl2pPr>
            <a:lvl3pPr marL="1143000" indent="-228600">
              <a:defRPr sz="2400">
                <a:solidFill>
                  <a:schemeClr val="tx1"/>
                </a:solidFill>
                <a:latin typeface="Times New Roman" pitchFamily="18" charset="0"/>
                <a:cs typeface="Times New Roman" pitchFamily="18" charset="0"/>
              </a:defRPr>
            </a:lvl3pPr>
            <a:lvl4pPr marL="1600200" indent="-228600">
              <a:defRPr sz="2400">
                <a:solidFill>
                  <a:schemeClr val="tx1"/>
                </a:solidFill>
                <a:latin typeface="Times New Roman" pitchFamily="18" charset="0"/>
                <a:cs typeface="Times New Roman" pitchFamily="18" charset="0"/>
              </a:defRPr>
            </a:lvl4pPr>
            <a:lvl5pPr marL="2057400" indent="-228600">
              <a:defRPr sz="2400">
                <a:solidFill>
                  <a:schemeClr val="tx1"/>
                </a:solidFill>
                <a:latin typeface="Times New Roman" pitchFamily="18" charset="0"/>
                <a:cs typeface="Times New Roman" pitchFamily="18" charset="0"/>
              </a:defRPr>
            </a:lvl5pPr>
            <a:lvl6pPr marL="25146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r>
              <a:rPr lang="ar-SA" altLang="ar-EG" sz="2000" b="1" dirty="0">
                <a:solidFill>
                  <a:srgbClr val="FFFFFF"/>
                </a:solidFill>
                <a:latin typeface="Tahoma" pitchFamily="34" charset="0"/>
              </a:rPr>
              <a:t>مخدرات طبيعية</a:t>
            </a:r>
            <a:endParaRPr lang="en-US" altLang="ar-EG" sz="2000" b="1" dirty="0">
              <a:solidFill>
                <a:srgbClr val="FFFFFF"/>
              </a:solidFill>
              <a:latin typeface="Tahoma" pitchFamily="34" charset="0"/>
            </a:endParaRPr>
          </a:p>
        </p:txBody>
      </p:sp>
      <p:sp>
        <p:nvSpPr>
          <p:cNvPr id="8209" name="Oval 17"/>
          <p:cNvSpPr>
            <a:spLocks noChangeArrowheads="1"/>
          </p:cNvSpPr>
          <p:nvPr/>
        </p:nvSpPr>
        <p:spPr bwMode="auto">
          <a:xfrm>
            <a:off x="3214679" y="2293938"/>
            <a:ext cx="2857520" cy="914400"/>
          </a:xfrm>
          <a:prstGeom prst="ellipse">
            <a:avLst/>
          </a:prstGeom>
          <a:solidFill>
            <a:srgbClr val="C00000"/>
          </a:solidFill>
          <a:ln w="9525">
            <a:solidFill>
              <a:srgbClr val="FFFF00"/>
            </a:solidFill>
            <a:round/>
            <a:headEnd/>
            <a:tailEnd/>
          </a:ln>
        </p:spPr>
        <p:txBody>
          <a:bodyPr wrap="none" anchor="ctr"/>
          <a:lstStyle>
            <a:lvl1pPr>
              <a:defRPr sz="2400">
                <a:solidFill>
                  <a:schemeClr val="tx1"/>
                </a:solidFill>
                <a:latin typeface="Times New Roman" pitchFamily="18" charset="0"/>
                <a:cs typeface="Times New Roman" pitchFamily="18" charset="0"/>
              </a:defRPr>
            </a:lvl1pPr>
            <a:lvl2pPr marL="742950" indent="-285750">
              <a:defRPr sz="2400">
                <a:solidFill>
                  <a:schemeClr val="tx1"/>
                </a:solidFill>
                <a:latin typeface="Times New Roman" pitchFamily="18" charset="0"/>
                <a:cs typeface="Times New Roman" pitchFamily="18" charset="0"/>
              </a:defRPr>
            </a:lvl2pPr>
            <a:lvl3pPr marL="1143000" indent="-228600">
              <a:defRPr sz="2400">
                <a:solidFill>
                  <a:schemeClr val="tx1"/>
                </a:solidFill>
                <a:latin typeface="Times New Roman" pitchFamily="18" charset="0"/>
                <a:cs typeface="Times New Roman" pitchFamily="18" charset="0"/>
              </a:defRPr>
            </a:lvl3pPr>
            <a:lvl4pPr marL="1600200" indent="-228600">
              <a:defRPr sz="2400">
                <a:solidFill>
                  <a:schemeClr val="tx1"/>
                </a:solidFill>
                <a:latin typeface="Times New Roman" pitchFamily="18" charset="0"/>
                <a:cs typeface="Times New Roman" pitchFamily="18" charset="0"/>
              </a:defRPr>
            </a:lvl4pPr>
            <a:lvl5pPr marL="2057400" indent="-228600">
              <a:defRPr sz="2400">
                <a:solidFill>
                  <a:schemeClr val="tx1"/>
                </a:solidFill>
                <a:latin typeface="Times New Roman" pitchFamily="18" charset="0"/>
                <a:cs typeface="Times New Roman" pitchFamily="18" charset="0"/>
              </a:defRPr>
            </a:lvl5pPr>
            <a:lvl6pPr marL="25146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r>
              <a:rPr lang="ar-SA" altLang="ar-EG" sz="2000" b="1" dirty="0">
                <a:solidFill>
                  <a:srgbClr val="FFFFFF"/>
                </a:solidFill>
                <a:latin typeface="Tahoma" pitchFamily="34" charset="0"/>
              </a:rPr>
              <a:t>مخدرات نصف تصنيعية</a:t>
            </a:r>
            <a:endParaRPr lang="en-US" altLang="ar-EG" sz="2000" b="1" dirty="0">
              <a:solidFill>
                <a:srgbClr val="FFFFFF"/>
              </a:solidFill>
              <a:latin typeface="Tahoma" pitchFamily="34" charset="0"/>
            </a:endParaRPr>
          </a:p>
        </p:txBody>
      </p:sp>
      <p:sp>
        <p:nvSpPr>
          <p:cNvPr id="8210" name="Oval 18"/>
          <p:cNvSpPr>
            <a:spLocks noChangeArrowheads="1"/>
          </p:cNvSpPr>
          <p:nvPr/>
        </p:nvSpPr>
        <p:spPr bwMode="auto">
          <a:xfrm>
            <a:off x="261938" y="2324100"/>
            <a:ext cx="2143108" cy="914400"/>
          </a:xfrm>
          <a:prstGeom prst="ellipse">
            <a:avLst/>
          </a:prstGeom>
          <a:solidFill>
            <a:srgbClr val="C00000"/>
          </a:solidFill>
          <a:ln w="9525">
            <a:solidFill>
              <a:srgbClr val="FFFF00"/>
            </a:solidFill>
            <a:round/>
            <a:headEnd/>
            <a:tailEnd/>
          </a:ln>
        </p:spPr>
        <p:txBody>
          <a:bodyPr wrap="none" anchor="ctr"/>
          <a:lstStyle>
            <a:lvl1pPr>
              <a:defRPr sz="2400">
                <a:solidFill>
                  <a:schemeClr val="tx1"/>
                </a:solidFill>
                <a:latin typeface="Times New Roman" pitchFamily="18" charset="0"/>
                <a:cs typeface="Times New Roman" pitchFamily="18" charset="0"/>
              </a:defRPr>
            </a:lvl1pPr>
            <a:lvl2pPr marL="742950" indent="-285750">
              <a:defRPr sz="2400">
                <a:solidFill>
                  <a:schemeClr val="tx1"/>
                </a:solidFill>
                <a:latin typeface="Times New Roman" pitchFamily="18" charset="0"/>
                <a:cs typeface="Times New Roman" pitchFamily="18" charset="0"/>
              </a:defRPr>
            </a:lvl2pPr>
            <a:lvl3pPr marL="1143000" indent="-228600">
              <a:defRPr sz="2400">
                <a:solidFill>
                  <a:schemeClr val="tx1"/>
                </a:solidFill>
                <a:latin typeface="Times New Roman" pitchFamily="18" charset="0"/>
                <a:cs typeface="Times New Roman" pitchFamily="18" charset="0"/>
              </a:defRPr>
            </a:lvl3pPr>
            <a:lvl4pPr marL="1600200" indent="-228600">
              <a:defRPr sz="2400">
                <a:solidFill>
                  <a:schemeClr val="tx1"/>
                </a:solidFill>
                <a:latin typeface="Times New Roman" pitchFamily="18" charset="0"/>
                <a:cs typeface="Times New Roman" pitchFamily="18" charset="0"/>
              </a:defRPr>
            </a:lvl4pPr>
            <a:lvl5pPr marL="2057400" indent="-228600">
              <a:defRPr sz="2400">
                <a:solidFill>
                  <a:schemeClr val="tx1"/>
                </a:solidFill>
                <a:latin typeface="Times New Roman" pitchFamily="18" charset="0"/>
                <a:cs typeface="Times New Roman" pitchFamily="18" charset="0"/>
              </a:defRPr>
            </a:lvl5pPr>
            <a:lvl6pPr marL="25146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algn="ctr" rtl="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r>
              <a:rPr lang="ar-SA" altLang="ar-EG" sz="2000" b="1" dirty="0">
                <a:solidFill>
                  <a:srgbClr val="FFFFFF"/>
                </a:solidFill>
                <a:latin typeface="Tahoma" pitchFamily="34" charset="0"/>
              </a:rPr>
              <a:t>مخدرات تصنيعية</a:t>
            </a:r>
            <a:endParaRPr lang="en-US" altLang="ar-EG" sz="2000" b="1" dirty="0">
              <a:solidFill>
                <a:srgbClr val="FFFFFF"/>
              </a:solidFill>
              <a:latin typeface="Tahoma" pitchFamily="34" charset="0"/>
            </a:endParaRPr>
          </a:p>
        </p:txBody>
      </p:sp>
      <p:sp>
        <p:nvSpPr>
          <p:cNvPr id="28" name="Line 11"/>
          <p:cNvSpPr>
            <a:spLocks noChangeShapeType="1"/>
          </p:cNvSpPr>
          <p:nvPr/>
        </p:nvSpPr>
        <p:spPr bwMode="auto">
          <a:xfrm>
            <a:off x="4652963" y="1584325"/>
            <a:ext cx="0" cy="762000"/>
          </a:xfrm>
          <a:prstGeom prst="line">
            <a:avLst/>
          </a:prstGeom>
          <a:noFill/>
          <a:ln w="38100">
            <a:solidFill>
              <a:schemeClr val="accent3">
                <a:lumMod val="95000"/>
              </a:schemeClr>
            </a:solidFill>
            <a:round/>
            <a:headEnd/>
            <a:tailEnd type="triangle" w="med" len="med"/>
          </a:ln>
        </p:spPr>
        <p:txBody>
          <a:bodyPr/>
          <a:lstStyle/>
          <a:p>
            <a:pPr>
              <a:defRPr/>
            </a:pPr>
            <a:endParaRPr lang="ar-SA" b="1">
              <a:solidFill>
                <a:srgbClr val="002060"/>
              </a:solidFill>
            </a:endParaRPr>
          </a:p>
        </p:txBody>
      </p:sp>
      <p:sp>
        <p:nvSpPr>
          <p:cNvPr id="30" name="Oval 26"/>
          <p:cNvSpPr>
            <a:spLocks noChangeArrowheads="1"/>
          </p:cNvSpPr>
          <p:nvPr/>
        </p:nvSpPr>
        <p:spPr bwMode="auto">
          <a:xfrm>
            <a:off x="5846763" y="3500438"/>
            <a:ext cx="141287" cy="152400"/>
          </a:xfrm>
          <a:prstGeom prst="ellipse">
            <a:avLst/>
          </a:prstGeom>
          <a:solidFill>
            <a:schemeClr val="bg1"/>
          </a:solidFill>
          <a:ln w="28575">
            <a:solidFill>
              <a:schemeClr val="bg1">
                <a:lumMod val="95000"/>
              </a:schemeClr>
            </a:solidFill>
            <a:round/>
            <a:headEnd/>
            <a:tailEnd/>
          </a:ln>
          <a:effectLst>
            <a:outerShdw dist="35921" dir="2700000" algn="ctr" rotWithShape="0">
              <a:schemeClr val="bg2"/>
            </a:outerShdw>
          </a:effectLst>
        </p:spPr>
        <p:txBody>
          <a:bodyPr wrap="none" anchor="ctr"/>
          <a:lstStyle/>
          <a:p>
            <a:pPr>
              <a:defRPr/>
            </a:pPr>
            <a:endParaRPr lang="ar-EG" b="1">
              <a:solidFill>
                <a:srgbClr val="002060"/>
              </a:solidFill>
            </a:endParaRPr>
          </a:p>
        </p:txBody>
      </p:sp>
      <p:sp>
        <p:nvSpPr>
          <p:cNvPr id="31" name="Oval 27"/>
          <p:cNvSpPr>
            <a:spLocks noChangeArrowheads="1"/>
          </p:cNvSpPr>
          <p:nvPr/>
        </p:nvSpPr>
        <p:spPr bwMode="auto">
          <a:xfrm>
            <a:off x="5846763" y="3944938"/>
            <a:ext cx="141287" cy="152400"/>
          </a:xfrm>
          <a:prstGeom prst="ellipse">
            <a:avLst/>
          </a:prstGeom>
          <a:solidFill>
            <a:schemeClr val="bg1"/>
          </a:solidFill>
          <a:ln w="28575">
            <a:solidFill>
              <a:schemeClr val="bg1">
                <a:lumMod val="95000"/>
              </a:schemeClr>
            </a:solidFill>
            <a:round/>
            <a:headEnd/>
            <a:tailEnd/>
          </a:ln>
          <a:effectLst>
            <a:outerShdw dist="35921" dir="2700000" algn="ctr" rotWithShape="0">
              <a:schemeClr val="bg2"/>
            </a:outerShdw>
          </a:effectLst>
        </p:spPr>
        <p:txBody>
          <a:bodyPr wrap="none" anchor="ctr"/>
          <a:lstStyle/>
          <a:p>
            <a:pPr>
              <a:defRPr/>
            </a:pPr>
            <a:endParaRPr lang="ar-EG" b="1">
              <a:solidFill>
                <a:srgbClr val="002060"/>
              </a:solidFill>
            </a:endParaRPr>
          </a:p>
        </p:txBody>
      </p:sp>
      <p:sp>
        <p:nvSpPr>
          <p:cNvPr id="32" name="Oval 28"/>
          <p:cNvSpPr>
            <a:spLocks noChangeArrowheads="1"/>
          </p:cNvSpPr>
          <p:nvPr/>
        </p:nvSpPr>
        <p:spPr bwMode="auto">
          <a:xfrm>
            <a:off x="5859463" y="4402138"/>
            <a:ext cx="141287" cy="152400"/>
          </a:xfrm>
          <a:prstGeom prst="ellipse">
            <a:avLst/>
          </a:prstGeom>
          <a:solidFill>
            <a:schemeClr val="bg1"/>
          </a:solidFill>
          <a:ln w="28575">
            <a:solidFill>
              <a:schemeClr val="bg1">
                <a:lumMod val="95000"/>
              </a:schemeClr>
            </a:solidFill>
            <a:round/>
            <a:headEnd/>
            <a:tailEnd/>
          </a:ln>
          <a:effectLst>
            <a:outerShdw dist="35921" dir="2700000" algn="ctr" rotWithShape="0">
              <a:schemeClr val="bg2"/>
            </a:outerShdw>
          </a:effectLst>
        </p:spPr>
        <p:txBody>
          <a:bodyPr wrap="none" anchor="ctr"/>
          <a:lstStyle/>
          <a:p>
            <a:pPr>
              <a:defRPr/>
            </a:pPr>
            <a:endParaRPr lang="ar-EG" b="1">
              <a:solidFill>
                <a:srgbClr val="002060"/>
              </a:solidFill>
            </a:endParaRPr>
          </a:p>
        </p:txBody>
      </p:sp>
      <p:sp>
        <p:nvSpPr>
          <p:cNvPr id="33" name="Oval 29"/>
          <p:cNvSpPr>
            <a:spLocks noChangeArrowheads="1"/>
          </p:cNvSpPr>
          <p:nvPr/>
        </p:nvSpPr>
        <p:spPr bwMode="auto">
          <a:xfrm>
            <a:off x="5846763" y="4859338"/>
            <a:ext cx="141287" cy="152400"/>
          </a:xfrm>
          <a:prstGeom prst="ellipse">
            <a:avLst/>
          </a:prstGeom>
          <a:solidFill>
            <a:schemeClr val="bg1"/>
          </a:solidFill>
          <a:ln w="28575">
            <a:solidFill>
              <a:schemeClr val="bg1">
                <a:lumMod val="95000"/>
              </a:schemeClr>
            </a:solidFill>
            <a:round/>
            <a:headEnd/>
            <a:tailEnd/>
          </a:ln>
          <a:effectLst>
            <a:outerShdw dist="35921" dir="2700000" algn="ctr" rotWithShape="0">
              <a:schemeClr val="bg2"/>
            </a:outerShdw>
          </a:effectLst>
        </p:spPr>
        <p:txBody>
          <a:bodyPr wrap="none" anchor="ctr"/>
          <a:lstStyle/>
          <a:p>
            <a:pPr>
              <a:defRPr/>
            </a:pPr>
            <a:endParaRPr lang="ar-EG" b="1">
              <a:solidFill>
                <a:srgbClr val="002060"/>
              </a:solidFill>
            </a:endParaRPr>
          </a:p>
        </p:txBody>
      </p:sp>
      <p:sp>
        <p:nvSpPr>
          <p:cNvPr id="34" name="Oval 26"/>
          <p:cNvSpPr>
            <a:spLocks noChangeArrowheads="1"/>
          </p:cNvSpPr>
          <p:nvPr/>
        </p:nvSpPr>
        <p:spPr bwMode="auto">
          <a:xfrm>
            <a:off x="1716088" y="3786188"/>
            <a:ext cx="141287" cy="152400"/>
          </a:xfrm>
          <a:prstGeom prst="ellipse">
            <a:avLst/>
          </a:prstGeom>
          <a:solidFill>
            <a:schemeClr val="bg1"/>
          </a:solidFill>
          <a:ln w="28575">
            <a:solidFill>
              <a:schemeClr val="bg1">
                <a:lumMod val="95000"/>
              </a:schemeClr>
            </a:solidFill>
            <a:round/>
            <a:headEnd/>
            <a:tailEnd/>
          </a:ln>
          <a:effectLst>
            <a:outerShdw dist="35921" dir="2700000" algn="ctr" rotWithShape="0">
              <a:schemeClr val="bg2"/>
            </a:outerShdw>
          </a:effectLst>
        </p:spPr>
        <p:txBody>
          <a:bodyPr wrap="none" anchor="ctr"/>
          <a:lstStyle/>
          <a:p>
            <a:pPr>
              <a:defRPr/>
            </a:pPr>
            <a:endParaRPr lang="ar-EG" b="1">
              <a:solidFill>
                <a:srgbClr val="002060"/>
              </a:solidFill>
            </a:endParaRPr>
          </a:p>
        </p:txBody>
      </p:sp>
      <p:sp>
        <p:nvSpPr>
          <p:cNvPr id="35" name="Oval 27"/>
          <p:cNvSpPr>
            <a:spLocks noChangeArrowheads="1"/>
          </p:cNvSpPr>
          <p:nvPr/>
        </p:nvSpPr>
        <p:spPr bwMode="auto">
          <a:xfrm>
            <a:off x="1716088" y="4230688"/>
            <a:ext cx="141287" cy="152400"/>
          </a:xfrm>
          <a:prstGeom prst="ellipse">
            <a:avLst/>
          </a:prstGeom>
          <a:solidFill>
            <a:schemeClr val="bg1"/>
          </a:solidFill>
          <a:ln w="28575">
            <a:solidFill>
              <a:schemeClr val="bg1">
                <a:lumMod val="95000"/>
              </a:schemeClr>
            </a:solidFill>
            <a:round/>
            <a:headEnd/>
            <a:tailEnd/>
          </a:ln>
          <a:effectLst>
            <a:outerShdw dist="35921" dir="2700000" algn="ctr" rotWithShape="0">
              <a:schemeClr val="bg2"/>
            </a:outerShdw>
          </a:effectLst>
        </p:spPr>
        <p:txBody>
          <a:bodyPr wrap="none" anchor="ctr"/>
          <a:lstStyle/>
          <a:p>
            <a:pPr>
              <a:defRPr/>
            </a:pPr>
            <a:endParaRPr lang="ar-EG" b="1">
              <a:solidFill>
                <a:srgbClr val="002060"/>
              </a:solidFill>
            </a:endParaRPr>
          </a:p>
        </p:txBody>
      </p:sp>
      <p:sp>
        <p:nvSpPr>
          <p:cNvPr id="36" name="Oval 28"/>
          <p:cNvSpPr>
            <a:spLocks noChangeArrowheads="1"/>
          </p:cNvSpPr>
          <p:nvPr/>
        </p:nvSpPr>
        <p:spPr bwMode="auto">
          <a:xfrm>
            <a:off x="1728788" y="4687888"/>
            <a:ext cx="141287" cy="152400"/>
          </a:xfrm>
          <a:prstGeom prst="ellipse">
            <a:avLst/>
          </a:prstGeom>
          <a:solidFill>
            <a:schemeClr val="bg1"/>
          </a:solidFill>
          <a:ln w="28575">
            <a:solidFill>
              <a:schemeClr val="bg1">
                <a:lumMod val="95000"/>
              </a:schemeClr>
            </a:solidFill>
            <a:round/>
            <a:headEnd/>
            <a:tailEnd/>
          </a:ln>
          <a:effectLst>
            <a:outerShdw dist="35921" dir="2700000" algn="ctr" rotWithShape="0">
              <a:schemeClr val="bg2"/>
            </a:outerShdw>
          </a:effectLst>
        </p:spPr>
        <p:txBody>
          <a:bodyPr wrap="none" anchor="ctr"/>
          <a:lstStyle/>
          <a:p>
            <a:pPr>
              <a:defRPr/>
            </a:pPr>
            <a:endParaRPr lang="ar-EG" b="1">
              <a:solidFill>
                <a:srgbClr val="002060"/>
              </a:solidFill>
            </a:endParaRPr>
          </a:p>
        </p:txBody>
      </p:sp>
      <p:sp>
        <p:nvSpPr>
          <p:cNvPr id="37" name="Oval 29"/>
          <p:cNvSpPr>
            <a:spLocks noChangeArrowheads="1"/>
          </p:cNvSpPr>
          <p:nvPr/>
        </p:nvSpPr>
        <p:spPr bwMode="auto">
          <a:xfrm>
            <a:off x="1716088" y="5145088"/>
            <a:ext cx="141287" cy="152400"/>
          </a:xfrm>
          <a:prstGeom prst="ellipse">
            <a:avLst/>
          </a:prstGeom>
          <a:solidFill>
            <a:schemeClr val="bg1"/>
          </a:solidFill>
          <a:ln w="28575">
            <a:solidFill>
              <a:schemeClr val="bg1">
                <a:lumMod val="95000"/>
              </a:schemeClr>
            </a:solidFill>
            <a:round/>
            <a:headEnd/>
            <a:tailEnd/>
          </a:ln>
          <a:effectLst>
            <a:outerShdw dist="35921" dir="2700000" algn="ctr" rotWithShape="0">
              <a:schemeClr val="bg2"/>
            </a:outerShdw>
          </a:effectLst>
        </p:spPr>
        <p:txBody>
          <a:bodyPr wrap="none" anchor="ctr"/>
          <a:lstStyle/>
          <a:p>
            <a:pPr>
              <a:defRPr/>
            </a:pPr>
            <a:endParaRPr lang="ar-EG" b="1">
              <a:solidFill>
                <a:srgbClr val="002060"/>
              </a:solidFill>
            </a:endParaRPr>
          </a:p>
        </p:txBody>
      </p:sp>
      <p:sp>
        <p:nvSpPr>
          <p:cNvPr id="38" name="Oval 28"/>
          <p:cNvSpPr>
            <a:spLocks noChangeArrowheads="1"/>
          </p:cNvSpPr>
          <p:nvPr/>
        </p:nvSpPr>
        <p:spPr bwMode="auto">
          <a:xfrm>
            <a:off x="1727200" y="5605463"/>
            <a:ext cx="141288" cy="152400"/>
          </a:xfrm>
          <a:prstGeom prst="ellipse">
            <a:avLst/>
          </a:prstGeom>
          <a:solidFill>
            <a:schemeClr val="bg1"/>
          </a:solidFill>
          <a:ln w="28575">
            <a:solidFill>
              <a:schemeClr val="bg1">
                <a:lumMod val="95000"/>
              </a:schemeClr>
            </a:solidFill>
            <a:round/>
            <a:headEnd/>
            <a:tailEnd/>
          </a:ln>
          <a:effectLst>
            <a:outerShdw dist="35921" dir="2700000" algn="ctr" rotWithShape="0">
              <a:schemeClr val="bg2"/>
            </a:outerShdw>
          </a:effectLst>
        </p:spPr>
        <p:txBody>
          <a:bodyPr wrap="none" anchor="ctr"/>
          <a:lstStyle/>
          <a:p>
            <a:pPr>
              <a:defRPr/>
            </a:pPr>
            <a:endParaRPr lang="ar-EG" b="1">
              <a:solidFill>
                <a:srgbClr val="002060"/>
              </a:solidFill>
            </a:endParaRPr>
          </a:p>
        </p:txBody>
      </p:sp>
      <p:sp>
        <p:nvSpPr>
          <p:cNvPr id="39" name="Oval 29"/>
          <p:cNvSpPr>
            <a:spLocks noChangeArrowheads="1"/>
          </p:cNvSpPr>
          <p:nvPr/>
        </p:nvSpPr>
        <p:spPr bwMode="auto">
          <a:xfrm>
            <a:off x="1714500" y="6062663"/>
            <a:ext cx="141288" cy="152400"/>
          </a:xfrm>
          <a:prstGeom prst="ellipse">
            <a:avLst/>
          </a:prstGeom>
          <a:solidFill>
            <a:schemeClr val="bg1"/>
          </a:solidFill>
          <a:ln w="28575">
            <a:solidFill>
              <a:schemeClr val="bg1">
                <a:lumMod val="95000"/>
              </a:schemeClr>
            </a:solidFill>
            <a:round/>
            <a:headEnd/>
            <a:tailEnd/>
          </a:ln>
          <a:effectLst>
            <a:outerShdw dist="35921" dir="2700000" algn="ctr" rotWithShape="0">
              <a:schemeClr val="bg2"/>
            </a:outerShdw>
          </a:effectLst>
        </p:spPr>
        <p:txBody>
          <a:bodyPr wrap="none" anchor="ctr"/>
          <a:lstStyle/>
          <a:p>
            <a:pPr>
              <a:defRPr/>
            </a:pPr>
            <a:endParaRPr lang="ar-EG" b="1">
              <a:solidFill>
                <a:srgbClr val="002060"/>
              </a:solidFill>
            </a:endParaRPr>
          </a:p>
        </p:txBody>
      </p:sp>
      <p:sp>
        <p:nvSpPr>
          <p:cNvPr id="49" name="Oval 26"/>
          <p:cNvSpPr>
            <a:spLocks noChangeArrowheads="1"/>
          </p:cNvSpPr>
          <p:nvPr/>
        </p:nvSpPr>
        <p:spPr bwMode="auto">
          <a:xfrm>
            <a:off x="8858250" y="3600450"/>
            <a:ext cx="141288" cy="152400"/>
          </a:xfrm>
          <a:prstGeom prst="ellipse">
            <a:avLst/>
          </a:prstGeom>
          <a:solidFill>
            <a:schemeClr val="bg1"/>
          </a:solidFill>
          <a:ln w="28575">
            <a:solidFill>
              <a:schemeClr val="bg1">
                <a:lumMod val="95000"/>
              </a:schemeClr>
            </a:solidFill>
            <a:round/>
            <a:headEnd/>
            <a:tailEnd/>
          </a:ln>
          <a:effectLst>
            <a:outerShdw dist="35921" dir="2700000" algn="ctr" rotWithShape="0">
              <a:schemeClr val="bg2"/>
            </a:outerShdw>
          </a:effectLst>
        </p:spPr>
        <p:txBody>
          <a:bodyPr wrap="none" anchor="ctr"/>
          <a:lstStyle/>
          <a:p>
            <a:pPr>
              <a:defRPr/>
            </a:pPr>
            <a:endParaRPr lang="ar-EG" b="1">
              <a:solidFill>
                <a:srgbClr val="002060"/>
              </a:solidFill>
            </a:endParaRPr>
          </a:p>
        </p:txBody>
      </p:sp>
      <p:sp>
        <p:nvSpPr>
          <p:cNvPr id="50" name="Oval 27"/>
          <p:cNvSpPr>
            <a:spLocks noChangeArrowheads="1"/>
          </p:cNvSpPr>
          <p:nvPr/>
        </p:nvSpPr>
        <p:spPr bwMode="auto">
          <a:xfrm>
            <a:off x="8858250" y="4044950"/>
            <a:ext cx="141288" cy="152400"/>
          </a:xfrm>
          <a:prstGeom prst="ellipse">
            <a:avLst/>
          </a:prstGeom>
          <a:solidFill>
            <a:schemeClr val="bg1"/>
          </a:solidFill>
          <a:ln w="28575">
            <a:solidFill>
              <a:schemeClr val="bg1">
                <a:lumMod val="95000"/>
              </a:schemeClr>
            </a:solidFill>
            <a:round/>
            <a:headEnd/>
            <a:tailEnd/>
          </a:ln>
          <a:effectLst>
            <a:outerShdw dist="35921" dir="2700000" algn="ctr" rotWithShape="0">
              <a:schemeClr val="bg2"/>
            </a:outerShdw>
          </a:effectLst>
        </p:spPr>
        <p:txBody>
          <a:bodyPr wrap="none" anchor="ctr"/>
          <a:lstStyle/>
          <a:p>
            <a:pPr>
              <a:defRPr/>
            </a:pPr>
            <a:endParaRPr lang="ar-EG" b="1">
              <a:solidFill>
                <a:srgbClr val="002060"/>
              </a:solidFill>
            </a:endParaRPr>
          </a:p>
        </p:txBody>
      </p:sp>
      <p:sp>
        <p:nvSpPr>
          <p:cNvPr id="51" name="Oval 28"/>
          <p:cNvSpPr>
            <a:spLocks noChangeArrowheads="1"/>
          </p:cNvSpPr>
          <p:nvPr/>
        </p:nvSpPr>
        <p:spPr bwMode="auto">
          <a:xfrm>
            <a:off x="8870950" y="4502150"/>
            <a:ext cx="141288" cy="152400"/>
          </a:xfrm>
          <a:prstGeom prst="ellipse">
            <a:avLst/>
          </a:prstGeom>
          <a:solidFill>
            <a:schemeClr val="bg1"/>
          </a:solidFill>
          <a:ln w="28575">
            <a:solidFill>
              <a:schemeClr val="bg1">
                <a:lumMod val="95000"/>
              </a:schemeClr>
            </a:solidFill>
            <a:round/>
            <a:headEnd/>
            <a:tailEnd/>
          </a:ln>
          <a:effectLst>
            <a:outerShdw dist="35921" dir="2700000" algn="ctr" rotWithShape="0">
              <a:schemeClr val="bg2"/>
            </a:outerShdw>
          </a:effectLst>
        </p:spPr>
        <p:txBody>
          <a:bodyPr wrap="none" anchor="ctr"/>
          <a:lstStyle/>
          <a:p>
            <a:pPr>
              <a:defRPr/>
            </a:pPr>
            <a:endParaRPr lang="ar-EG" b="1">
              <a:solidFill>
                <a:srgbClr val="002060"/>
              </a:solidFill>
            </a:endParaRPr>
          </a:p>
        </p:txBody>
      </p:sp>
      <p:sp>
        <p:nvSpPr>
          <p:cNvPr id="52" name="Oval 29"/>
          <p:cNvSpPr>
            <a:spLocks noChangeArrowheads="1"/>
          </p:cNvSpPr>
          <p:nvPr/>
        </p:nvSpPr>
        <p:spPr bwMode="auto">
          <a:xfrm>
            <a:off x="8858250" y="4959350"/>
            <a:ext cx="141288" cy="152400"/>
          </a:xfrm>
          <a:prstGeom prst="ellipse">
            <a:avLst/>
          </a:prstGeom>
          <a:solidFill>
            <a:schemeClr val="bg1"/>
          </a:solidFill>
          <a:ln w="28575">
            <a:solidFill>
              <a:schemeClr val="bg1">
                <a:lumMod val="95000"/>
              </a:schemeClr>
            </a:solidFill>
            <a:round/>
            <a:headEnd/>
            <a:tailEnd/>
          </a:ln>
          <a:effectLst>
            <a:outerShdw dist="35921" dir="2700000" algn="ctr" rotWithShape="0">
              <a:schemeClr val="bg2"/>
            </a:outerShdw>
          </a:effectLst>
        </p:spPr>
        <p:txBody>
          <a:bodyPr wrap="none" anchor="ctr"/>
          <a:lstStyle/>
          <a:p>
            <a:pPr>
              <a:defRPr/>
            </a:pPr>
            <a:endParaRPr lang="ar-EG" b="1">
              <a:solidFill>
                <a:srgbClr val="002060"/>
              </a:solidFill>
            </a:endParaRPr>
          </a:p>
        </p:txBody>
      </p:sp>
      <p:sp>
        <p:nvSpPr>
          <p:cNvPr id="53" name="Oval 28"/>
          <p:cNvSpPr>
            <a:spLocks noChangeArrowheads="1"/>
          </p:cNvSpPr>
          <p:nvPr/>
        </p:nvSpPr>
        <p:spPr bwMode="auto">
          <a:xfrm>
            <a:off x="8869363" y="5419725"/>
            <a:ext cx="141287" cy="152400"/>
          </a:xfrm>
          <a:prstGeom prst="ellipse">
            <a:avLst/>
          </a:prstGeom>
          <a:solidFill>
            <a:schemeClr val="bg1"/>
          </a:solidFill>
          <a:ln w="28575">
            <a:solidFill>
              <a:schemeClr val="bg1">
                <a:lumMod val="95000"/>
              </a:schemeClr>
            </a:solidFill>
            <a:round/>
            <a:headEnd/>
            <a:tailEnd/>
          </a:ln>
          <a:effectLst>
            <a:outerShdw dist="35921" dir="2700000" algn="ctr" rotWithShape="0">
              <a:schemeClr val="bg2"/>
            </a:outerShdw>
          </a:effectLst>
        </p:spPr>
        <p:txBody>
          <a:bodyPr wrap="none" anchor="ctr"/>
          <a:lstStyle/>
          <a:p>
            <a:pPr>
              <a:defRPr/>
            </a:pPr>
            <a:endParaRPr lang="ar-EG" b="1">
              <a:solidFill>
                <a:srgbClr val="002060"/>
              </a:solidFill>
            </a:endParaRPr>
          </a:p>
        </p:txBody>
      </p:sp>
      <p:sp>
        <p:nvSpPr>
          <p:cNvPr id="40" name="AutoShape 3107"/>
          <p:cNvSpPr>
            <a:spLocks noChangeArrowheads="1"/>
          </p:cNvSpPr>
          <p:nvPr/>
        </p:nvSpPr>
        <p:spPr bwMode="auto">
          <a:xfrm>
            <a:off x="1367524" y="930390"/>
            <a:ext cx="6516844"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ctr"/>
            <a:r>
              <a:rPr lang="ar-EG" sz="2400" b="1" dirty="0">
                <a:solidFill>
                  <a:srgbClr val="FFFFFF"/>
                </a:solidFill>
                <a:cs typeface="PT Bold Heading" pitchFamily="2" charset="-78"/>
              </a:rPr>
              <a:t>تصنيف المخدرات</a:t>
            </a:r>
          </a:p>
        </p:txBody>
      </p:sp>
    </p:spTree>
    <p:extLst>
      <p:ext uri="{BB962C8B-B14F-4D97-AF65-F5344CB8AC3E}">
        <p14:creationId xmlns:p14="http://schemas.microsoft.com/office/powerpoint/2010/main" val="3352003976"/>
      </p:ext>
    </p:extLst>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par>
                          <p:cTn id="8" fill="hold" nodeType="afterGroup">
                            <p:stCondLst>
                              <p:cond delay="500"/>
                            </p:stCondLst>
                            <p:childTnLst>
                              <p:par>
                                <p:cTn id="9" presetID="12" presetClass="entr" presetSubtype="1" fill="hold" grpId="0" nodeType="afterEffect">
                                  <p:stCondLst>
                                    <p:cond delay="300"/>
                                  </p:stCondLst>
                                  <p:childTnLst>
                                    <p:set>
                                      <p:cBhvr>
                                        <p:cTn id="10" dur="1" fill="hold">
                                          <p:stCondLst>
                                            <p:cond delay="0"/>
                                          </p:stCondLst>
                                        </p:cTn>
                                        <p:tgtEl>
                                          <p:spTgt spid="30"/>
                                        </p:tgtEl>
                                        <p:attrNameLst>
                                          <p:attrName>style.visibility</p:attrName>
                                        </p:attrNameLst>
                                      </p:cBhvr>
                                      <p:to>
                                        <p:strVal val="visible"/>
                                      </p:to>
                                    </p:set>
                                    <p:animEffect transition="in" filter="slide(fromTop)">
                                      <p:cBhvr>
                                        <p:cTn id="11" dur="500"/>
                                        <p:tgtEl>
                                          <p:spTgt spid="30"/>
                                        </p:tgtEl>
                                      </p:cBhvr>
                                    </p:animEffect>
                                  </p:childTnLst>
                                </p:cTn>
                              </p:par>
                            </p:childTnLst>
                          </p:cTn>
                        </p:par>
                        <p:par>
                          <p:cTn id="12" fill="hold" nodeType="afterGroup">
                            <p:stCondLst>
                              <p:cond delay="1300"/>
                            </p:stCondLst>
                            <p:childTnLst>
                              <p:par>
                                <p:cTn id="13" presetID="12" presetClass="entr" presetSubtype="1" fill="hold" grpId="0" nodeType="afterEffect">
                                  <p:stCondLst>
                                    <p:cond delay="300"/>
                                  </p:stCondLst>
                                  <p:childTnLst>
                                    <p:set>
                                      <p:cBhvr>
                                        <p:cTn id="14" dur="1" fill="hold">
                                          <p:stCondLst>
                                            <p:cond delay="0"/>
                                          </p:stCondLst>
                                        </p:cTn>
                                        <p:tgtEl>
                                          <p:spTgt spid="31"/>
                                        </p:tgtEl>
                                        <p:attrNameLst>
                                          <p:attrName>style.visibility</p:attrName>
                                        </p:attrNameLst>
                                      </p:cBhvr>
                                      <p:to>
                                        <p:strVal val="visible"/>
                                      </p:to>
                                    </p:set>
                                    <p:animEffect transition="in" filter="slide(fromTop)">
                                      <p:cBhvr>
                                        <p:cTn id="15" dur="500"/>
                                        <p:tgtEl>
                                          <p:spTgt spid="31"/>
                                        </p:tgtEl>
                                      </p:cBhvr>
                                    </p:animEffect>
                                  </p:childTnLst>
                                </p:cTn>
                              </p:par>
                            </p:childTnLst>
                          </p:cTn>
                        </p:par>
                        <p:par>
                          <p:cTn id="16" fill="hold" nodeType="afterGroup">
                            <p:stCondLst>
                              <p:cond delay="2100"/>
                            </p:stCondLst>
                            <p:childTnLst>
                              <p:par>
                                <p:cTn id="17" presetID="12" presetClass="entr" presetSubtype="1" fill="hold" grpId="0" nodeType="afterEffect">
                                  <p:stCondLst>
                                    <p:cond delay="300"/>
                                  </p:stCondLst>
                                  <p:childTnLst>
                                    <p:set>
                                      <p:cBhvr>
                                        <p:cTn id="18" dur="1" fill="hold">
                                          <p:stCondLst>
                                            <p:cond delay="0"/>
                                          </p:stCondLst>
                                        </p:cTn>
                                        <p:tgtEl>
                                          <p:spTgt spid="32"/>
                                        </p:tgtEl>
                                        <p:attrNameLst>
                                          <p:attrName>style.visibility</p:attrName>
                                        </p:attrNameLst>
                                      </p:cBhvr>
                                      <p:to>
                                        <p:strVal val="visible"/>
                                      </p:to>
                                    </p:set>
                                    <p:animEffect transition="in" filter="slide(fromTop)">
                                      <p:cBhvr>
                                        <p:cTn id="19" dur="500"/>
                                        <p:tgtEl>
                                          <p:spTgt spid="32"/>
                                        </p:tgtEl>
                                      </p:cBhvr>
                                    </p:animEffect>
                                  </p:childTnLst>
                                </p:cTn>
                              </p:par>
                            </p:childTnLst>
                          </p:cTn>
                        </p:par>
                        <p:par>
                          <p:cTn id="20" fill="hold" nodeType="afterGroup">
                            <p:stCondLst>
                              <p:cond delay="2900"/>
                            </p:stCondLst>
                            <p:childTnLst>
                              <p:par>
                                <p:cTn id="21" presetID="12" presetClass="entr" presetSubtype="1" fill="hold" grpId="0" nodeType="afterEffect">
                                  <p:stCondLst>
                                    <p:cond delay="300"/>
                                  </p:stCondLst>
                                  <p:childTnLst>
                                    <p:set>
                                      <p:cBhvr>
                                        <p:cTn id="22" dur="1" fill="hold">
                                          <p:stCondLst>
                                            <p:cond delay="0"/>
                                          </p:stCondLst>
                                        </p:cTn>
                                        <p:tgtEl>
                                          <p:spTgt spid="33"/>
                                        </p:tgtEl>
                                        <p:attrNameLst>
                                          <p:attrName>style.visibility</p:attrName>
                                        </p:attrNameLst>
                                      </p:cBhvr>
                                      <p:to>
                                        <p:strVal val="visible"/>
                                      </p:to>
                                    </p:set>
                                    <p:animEffect transition="in" filter="slide(fromTop)">
                                      <p:cBhvr>
                                        <p:cTn id="23" dur="500"/>
                                        <p:tgtEl>
                                          <p:spTgt spid="33"/>
                                        </p:tgtEl>
                                      </p:cBhvr>
                                    </p:animEffect>
                                  </p:childTnLst>
                                </p:cTn>
                              </p:par>
                            </p:childTnLst>
                          </p:cTn>
                        </p:par>
                        <p:par>
                          <p:cTn id="24" fill="hold" nodeType="afterGroup">
                            <p:stCondLst>
                              <p:cond delay="3700"/>
                            </p:stCondLst>
                            <p:childTnLst>
                              <p:par>
                                <p:cTn id="25" presetID="12" presetClass="entr" presetSubtype="1" fill="hold" grpId="0" nodeType="afterEffect">
                                  <p:stCondLst>
                                    <p:cond delay="300"/>
                                  </p:stCondLst>
                                  <p:childTnLst>
                                    <p:set>
                                      <p:cBhvr>
                                        <p:cTn id="26" dur="1" fill="hold">
                                          <p:stCondLst>
                                            <p:cond delay="0"/>
                                          </p:stCondLst>
                                        </p:cTn>
                                        <p:tgtEl>
                                          <p:spTgt spid="34"/>
                                        </p:tgtEl>
                                        <p:attrNameLst>
                                          <p:attrName>style.visibility</p:attrName>
                                        </p:attrNameLst>
                                      </p:cBhvr>
                                      <p:to>
                                        <p:strVal val="visible"/>
                                      </p:to>
                                    </p:set>
                                    <p:animEffect transition="in" filter="slide(fromTop)">
                                      <p:cBhvr>
                                        <p:cTn id="27" dur="500"/>
                                        <p:tgtEl>
                                          <p:spTgt spid="34"/>
                                        </p:tgtEl>
                                      </p:cBhvr>
                                    </p:animEffect>
                                  </p:childTnLst>
                                </p:cTn>
                              </p:par>
                            </p:childTnLst>
                          </p:cTn>
                        </p:par>
                        <p:par>
                          <p:cTn id="28" fill="hold" nodeType="afterGroup">
                            <p:stCondLst>
                              <p:cond delay="4500"/>
                            </p:stCondLst>
                            <p:childTnLst>
                              <p:par>
                                <p:cTn id="29" presetID="12" presetClass="entr" presetSubtype="1" fill="hold" grpId="0" nodeType="afterEffect">
                                  <p:stCondLst>
                                    <p:cond delay="300"/>
                                  </p:stCondLst>
                                  <p:childTnLst>
                                    <p:set>
                                      <p:cBhvr>
                                        <p:cTn id="30" dur="1" fill="hold">
                                          <p:stCondLst>
                                            <p:cond delay="0"/>
                                          </p:stCondLst>
                                        </p:cTn>
                                        <p:tgtEl>
                                          <p:spTgt spid="35"/>
                                        </p:tgtEl>
                                        <p:attrNameLst>
                                          <p:attrName>style.visibility</p:attrName>
                                        </p:attrNameLst>
                                      </p:cBhvr>
                                      <p:to>
                                        <p:strVal val="visible"/>
                                      </p:to>
                                    </p:set>
                                    <p:animEffect transition="in" filter="slide(fromTop)">
                                      <p:cBhvr>
                                        <p:cTn id="31" dur="500"/>
                                        <p:tgtEl>
                                          <p:spTgt spid="35"/>
                                        </p:tgtEl>
                                      </p:cBhvr>
                                    </p:animEffect>
                                  </p:childTnLst>
                                </p:cTn>
                              </p:par>
                            </p:childTnLst>
                          </p:cTn>
                        </p:par>
                        <p:par>
                          <p:cTn id="32" fill="hold" nodeType="afterGroup">
                            <p:stCondLst>
                              <p:cond delay="5300"/>
                            </p:stCondLst>
                            <p:childTnLst>
                              <p:par>
                                <p:cTn id="33" presetID="12" presetClass="entr" presetSubtype="1" fill="hold" grpId="0" nodeType="afterEffect">
                                  <p:stCondLst>
                                    <p:cond delay="300"/>
                                  </p:stCondLst>
                                  <p:childTnLst>
                                    <p:set>
                                      <p:cBhvr>
                                        <p:cTn id="34" dur="1" fill="hold">
                                          <p:stCondLst>
                                            <p:cond delay="0"/>
                                          </p:stCondLst>
                                        </p:cTn>
                                        <p:tgtEl>
                                          <p:spTgt spid="36"/>
                                        </p:tgtEl>
                                        <p:attrNameLst>
                                          <p:attrName>style.visibility</p:attrName>
                                        </p:attrNameLst>
                                      </p:cBhvr>
                                      <p:to>
                                        <p:strVal val="visible"/>
                                      </p:to>
                                    </p:set>
                                    <p:animEffect transition="in" filter="slide(fromTop)">
                                      <p:cBhvr>
                                        <p:cTn id="35" dur="500"/>
                                        <p:tgtEl>
                                          <p:spTgt spid="36"/>
                                        </p:tgtEl>
                                      </p:cBhvr>
                                    </p:animEffect>
                                  </p:childTnLst>
                                </p:cTn>
                              </p:par>
                            </p:childTnLst>
                          </p:cTn>
                        </p:par>
                        <p:par>
                          <p:cTn id="36" fill="hold" nodeType="afterGroup">
                            <p:stCondLst>
                              <p:cond delay="6100"/>
                            </p:stCondLst>
                            <p:childTnLst>
                              <p:par>
                                <p:cTn id="37" presetID="12" presetClass="entr" presetSubtype="1" fill="hold" grpId="0" nodeType="afterEffect">
                                  <p:stCondLst>
                                    <p:cond delay="300"/>
                                  </p:stCondLst>
                                  <p:childTnLst>
                                    <p:set>
                                      <p:cBhvr>
                                        <p:cTn id="38" dur="1" fill="hold">
                                          <p:stCondLst>
                                            <p:cond delay="0"/>
                                          </p:stCondLst>
                                        </p:cTn>
                                        <p:tgtEl>
                                          <p:spTgt spid="37"/>
                                        </p:tgtEl>
                                        <p:attrNameLst>
                                          <p:attrName>style.visibility</p:attrName>
                                        </p:attrNameLst>
                                      </p:cBhvr>
                                      <p:to>
                                        <p:strVal val="visible"/>
                                      </p:to>
                                    </p:set>
                                    <p:animEffect transition="in" filter="slide(fromTop)">
                                      <p:cBhvr>
                                        <p:cTn id="39" dur="500"/>
                                        <p:tgtEl>
                                          <p:spTgt spid="37"/>
                                        </p:tgtEl>
                                      </p:cBhvr>
                                    </p:animEffect>
                                  </p:childTnLst>
                                </p:cTn>
                              </p:par>
                            </p:childTnLst>
                          </p:cTn>
                        </p:par>
                        <p:par>
                          <p:cTn id="40" fill="hold" nodeType="afterGroup">
                            <p:stCondLst>
                              <p:cond delay="6900"/>
                            </p:stCondLst>
                            <p:childTnLst>
                              <p:par>
                                <p:cTn id="41" presetID="12" presetClass="entr" presetSubtype="1" fill="hold" grpId="0" nodeType="afterEffect">
                                  <p:stCondLst>
                                    <p:cond delay="300"/>
                                  </p:stCondLst>
                                  <p:childTnLst>
                                    <p:set>
                                      <p:cBhvr>
                                        <p:cTn id="42" dur="1" fill="hold">
                                          <p:stCondLst>
                                            <p:cond delay="0"/>
                                          </p:stCondLst>
                                        </p:cTn>
                                        <p:tgtEl>
                                          <p:spTgt spid="38"/>
                                        </p:tgtEl>
                                        <p:attrNameLst>
                                          <p:attrName>style.visibility</p:attrName>
                                        </p:attrNameLst>
                                      </p:cBhvr>
                                      <p:to>
                                        <p:strVal val="visible"/>
                                      </p:to>
                                    </p:set>
                                    <p:animEffect transition="in" filter="slide(fromTop)">
                                      <p:cBhvr>
                                        <p:cTn id="43" dur="500"/>
                                        <p:tgtEl>
                                          <p:spTgt spid="38"/>
                                        </p:tgtEl>
                                      </p:cBhvr>
                                    </p:animEffect>
                                  </p:childTnLst>
                                </p:cTn>
                              </p:par>
                            </p:childTnLst>
                          </p:cTn>
                        </p:par>
                        <p:par>
                          <p:cTn id="44" fill="hold" nodeType="afterGroup">
                            <p:stCondLst>
                              <p:cond delay="7700"/>
                            </p:stCondLst>
                            <p:childTnLst>
                              <p:par>
                                <p:cTn id="45" presetID="12" presetClass="entr" presetSubtype="1" fill="hold" grpId="0" nodeType="afterEffect">
                                  <p:stCondLst>
                                    <p:cond delay="300"/>
                                  </p:stCondLst>
                                  <p:childTnLst>
                                    <p:set>
                                      <p:cBhvr>
                                        <p:cTn id="46" dur="1" fill="hold">
                                          <p:stCondLst>
                                            <p:cond delay="0"/>
                                          </p:stCondLst>
                                        </p:cTn>
                                        <p:tgtEl>
                                          <p:spTgt spid="39"/>
                                        </p:tgtEl>
                                        <p:attrNameLst>
                                          <p:attrName>style.visibility</p:attrName>
                                        </p:attrNameLst>
                                      </p:cBhvr>
                                      <p:to>
                                        <p:strVal val="visible"/>
                                      </p:to>
                                    </p:set>
                                    <p:animEffect transition="in" filter="slide(fromTop)">
                                      <p:cBhvr>
                                        <p:cTn id="47" dur="500"/>
                                        <p:tgtEl>
                                          <p:spTgt spid="39"/>
                                        </p:tgtEl>
                                      </p:cBhvr>
                                    </p:animEffect>
                                  </p:childTnLst>
                                </p:cTn>
                              </p:par>
                            </p:childTnLst>
                          </p:cTn>
                        </p:par>
                        <p:par>
                          <p:cTn id="48" fill="hold" nodeType="afterGroup">
                            <p:stCondLst>
                              <p:cond delay="8500"/>
                            </p:stCondLst>
                            <p:childTnLst>
                              <p:par>
                                <p:cTn id="49" presetID="12" presetClass="entr" presetSubtype="1" fill="hold" grpId="0" nodeType="afterEffect">
                                  <p:stCondLst>
                                    <p:cond delay="300"/>
                                  </p:stCondLst>
                                  <p:childTnLst>
                                    <p:set>
                                      <p:cBhvr>
                                        <p:cTn id="50" dur="1" fill="hold">
                                          <p:stCondLst>
                                            <p:cond delay="0"/>
                                          </p:stCondLst>
                                        </p:cTn>
                                        <p:tgtEl>
                                          <p:spTgt spid="49"/>
                                        </p:tgtEl>
                                        <p:attrNameLst>
                                          <p:attrName>style.visibility</p:attrName>
                                        </p:attrNameLst>
                                      </p:cBhvr>
                                      <p:to>
                                        <p:strVal val="visible"/>
                                      </p:to>
                                    </p:set>
                                    <p:animEffect transition="in" filter="slide(fromTop)">
                                      <p:cBhvr>
                                        <p:cTn id="51" dur="500"/>
                                        <p:tgtEl>
                                          <p:spTgt spid="49"/>
                                        </p:tgtEl>
                                      </p:cBhvr>
                                    </p:animEffect>
                                  </p:childTnLst>
                                </p:cTn>
                              </p:par>
                            </p:childTnLst>
                          </p:cTn>
                        </p:par>
                        <p:par>
                          <p:cTn id="52" fill="hold" nodeType="afterGroup">
                            <p:stCondLst>
                              <p:cond delay="9300"/>
                            </p:stCondLst>
                            <p:childTnLst>
                              <p:par>
                                <p:cTn id="53" presetID="12" presetClass="entr" presetSubtype="1" fill="hold" grpId="0" nodeType="afterEffect">
                                  <p:stCondLst>
                                    <p:cond delay="300"/>
                                  </p:stCondLst>
                                  <p:childTnLst>
                                    <p:set>
                                      <p:cBhvr>
                                        <p:cTn id="54" dur="1" fill="hold">
                                          <p:stCondLst>
                                            <p:cond delay="0"/>
                                          </p:stCondLst>
                                        </p:cTn>
                                        <p:tgtEl>
                                          <p:spTgt spid="50"/>
                                        </p:tgtEl>
                                        <p:attrNameLst>
                                          <p:attrName>style.visibility</p:attrName>
                                        </p:attrNameLst>
                                      </p:cBhvr>
                                      <p:to>
                                        <p:strVal val="visible"/>
                                      </p:to>
                                    </p:set>
                                    <p:animEffect transition="in" filter="slide(fromTop)">
                                      <p:cBhvr>
                                        <p:cTn id="55" dur="500"/>
                                        <p:tgtEl>
                                          <p:spTgt spid="50"/>
                                        </p:tgtEl>
                                      </p:cBhvr>
                                    </p:animEffect>
                                  </p:childTnLst>
                                </p:cTn>
                              </p:par>
                            </p:childTnLst>
                          </p:cTn>
                        </p:par>
                        <p:par>
                          <p:cTn id="56" fill="hold" nodeType="afterGroup">
                            <p:stCondLst>
                              <p:cond delay="10100"/>
                            </p:stCondLst>
                            <p:childTnLst>
                              <p:par>
                                <p:cTn id="57" presetID="12" presetClass="entr" presetSubtype="1" fill="hold" grpId="0" nodeType="afterEffect">
                                  <p:stCondLst>
                                    <p:cond delay="300"/>
                                  </p:stCondLst>
                                  <p:childTnLst>
                                    <p:set>
                                      <p:cBhvr>
                                        <p:cTn id="58" dur="1" fill="hold">
                                          <p:stCondLst>
                                            <p:cond delay="0"/>
                                          </p:stCondLst>
                                        </p:cTn>
                                        <p:tgtEl>
                                          <p:spTgt spid="51"/>
                                        </p:tgtEl>
                                        <p:attrNameLst>
                                          <p:attrName>style.visibility</p:attrName>
                                        </p:attrNameLst>
                                      </p:cBhvr>
                                      <p:to>
                                        <p:strVal val="visible"/>
                                      </p:to>
                                    </p:set>
                                    <p:animEffect transition="in" filter="slide(fromTop)">
                                      <p:cBhvr>
                                        <p:cTn id="59" dur="500"/>
                                        <p:tgtEl>
                                          <p:spTgt spid="51"/>
                                        </p:tgtEl>
                                      </p:cBhvr>
                                    </p:animEffect>
                                  </p:childTnLst>
                                </p:cTn>
                              </p:par>
                            </p:childTnLst>
                          </p:cTn>
                        </p:par>
                        <p:par>
                          <p:cTn id="60" fill="hold" nodeType="afterGroup">
                            <p:stCondLst>
                              <p:cond delay="10900"/>
                            </p:stCondLst>
                            <p:childTnLst>
                              <p:par>
                                <p:cTn id="61" presetID="12" presetClass="entr" presetSubtype="1" fill="hold" grpId="0" nodeType="afterEffect">
                                  <p:stCondLst>
                                    <p:cond delay="300"/>
                                  </p:stCondLst>
                                  <p:childTnLst>
                                    <p:set>
                                      <p:cBhvr>
                                        <p:cTn id="62" dur="1" fill="hold">
                                          <p:stCondLst>
                                            <p:cond delay="0"/>
                                          </p:stCondLst>
                                        </p:cTn>
                                        <p:tgtEl>
                                          <p:spTgt spid="52"/>
                                        </p:tgtEl>
                                        <p:attrNameLst>
                                          <p:attrName>style.visibility</p:attrName>
                                        </p:attrNameLst>
                                      </p:cBhvr>
                                      <p:to>
                                        <p:strVal val="visible"/>
                                      </p:to>
                                    </p:set>
                                    <p:animEffect transition="in" filter="slide(fromTop)">
                                      <p:cBhvr>
                                        <p:cTn id="63" dur="500"/>
                                        <p:tgtEl>
                                          <p:spTgt spid="52"/>
                                        </p:tgtEl>
                                      </p:cBhvr>
                                    </p:animEffect>
                                  </p:childTnLst>
                                </p:cTn>
                              </p:par>
                            </p:childTnLst>
                          </p:cTn>
                        </p:par>
                        <p:par>
                          <p:cTn id="64" fill="hold" nodeType="afterGroup">
                            <p:stCondLst>
                              <p:cond delay="11700"/>
                            </p:stCondLst>
                            <p:childTnLst>
                              <p:par>
                                <p:cTn id="65" presetID="12" presetClass="entr" presetSubtype="1" fill="hold" grpId="0" nodeType="afterEffect">
                                  <p:stCondLst>
                                    <p:cond delay="300"/>
                                  </p:stCondLst>
                                  <p:childTnLst>
                                    <p:set>
                                      <p:cBhvr>
                                        <p:cTn id="66" dur="1" fill="hold">
                                          <p:stCondLst>
                                            <p:cond delay="0"/>
                                          </p:stCondLst>
                                        </p:cTn>
                                        <p:tgtEl>
                                          <p:spTgt spid="53"/>
                                        </p:tgtEl>
                                        <p:attrNameLst>
                                          <p:attrName>style.visibility</p:attrName>
                                        </p:attrNameLst>
                                      </p:cBhvr>
                                      <p:to>
                                        <p:strVal val="visible"/>
                                      </p:to>
                                    </p:set>
                                    <p:animEffect transition="in" filter="slide(fromTop)">
                                      <p:cBhvr>
                                        <p:cTn id="67"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9" grpId="0" animBg="1"/>
      <p:bldP spid="50" grpId="0" animBg="1"/>
      <p:bldP spid="51" grpId="0" animBg="1"/>
      <p:bldP spid="52" grpId="0" animBg="1"/>
      <p:bldP spid="5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p:cNvSpPr>
            <a:spLocks noChangeArrowheads="1"/>
          </p:cNvSpPr>
          <p:nvPr/>
        </p:nvSpPr>
        <p:spPr bwMode="auto">
          <a:xfrm>
            <a:off x="251520" y="2204864"/>
            <a:ext cx="8640960" cy="118309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ct val="150000"/>
              </a:lnSpc>
              <a:spcBef>
                <a:spcPct val="50000"/>
              </a:spcBef>
              <a:spcAft>
                <a:spcPct val="0"/>
              </a:spcAft>
              <a:tabLst>
                <a:tab pos="57150" algn="l"/>
              </a:tabLst>
              <a:defRPr/>
            </a:pPr>
            <a:r>
              <a:rPr lang="ar-EG" sz="2200" dirty="0">
                <a:solidFill>
                  <a:srgbClr val="FFFFFF"/>
                </a:solidFill>
                <a:cs typeface="PT Bold Heading" pitchFamily="2" charset="-78"/>
              </a:rPr>
              <a:t>هو عملية التعاطى لمرة واحدة بهدف التجربة  وإكتشاف آثارها وقد يتوقف </a:t>
            </a:r>
            <a:br>
              <a:rPr lang="ar-EG" sz="2200" dirty="0">
                <a:solidFill>
                  <a:srgbClr val="FFFFFF"/>
                </a:solidFill>
                <a:cs typeface="PT Bold Heading" pitchFamily="2" charset="-78"/>
              </a:rPr>
            </a:br>
            <a:r>
              <a:rPr lang="ar-EG" sz="2200" dirty="0">
                <a:solidFill>
                  <a:srgbClr val="FFFFFF"/>
                </a:solidFill>
                <a:cs typeface="PT Bold Heading" pitchFamily="2" charset="-78"/>
              </a:rPr>
              <a:t>المجرب من أول مرة أو مرتين وقد يترتب على ذلك الإستمرار فى التعاطى .</a:t>
            </a:r>
          </a:p>
        </p:txBody>
      </p:sp>
      <p:sp>
        <p:nvSpPr>
          <p:cNvPr id="4" name="AutoShape 2"/>
          <p:cNvSpPr>
            <a:spLocks noChangeArrowheads="1"/>
          </p:cNvSpPr>
          <p:nvPr/>
        </p:nvSpPr>
        <p:spPr bwMode="auto">
          <a:xfrm>
            <a:off x="4572000" y="1556792"/>
            <a:ext cx="4320480"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التعاطى التجريبى </a:t>
            </a:r>
          </a:p>
        </p:txBody>
      </p:sp>
      <p:sp>
        <p:nvSpPr>
          <p:cNvPr id="5" name="AutoShape 2"/>
          <p:cNvSpPr>
            <a:spLocks noChangeArrowheads="1"/>
          </p:cNvSpPr>
          <p:nvPr/>
        </p:nvSpPr>
        <p:spPr bwMode="auto">
          <a:xfrm>
            <a:off x="251520" y="4221088"/>
            <a:ext cx="8640960" cy="1744949"/>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ct val="150000"/>
              </a:lnSpc>
              <a:spcBef>
                <a:spcPct val="50000"/>
              </a:spcBef>
              <a:spcAft>
                <a:spcPct val="0"/>
              </a:spcAft>
              <a:tabLst>
                <a:tab pos="57150" algn="l"/>
              </a:tabLst>
              <a:defRPr/>
            </a:pPr>
            <a:r>
              <a:rPr lang="ar-EG" sz="2200" dirty="0">
                <a:solidFill>
                  <a:srgbClr val="FFFFFF"/>
                </a:solidFill>
                <a:cs typeface="PT Bold Heading" pitchFamily="2" charset="-78"/>
              </a:rPr>
              <a:t>ويقصد به تعاطى الفرد المواد المخدرة فى بعض المناسبات الإجتماعية مثل الحفلات أو الأفراح وتوهم التأثير الإيجابى وتعتبر هذه المرحلة متقدمة عن مرحلة التعاطى التجريبى</a:t>
            </a:r>
            <a:r>
              <a:rPr lang="en-GB" sz="2200" dirty="0">
                <a:solidFill>
                  <a:srgbClr val="FFFFFF"/>
                </a:solidFill>
                <a:cs typeface="PT Bold Heading" pitchFamily="2" charset="-78"/>
              </a:rPr>
              <a:t>  </a:t>
            </a:r>
            <a:r>
              <a:rPr lang="ar-IQ" sz="2200" dirty="0">
                <a:solidFill>
                  <a:srgbClr val="FFFFFF"/>
                </a:solidFill>
                <a:cs typeface="PT Bold Heading" pitchFamily="2" charset="-78"/>
              </a:rPr>
              <a:t> ويتطور التعاطي الى الادمان وهي مرحلة متقدمة من التعاطي.</a:t>
            </a:r>
            <a:endParaRPr lang="ar-EG" sz="2200" dirty="0">
              <a:solidFill>
                <a:srgbClr val="FFFFFF"/>
              </a:solidFill>
              <a:cs typeface="PT Bold Heading" pitchFamily="2" charset="-78"/>
            </a:endParaRPr>
          </a:p>
        </p:txBody>
      </p:sp>
      <p:sp>
        <p:nvSpPr>
          <p:cNvPr id="6" name="AutoShape 2"/>
          <p:cNvSpPr>
            <a:spLocks noChangeArrowheads="1"/>
          </p:cNvSpPr>
          <p:nvPr/>
        </p:nvSpPr>
        <p:spPr bwMode="auto">
          <a:xfrm>
            <a:off x="4572000" y="3573016"/>
            <a:ext cx="4320480"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التعاطى المتقطع (بالمناسبة) </a:t>
            </a:r>
          </a:p>
        </p:txBody>
      </p:sp>
      <p:sp>
        <p:nvSpPr>
          <p:cNvPr id="7" name="AutoShape 3107"/>
          <p:cNvSpPr>
            <a:spLocks noChangeArrowheads="1"/>
          </p:cNvSpPr>
          <p:nvPr/>
        </p:nvSpPr>
        <p:spPr bwMode="auto">
          <a:xfrm>
            <a:off x="4143372" y="759614"/>
            <a:ext cx="4730894" cy="578882"/>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أنواع التعاطى للمخدرات</a:t>
            </a:r>
            <a:br>
              <a:rPr lang="ar-EG" sz="2400" dirty="0">
                <a:solidFill>
                  <a:srgbClr val="FFFF00"/>
                </a:solidFill>
                <a:cs typeface="PT Bold Heading" pitchFamily="2" charset="-78"/>
              </a:rPr>
            </a:br>
            <a:endParaRPr lang="ar-EG" sz="400" dirty="0">
              <a:solidFill>
                <a:srgbClr val="FFFF00"/>
              </a:solidFill>
              <a:cs typeface="PT Bold Heading" pitchFamily="2" charset="-78"/>
            </a:endParaRPr>
          </a:p>
        </p:txBody>
      </p:sp>
    </p:spTree>
    <p:extLst>
      <p:ext uri="{BB962C8B-B14F-4D97-AF65-F5344CB8AC3E}">
        <p14:creationId xmlns:p14="http://schemas.microsoft.com/office/powerpoint/2010/main" val="2668245329"/>
      </p:ext>
    </p:extLst>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107"/>
          <p:cNvSpPr>
            <a:spLocks noChangeArrowheads="1"/>
          </p:cNvSpPr>
          <p:nvPr/>
        </p:nvSpPr>
        <p:spPr bwMode="auto">
          <a:xfrm>
            <a:off x="4500562" y="714356"/>
            <a:ext cx="4373704"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التشريع الدينى فى المخدرات </a:t>
            </a:r>
          </a:p>
        </p:txBody>
      </p:sp>
      <p:sp>
        <p:nvSpPr>
          <p:cNvPr id="3" name="AutoShape 2"/>
          <p:cNvSpPr>
            <a:spLocks noChangeArrowheads="1"/>
          </p:cNvSpPr>
          <p:nvPr/>
        </p:nvSpPr>
        <p:spPr bwMode="auto">
          <a:xfrm>
            <a:off x="276928" y="1310984"/>
            <a:ext cx="8615552" cy="1127758"/>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ct val="150000"/>
              </a:lnSpc>
              <a:spcBef>
                <a:spcPct val="50000"/>
              </a:spcBef>
              <a:spcAft>
                <a:spcPct val="0"/>
              </a:spcAft>
              <a:tabLst>
                <a:tab pos="57150" algn="l"/>
              </a:tabLst>
              <a:defRPr/>
            </a:pPr>
            <a:r>
              <a:rPr lang="ar-EG" sz="2000" dirty="0">
                <a:solidFill>
                  <a:srgbClr val="FFFFFF"/>
                </a:solidFill>
                <a:cs typeface="PT Bold Heading" pitchFamily="2" charset="-78"/>
              </a:rPr>
              <a:t>تجتمع الرسالات والكتب السماوية على التحريم القطعى لأى مادة تذهب العقل وتغيبه بإعتبار ذلك من المهلكات للنفس البشرية التى كرمها الله عز وجل .</a:t>
            </a:r>
          </a:p>
        </p:txBody>
      </p:sp>
      <p:sp>
        <p:nvSpPr>
          <p:cNvPr id="4" name="AutoShape 2"/>
          <p:cNvSpPr>
            <a:spLocks noChangeArrowheads="1"/>
          </p:cNvSpPr>
          <p:nvPr/>
        </p:nvSpPr>
        <p:spPr bwMode="auto">
          <a:xfrm>
            <a:off x="4572000" y="2511384"/>
            <a:ext cx="4357718" cy="442674"/>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0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المخدرات في الشريعة الاسلامية</a:t>
            </a:r>
          </a:p>
        </p:txBody>
      </p:sp>
      <p:sp>
        <p:nvSpPr>
          <p:cNvPr id="5" name="AutoShape 2"/>
          <p:cNvSpPr>
            <a:spLocks noChangeArrowheads="1"/>
          </p:cNvSpPr>
          <p:nvPr/>
        </p:nvSpPr>
        <p:spPr bwMode="auto">
          <a:xfrm>
            <a:off x="276928" y="3154099"/>
            <a:ext cx="8615552" cy="1979055"/>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ct val="150000"/>
              </a:lnSpc>
              <a:spcBef>
                <a:spcPct val="50000"/>
              </a:spcBef>
              <a:spcAft>
                <a:spcPct val="0"/>
              </a:spcAft>
              <a:tabLst>
                <a:tab pos="57150" algn="l"/>
              </a:tabLst>
              <a:defRPr/>
            </a:pPr>
            <a:r>
              <a:rPr lang="ar-EG" dirty="0">
                <a:solidFill>
                  <a:srgbClr val="FFFF00"/>
                </a:solidFill>
                <a:cs typeface="PT Bold Heading" pitchFamily="2" charset="-78"/>
              </a:rPr>
              <a:t>قال رسول الله ( صلى الله عليه وسلم )  </a:t>
            </a:r>
            <a:r>
              <a:rPr lang="en-US" dirty="0">
                <a:solidFill>
                  <a:srgbClr val="FFFF00"/>
                </a:solidFill>
                <a:cs typeface="PT Bold Heading" pitchFamily="2" charset="-78"/>
              </a:rPr>
              <a:t>“</a:t>
            </a:r>
            <a:r>
              <a:rPr lang="ar-EG" dirty="0" err="1">
                <a:solidFill>
                  <a:srgbClr val="FFFF00"/>
                </a:solidFill>
                <a:cs typeface="PT Bold Heading" pitchFamily="2" charset="-78"/>
              </a:rPr>
              <a:t>لاضرر</a:t>
            </a:r>
            <a:r>
              <a:rPr lang="ar-EG" dirty="0">
                <a:solidFill>
                  <a:srgbClr val="FFFF00"/>
                </a:solidFill>
                <a:cs typeface="PT Bold Heading" pitchFamily="2" charset="-78"/>
              </a:rPr>
              <a:t> </a:t>
            </a:r>
            <a:r>
              <a:rPr lang="ar-EG" dirty="0" err="1">
                <a:solidFill>
                  <a:srgbClr val="FFFF00"/>
                </a:solidFill>
                <a:cs typeface="PT Bold Heading" pitchFamily="2" charset="-78"/>
              </a:rPr>
              <a:t>ولاضرار</a:t>
            </a:r>
            <a:r>
              <a:rPr lang="ar-EG" dirty="0">
                <a:solidFill>
                  <a:srgbClr val="FFFF00"/>
                </a:solidFill>
                <a:cs typeface="PT Bold Heading" pitchFamily="2" charset="-78"/>
              </a:rPr>
              <a:t> </a:t>
            </a:r>
            <a:r>
              <a:rPr lang="en-US" dirty="0">
                <a:solidFill>
                  <a:srgbClr val="FFFF00"/>
                </a:solidFill>
                <a:cs typeface="PT Bold Heading" pitchFamily="2" charset="-78"/>
              </a:rPr>
              <a:t>“</a:t>
            </a:r>
            <a:endParaRPr lang="ar-EG" dirty="0">
              <a:solidFill>
                <a:srgbClr val="FFFF00"/>
              </a:solidFill>
              <a:cs typeface="PT Bold Heading" pitchFamily="2" charset="-78"/>
            </a:endParaRPr>
          </a:p>
          <a:p>
            <a:pPr algn="justLow" defTabSz="957263" fontAlgn="base">
              <a:spcBef>
                <a:spcPct val="50000"/>
              </a:spcBef>
              <a:spcAft>
                <a:spcPct val="0"/>
              </a:spcAft>
              <a:tabLst>
                <a:tab pos="57150" algn="l"/>
              </a:tabLst>
              <a:defRPr/>
            </a:pPr>
            <a:r>
              <a:rPr lang="ar-EG" dirty="0">
                <a:solidFill>
                  <a:srgbClr val="FFFFFF"/>
                </a:solidFill>
                <a:cs typeface="PT Bold Heading" pitchFamily="2" charset="-78"/>
              </a:rPr>
              <a:t>حرمت الشـريعة المخـدرات قيـاسا على الخمر وقد قدم القرآن الكريم </a:t>
            </a:r>
            <a:r>
              <a:rPr lang="ar-EG" dirty="0" err="1">
                <a:solidFill>
                  <a:srgbClr val="FFFFFF"/>
                </a:solidFill>
                <a:cs typeface="PT Bold Heading" pitchFamily="2" charset="-78"/>
              </a:rPr>
              <a:t>فى</a:t>
            </a:r>
            <a:r>
              <a:rPr lang="ar-EG" dirty="0">
                <a:solidFill>
                  <a:srgbClr val="FFFFFF"/>
                </a:solidFill>
                <a:cs typeface="PT Bold Heading" pitchFamily="2" charset="-78"/>
              </a:rPr>
              <a:t> الذكر ( </a:t>
            </a:r>
            <a:r>
              <a:rPr lang="ar-EG" dirty="0">
                <a:solidFill>
                  <a:srgbClr val="FFFF00"/>
                </a:solidFill>
                <a:cs typeface="PT Bold Heading" pitchFamily="2" charset="-78"/>
              </a:rPr>
              <a:t>كبيرة الخمر </a:t>
            </a:r>
            <a:r>
              <a:rPr lang="ar-EG" dirty="0">
                <a:solidFill>
                  <a:srgbClr val="FFFFFF"/>
                </a:solidFill>
                <a:cs typeface="PT Bold Heading" pitchFamily="2" charset="-78"/>
              </a:rPr>
              <a:t>) تنبيها </a:t>
            </a:r>
            <a:r>
              <a:rPr lang="ar-EG" dirty="0" err="1">
                <a:solidFill>
                  <a:srgbClr val="FFFFFF"/>
                </a:solidFill>
                <a:cs typeface="PT Bold Heading" pitchFamily="2" charset="-78"/>
              </a:rPr>
              <a:t>انها</a:t>
            </a:r>
            <a:r>
              <a:rPr lang="ar-EG" dirty="0">
                <a:solidFill>
                  <a:srgbClr val="FFFFFF"/>
                </a:solidFill>
                <a:cs typeface="PT Bold Heading" pitchFamily="2" charset="-78"/>
              </a:rPr>
              <a:t> ( </a:t>
            </a:r>
            <a:r>
              <a:rPr lang="ar-EG" dirty="0">
                <a:solidFill>
                  <a:srgbClr val="FFFF00"/>
                </a:solidFill>
                <a:cs typeface="PT Bold Heading" pitchFamily="2" charset="-78"/>
              </a:rPr>
              <a:t>أم الكبائر </a:t>
            </a:r>
            <a:r>
              <a:rPr lang="ar-EG" dirty="0">
                <a:solidFill>
                  <a:srgbClr val="FFFFFF"/>
                </a:solidFill>
                <a:cs typeface="PT Bold Heading" pitchFamily="2" charset="-78"/>
              </a:rPr>
              <a:t>) </a:t>
            </a:r>
            <a:r>
              <a:rPr lang="ar-EG" dirty="0" err="1">
                <a:solidFill>
                  <a:srgbClr val="FFFFFF"/>
                </a:solidFill>
                <a:cs typeface="PT Bold Heading" pitchFamily="2" charset="-78"/>
              </a:rPr>
              <a:t>هى</a:t>
            </a:r>
            <a:r>
              <a:rPr lang="ar-EG" dirty="0">
                <a:solidFill>
                  <a:srgbClr val="FFFFFF"/>
                </a:solidFill>
                <a:cs typeface="PT Bold Heading" pitchFamily="2" charset="-78"/>
              </a:rPr>
              <a:t> وعائلتها المخدرة </a:t>
            </a:r>
            <a:r>
              <a:rPr lang="ar-EG" dirty="0" err="1">
                <a:solidFill>
                  <a:srgbClr val="FFFFFF"/>
                </a:solidFill>
                <a:cs typeface="PT Bold Heading" pitchFamily="2" charset="-78"/>
              </a:rPr>
              <a:t>التى</a:t>
            </a:r>
            <a:r>
              <a:rPr lang="ar-EG" dirty="0">
                <a:solidFill>
                  <a:srgbClr val="FFFFFF"/>
                </a:solidFill>
                <a:cs typeface="PT Bold Heading" pitchFamily="2" charset="-78"/>
              </a:rPr>
              <a:t> تسبب خمارا</a:t>
            </a:r>
            <a:r>
              <a:rPr lang="ar-SA" dirty="0">
                <a:solidFill>
                  <a:srgbClr val="FFFFFF"/>
                </a:solidFill>
                <a:cs typeface="PT Bold Heading" pitchFamily="2" charset="-78"/>
              </a:rPr>
              <a:t> </a:t>
            </a:r>
            <a:r>
              <a:rPr lang="ar-EG" dirty="0">
                <a:solidFill>
                  <a:srgbClr val="FFFFFF"/>
                </a:solidFill>
                <a:cs typeface="PT Bold Heading" pitchFamily="2" charset="-78"/>
              </a:rPr>
              <a:t>على العقل لذلك فان الشرع يحكم ان كل ما خامر العقل فهو حرام</a:t>
            </a:r>
            <a:r>
              <a:rPr lang="ar-SA" dirty="0">
                <a:solidFill>
                  <a:srgbClr val="FFFFFF"/>
                </a:solidFill>
                <a:cs typeface="PT Bold Heading" pitchFamily="2" charset="-78"/>
              </a:rPr>
              <a:t> </a:t>
            </a:r>
            <a:r>
              <a:rPr lang="ar-EG" dirty="0">
                <a:solidFill>
                  <a:srgbClr val="FFFFFF"/>
                </a:solidFill>
                <a:cs typeface="PT Bold Heading" pitchFamily="2" charset="-78"/>
              </a:rPr>
              <a:t>: لقد صدر عن </a:t>
            </a:r>
            <a:r>
              <a:rPr lang="ar-IQ" dirty="0">
                <a:solidFill>
                  <a:srgbClr val="FFFFFF"/>
                </a:solidFill>
                <a:cs typeface="PT Bold Heading" pitchFamily="2" charset="-78"/>
              </a:rPr>
              <a:t> </a:t>
            </a:r>
            <a:r>
              <a:rPr lang="ar-EG" dirty="0">
                <a:solidFill>
                  <a:srgbClr val="FFFFFF"/>
                </a:solidFill>
                <a:cs typeface="PT Bold Heading" pitchFamily="2" charset="-78"/>
              </a:rPr>
              <a:t>بيان رسمى توضح فيه أن المخدرات حرام شرعاً وتوضح حكم المتعاطى وحكم التعامل فيها وكذلك حكم التواجد فى أماكن معده للتعاطى </a:t>
            </a:r>
            <a:r>
              <a:rPr lang="ar-EG" sz="2000" dirty="0">
                <a:solidFill>
                  <a:srgbClr val="FFFFFF"/>
                </a:solidFill>
                <a:cs typeface="PT Bold Heading" pitchFamily="2" charset="-78"/>
              </a:rPr>
              <a:t>.</a:t>
            </a:r>
          </a:p>
        </p:txBody>
      </p:sp>
      <p:graphicFrame>
        <p:nvGraphicFramePr>
          <p:cNvPr id="6" name="Object 5"/>
          <p:cNvGraphicFramePr>
            <a:graphicFrameLocks noChangeAspect="1"/>
          </p:cNvGraphicFramePr>
          <p:nvPr>
            <p:extLst>
              <p:ext uri="{D42A27DB-BD31-4B8C-83A1-F6EECF244321}">
                <p14:modId xmlns:p14="http://schemas.microsoft.com/office/powerpoint/2010/main" val="3702766826"/>
              </p:ext>
            </p:extLst>
          </p:nvPr>
        </p:nvGraphicFramePr>
        <p:xfrm>
          <a:off x="311214" y="5357826"/>
          <a:ext cx="8581265" cy="1285884"/>
        </p:xfrm>
        <a:graphic>
          <a:graphicData uri="http://schemas.openxmlformats.org/presentationml/2006/ole">
            <mc:AlternateContent xmlns:mc="http://schemas.openxmlformats.org/markup-compatibility/2006">
              <mc:Choice xmlns:v="urn:schemas-microsoft-com:vml" Requires="v">
                <p:oleObj spid="_x0000_s1026" name="Bitmap Image" r:id="rId3" imgW="9161905" imgH="6857143" progId="PBrush">
                  <p:embed/>
                </p:oleObj>
              </mc:Choice>
              <mc:Fallback>
                <p:oleObj name="Bitmap Image" r:id="rId3" imgW="9161905" imgH="6857143" progId="PBrush">
                  <p:embed/>
                  <p:pic>
                    <p:nvPicPr>
                      <p:cNvPr id="6" name="Object 5"/>
                      <p:cNvPicPr>
                        <a:picLocks noChangeAspect="1" noChangeArrowheads="1"/>
                      </p:cNvPicPr>
                      <p:nvPr/>
                    </p:nvPicPr>
                    <p:blipFill>
                      <a:blip r:embed="rId4">
                        <a:extLst>
                          <a:ext uri="{28A0092B-C50C-407E-A947-70E740481C1C}">
                            <a14:useLocalDpi xmlns:a14="http://schemas.microsoft.com/office/drawing/2010/main" val="0"/>
                          </a:ext>
                        </a:extLst>
                      </a:blip>
                      <a:srcRect b="49838"/>
                      <a:stretch>
                        <a:fillRect/>
                      </a:stretch>
                    </p:blipFill>
                    <p:spPr bwMode="auto">
                      <a:xfrm>
                        <a:off x="311214" y="5357826"/>
                        <a:ext cx="8581265" cy="128588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518991657"/>
      </p:ext>
    </p:extLst>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3107"/>
          <p:cNvSpPr>
            <a:spLocks noChangeArrowheads="1"/>
          </p:cNvSpPr>
          <p:nvPr/>
        </p:nvSpPr>
        <p:spPr bwMode="auto">
          <a:xfrm>
            <a:off x="2357422" y="757982"/>
            <a:ext cx="6500858"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العوامل التى أدت إلى تعاطى المخدرات</a:t>
            </a:r>
          </a:p>
        </p:txBody>
      </p:sp>
      <p:sp>
        <p:nvSpPr>
          <p:cNvPr id="4" name="AutoShape 2"/>
          <p:cNvSpPr>
            <a:spLocks noChangeArrowheads="1"/>
          </p:cNvSpPr>
          <p:nvPr/>
        </p:nvSpPr>
        <p:spPr bwMode="auto">
          <a:xfrm>
            <a:off x="6643702" y="1484784"/>
            <a:ext cx="2248778"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الأسباب الأسرية </a:t>
            </a:r>
          </a:p>
        </p:txBody>
      </p:sp>
      <p:sp>
        <p:nvSpPr>
          <p:cNvPr id="5" name="AutoShape 2"/>
          <p:cNvSpPr>
            <a:spLocks noChangeArrowheads="1"/>
          </p:cNvSpPr>
          <p:nvPr/>
        </p:nvSpPr>
        <p:spPr bwMode="auto">
          <a:xfrm>
            <a:off x="251520" y="2206640"/>
            <a:ext cx="8640960" cy="1791770"/>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ct val="150000"/>
              </a:lnSpc>
              <a:spcBef>
                <a:spcPct val="50000"/>
              </a:spcBef>
              <a:spcAft>
                <a:spcPct val="0"/>
              </a:spcAft>
              <a:tabLst>
                <a:tab pos="57150" algn="l"/>
              </a:tabLst>
              <a:defRPr/>
            </a:pPr>
            <a:r>
              <a:rPr lang="ar-EG" sz="2200" dirty="0">
                <a:solidFill>
                  <a:srgbClr val="F8FBFE"/>
                </a:solidFill>
                <a:cs typeface="PT Bold Heading" pitchFamily="2" charset="-78"/>
              </a:rPr>
              <a:t>تدل معظم الدراسات بما لا يدع مجال للشك أن الشباب الذين يعيشون </a:t>
            </a:r>
            <a:br>
              <a:rPr lang="ar-EG" sz="2200" dirty="0">
                <a:solidFill>
                  <a:srgbClr val="F8FBFE"/>
                </a:solidFill>
                <a:cs typeface="PT Bold Heading" pitchFamily="2" charset="-78"/>
              </a:rPr>
            </a:br>
            <a:r>
              <a:rPr lang="ar-EG" sz="2200" dirty="0">
                <a:solidFill>
                  <a:srgbClr val="F8FBFE"/>
                </a:solidFill>
                <a:cs typeface="PT Bold Heading" pitchFamily="2" charset="-78"/>
              </a:rPr>
              <a:t>فى أسرة مفككة يعانون من المشكلات العاطفية والاجتماعية </a:t>
            </a:r>
            <a:br>
              <a:rPr lang="ar-EG" sz="2200" dirty="0">
                <a:solidFill>
                  <a:srgbClr val="F8FBFE"/>
                </a:solidFill>
                <a:cs typeface="PT Bold Heading" pitchFamily="2" charset="-78"/>
              </a:rPr>
            </a:br>
            <a:r>
              <a:rPr lang="ar-EG" sz="2200" dirty="0">
                <a:solidFill>
                  <a:srgbClr val="F8FBFE"/>
                </a:solidFill>
                <a:cs typeface="PT Bold Heading" pitchFamily="2" charset="-78"/>
              </a:rPr>
              <a:t>أكبر من الذين يعيشون فى أسر سوية وأن أهم العوامل المؤدية إلى تفكك الأسرة</a:t>
            </a:r>
          </a:p>
        </p:txBody>
      </p:sp>
      <p:sp>
        <p:nvSpPr>
          <p:cNvPr id="6" name="AutoShape 2"/>
          <p:cNvSpPr>
            <a:spLocks noChangeArrowheads="1"/>
          </p:cNvSpPr>
          <p:nvPr/>
        </p:nvSpPr>
        <p:spPr bwMode="auto">
          <a:xfrm>
            <a:off x="214282" y="4149620"/>
            <a:ext cx="8715436" cy="2353626"/>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ct val="150000"/>
              </a:lnSpc>
              <a:spcBef>
                <a:spcPct val="50000"/>
              </a:spcBef>
              <a:spcAft>
                <a:spcPct val="0"/>
              </a:spcAft>
              <a:tabLst>
                <a:tab pos="57150" algn="l"/>
              </a:tabLst>
              <a:defRPr/>
            </a:pPr>
            <a:r>
              <a:rPr lang="ar-EG" sz="2200" dirty="0">
                <a:solidFill>
                  <a:srgbClr val="FBFBFB"/>
                </a:solidFill>
                <a:cs typeface="PT Bold Heading" pitchFamily="2" charset="-78"/>
              </a:rPr>
              <a:t>هى الطلاق أو</a:t>
            </a:r>
            <a:r>
              <a:rPr lang="en-GB" sz="2200" dirty="0">
                <a:solidFill>
                  <a:srgbClr val="FBFBFB"/>
                </a:solidFill>
                <a:cs typeface="PT Bold Heading" pitchFamily="2" charset="-78"/>
              </a:rPr>
              <a:t> </a:t>
            </a:r>
            <a:r>
              <a:rPr lang="ar-EG" sz="2200" dirty="0">
                <a:solidFill>
                  <a:srgbClr val="FBFBFB"/>
                </a:solidFill>
                <a:cs typeface="PT Bold Heading" pitchFamily="2" charset="-78"/>
              </a:rPr>
              <a:t>وفاة  أحد الوالدين أو</a:t>
            </a:r>
            <a:r>
              <a:rPr lang="en-GB" sz="2200" dirty="0">
                <a:solidFill>
                  <a:srgbClr val="FBFBFB"/>
                </a:solidFill>
                <a:cs typeface="PT Bold Heading" pitchFamily="2" charset="-78"/>
              </a:rPr>
              <a:t> </a:t>
            </a:r>
            <a:r>
              <a:rPr lang="ar-EG" sz="2200" dirty="0">
                <a:solidFill>
                  <a:srgbClr val="FBFBFB"/>
                </a:solidFill>
                <a:cs typeface="PT Bold Heading" pitchFamily="2" charset="-78"/>
              </a:rPr>
              <a:t>عمل الأم أوغياب الأب المتواصل عن المنزل    أوإتباع أساليب تنشئة تتباين من القسوة إلى التدليل المفرط</a:t>
            </a:r>
            <a:br>
              <a:rPr lang="ar-EG" sz="2200" dirty="0">
                <a:solidFill>
                  <a:srgbClr val="FBFBFB"/>
                </a:solidFill>
                <a:cs typeface="PT Bold Heading" pitchFamily="2" charset="-78"/>
              </a:rPr>
            </a:br>
            <a:r>
              <a:rPr lang="ar-EG" sz="2200" dirty="0">
                <a:solidFill>
                  <a:srgbClr val="FBFBFB"/>
                </a:solidFill>
                <a:cs typeface="PT Bold Heading" pitchFamily="2" charset="-78"/>
              </a:rPr>
              <a:t>( التشدد – التساهل ) كما إن إدمان الأب أو الأم على المخدرات له تأثير ملحوظ على تفكك الأسرة. </a:t>
            </a:r>
          </a:p>
        </p:txBody>
      </p:sp>
    </p:spTree>
    <p:extLst>
      <p:ext uri="{BB962C8B-B14F-4D97-AF65-F5344CB8AC3E}">
        <p14:creationId xmlns:p14="http://schemas.microsoft.com/office/powerpoint/2010/main" val="3615118158"/>
      </p:ext>
    </p:extLst>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6786578" y="1484784"/>
            <a:ext cx="2105902"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lgn="justLow">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رفاق السوء </a:t>
            </a:r>
          </a:p>
        </p:txBody>
      </p:sp>
      <p:sp>
        <p:nvSpPr>
          <p:cNvPr id="5" name="AutoShape 2"/>
          <p:cNvSpPr>
            <a:spLocks noChangeArrowheads="1"/>
          </p:cNvSpPr>
          <p:nvPr/>
        </p:nvSpPr>
        <p:spPr bwMode="auto">
          <a:xfrm>
            <a:off x="251520" y="2206640"/>
            <a:ext cx="8640960" cy="1791770"/>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ct val="150000"/>
              </a:lnSpc>
              <a:spcBef>
                <a:spcPct val="50000"/>
              </a:spcBef>
              <a:spcAft>
                <a:spcPct val="0"/>
              </a:spcAft>
              <a:tabLst>
                <a:tab pos="57150" algn="l"/>
              </a:tabLst>
              <a:defRPr/>
            </a:pPr>
            <a:r>
              <a:rPr lang="ar-EG" sz="2200" b="1" dirty="0">
                <a:solidFill>
                  <a:srgbClr val="FFFFFF"/>
                </a:solidFill>
                <a:cs typeface="PT Bold Heading" pitchFamily="2" charset="-78"/>
              </a:rPr>
              <a:t>التناقض الذي يعيشه الشاب في المجتمع قد يخلق لديه حالة من الصراع </a:t>
            </a:r>
            <a:br>
              <a:rPr lang="ar-EG" sz="2200" b="1" dirty="0">
                <a:solidFill>
                  <a:srgbClr val="FFFFFF"/>
                </a:solidFill>
                <a:cs typeface="PT Bold Heading" pitchFamily="2" charset="-78"/>
              </a:rPr>
            </a:br>
            <a:r>
              <a:rPr lang="ar-EG" sz="2200" b="1" dirty="0">
                <a:solidFill>
                  <a:srgbClr val="FFFFFF"/>
                </a:solidFill>
                <a:cs typeface="PT Bold Heading" pitchFamily="2" charset="-78"/>
              </a:rPr>
              <a:t>عند تكوينه إن للاتجاه نحو تعاطي المخدرات فهو يجد نفسه بين مشاعر</a:t>
            </a:r>
            <a:br>
              <a:rPr lang="ar-EG" sz="2200" b="1" dirty="0">
                <a:solidFill>
                  <a:srgbClr val="FFFFFF"/>
                </a:solidFill>
                <a:cs typeface="PT Bold Heading" pitchFamily="2" charset="-78"/>
              </a:rPr>
            </a:br>
            <a:r>
              <a:rPr lang="ar-EG" sz="2200" b="1" dirty="0">
                <a:solidFill>
                  <a:srgbClr val="FFFFFF"/>
                </a:solidFill>
                <a:cs typeface="PT Bold Heading" pitchFamily="2" charset="-78"/>
              </a:rPr>
              <a:t> وقيم رافضة وأخرى مشجعة .</a:t>
            </a:r>
          </a:p>
        </p:txBody>
      </p:sp>
      <p:sp>
        <p:nvSpPr>
          <p:cNvPr id="6" name="AutoShape 2"/>
          <p:cNvSpPr>
            <a:spLocks noChangeArrowheads="1"/>
          </p:cNvSpPr>
          <p:nvPr/>
        </p:nvSpPr>
        <p:spPr bwMode="auto">
          <a:xfrm>
            <a:off x="214282" y="4317609"/>
            <a:ext cx="8640960" cy="1183093"/>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ct val="150000"/>
              </a:lnSpc>
              <a:spcBef>
                <a:spcPct val="50000"/>
              </a:spcBef>
              <a:spcAft>
                <a:spcPct val="0"/>
              </a:spcAft>
              <a:tabLst>
                <a:tab pos="57150" algn="l"/>
                <a:tab pos="8253413" algn="l"/>
              </a:tabLst>
              <a:defRPr/>
            </a:pPr>
            <a:r>
              <a:rPr lang="ar-EG" sz="2200" dirty="0">
                <a:solidFill>
                  <a:srgbClr val="FFFFFF"/>
                </a:solidFill>
                <a:cs typeface="PT Bold Heading" pitchFamily="2" charset="-78"/>
              </a:rPr>
              <a:t>فإنه عندما يلجأ إلى الأصدقاء الذين يتبنون ثقافة تشجع المتعاطي على الولوج</a:t>
            </a:r>
            <a:br>
              <a:rPr lang="ar-EG" sz="2200" dirty="0">
                <a:solidFill>
                  <a:srgbClr val="FFFFFF"/>
                </a:solidFill>
                <a:cs typeface="PT Bold Heading" pitchFamily="2" charset="-78"/>
              </a:rPr>
            </a:br>
            <a:r>
              <a:rPr lang="ar-EG" sz="2200" dirty="0">
                <a:solidFill>
                  <a:srgbClr val="FFFFFF"/>
                </a:solidFill>
                <a:cs typeface="PT Bold Heading" pitchFamily="2" charset="-78"/>
              </a:rPr>
              <a:t>في هذا السلوك فإن تورطه في مشاكل التعاطي والإدمان على المخدرات يكون وارداً </a:t>
            </a:r>
            <a:r>
              <a:rPr lang="ar-EG" sz="2200" dirty="0">
                <a:solidFill>
                  <a:schemeClr val="bg1"/>
                </a:solidFill>
                <a:cs typeface="PT Bold Heading" pitchFamily="2" charset="-78"/>
              </a:rPr>
              <a:t>.</a:t>
            </a:r>
          </a:p>
        </p:txBody>
      </p:sp>
      <p:sp>
        <p:nvSpPr>
          <p:cNvPr id="7" name="AutoShape 3107"/>
          <p:cNvSpPr>
            <a:spLocks noChangeArrowheads="1"/>
          </p:cNvSpPr>
          <p:nvPr/>
        </p:nvSpPr>
        <p:spPr bwMode="auto">
          <a:xfrm>
            <a:off x="2357422" y="757982"/>
            <a:ext cx="6500858"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pPr algn="justLow"/>
            <a:r>
              <a:rPr lang="ar-EG" sz="2400" dirty="0">
                <a:solidFill>
                  <a:srgbClr val="FFFF00"/>
                </a:solidFill>
                <a:cs typeface="PT Bold Heading" pitchFamily="2" charset="-78"/>
              </a:rPr>
              <a:t>العوامل التى أدت إلى تعاطى المخدرات</a:t>
            </a:r>
          </a:p>
        </p:txBody>
      </p:sp>
    </p:spTree>
    <p:extLst>
      <p:ext uri="{BB962C8B-B14F-4D97-AF65-F5344CB8AC3E}">
        <p14:creationId xmlns:p14="http://schemas.microsoft.com/office/powerpoint/2010/main" val="1341746578"/>
      </p:ext>
    </p:extLst>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6929454" y="1484784"/>
            <a:ext cx="1963026" cy="510778"/>
          </a:xfrm>
          <a:prstGeom prst="roundRect">
            <a:avLst>
              <a:gd name="adj" fmla="val 16667"/>
            </a:avLst>
          </a:prstGeom>
          <a:solidFill>
            <a:srgbClr val="AD9906">
              <a:lumMod val="60000"/>
              <a:lumOff val="40000"/>
            </a:srgbClr>
          </a:solidFill>
          <a:ln>
            <a:noFill/>
            <a:headEnd type="none" w="med" len="med"/>
            <a:tailEnd type="none" w="med" len="me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prst="angle"/>
          </a:sp3d>
        </p:spPr>
        <p:txBody>
          <a:bodyPr wrap="square" rtlCol="1">
            <a:spAutoFit/>
            <a:sp3d extrusionH="57150">
              <a:bevelT w="57150" h="38100" prst="artDeco"/>
            </a:sp3d>
          </a:bodyPr>
          <a:lstStyle/>
          <a:p>
            <a:pPr>
              <a:spcBef>
                <a:spcPct val="0"/>
              </a:spcBef>
            </a:pPr>
            <a:r>
              <a:rPr lang="ar-EG" sz="2400" kern="0" dirty="0">
                <a:ln w="900" cmpd="sng">
                  <a:noFill/>
                  <a:prstDash val="solid"/>
                </a:ln>
                <a:solidFill>
                  <a:srgbClr val="C00000"/>
                </a:solidFill>
                <a:effectLst>
                  <a:innerShdw blurRad="101600" dist="76200" dir="5400000">
                    <a:srgbClr val="0099CC">
                      <a:satMod val="190000"/>
                      <a:tint val="100000"/>
                      <a:alpha val="74000"/>
                    </a:srgbClr>
                  </a:innerShdw>
                </a:effectLst>
                <a:latin typeface="Times New Roman" pitchFamily="18" charset="0"/>
                <a:cs typeface="PT Bold Heading" pitchFamily="2" charset="-78"/>
              </a:rPr>
              <a:t>أوقات الفراغ </a:t>
            </a:r>
          </a:p>
        </p:txBody>
      </p:sp>
      <p:sp>
        <p:nvSpPr>
          <p:cNvPr id="5" name="AutoShape 2"/>
          <p:cNvSpPr>
            <a:spLocks noChangeArrowheads="1"/>
          </p:cNvSpPr>
          <p:nvPr/>
        </p:nvSpPr>
        <p:spPr bwMode="auto">
          <a:xfrm>
            <a:off x="251520" y="2143116"/>
            <a:ext cx="8640960" cy="1791770"/>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ct val="150000"/>
              </a:lnSpc>
              <a:spcBef>
                <a:spcPct val="50000"/>
              </a:spcBef>
              <a:spcAft>
                <a:spcPct val="0"/>
              </a:spcAft>
              <a:tabLst>
                <a:tab pos="57150" algn="l"/>
              </a:tabLst>
              <a:defRPr/>
            </a:pPr>
            <a:r>
              <a:rPr lang="ar-EG" sz="2200" b="1" dirty="0">
                <a:solidFill>
                  <a:srgbClr val="FFFFFF"/>
                </a:solidFill>
                <a:cs typeface="PT Bold Heading" pitchFamily="2" charset="-78"/>
              </a:rPr>
              <a:t>تلعب أوقات الفراغ دورا كبيرا في اتجاه أفراد المجتمع لا سيما فئة الشباب </a:t>
            </a:r>
            <a:br>
              <a:rPr lang="ar-EG" sz="2200" b="1" dirty="0">
                <a:solidFill>
                  <a:srgbClr val="FFFFFF"/>
                </a:solidFill>
                <a:cs typeface="PT Bold Heading" pitchFamily="2" charset="-78"/>
              </a:rPr>
            </a:br>
            <a:r>
              <a:rPr lang="ar-EG" sz="2200" b="1" dirty="0">
                <a:solidFill>
                  <a:srgbClr val="FFFFFF"/>
                </a:solidFill>
                <a:cs typeface="PT Bold Heading" pitchFamily="2" charset="-78"/>
              </a:rPr>
              <a:t>نحو تعاطي المخدرات والمواد الكحولية بغرض شغل هذا الفراغ، </a:t>
            </a:r>
            <a:br>
              <a:rPr lang="ar-EG" sz="2200" b="1" dirty="0">
                <a:solidFill>
                  <a:srgbClr val="FFFFFF"/>
                </a:solidFill>
                <a:cs typeface="PT Bold Heading" pitchFamily="2" charset="-78"/>
              </a:rPr>
            </a:br>
            <a:r>
              <a:rPr lang="ar-EG" sz="2200" b="1" dirty="0">
                <a:solidFill>
                  <a:srgbClr val="FFFFFF"/>
                </a:solidFill>
                <a:cs typeface="PT Bold Heading" pitchFamily="2" charset="-78"/>
              </a:rPr>
              <a:t>ثم تتطور الحالة إلى أن تصـل إلى حالـة الإدمان التـي يصعب علاجها </a:t>
            </a:r>
            <a:r>
              <a:rPr lang="ar-EG" sz="2200" dirty="0">
                <a:solidFill>
                  <a:schemeClr val="bg1"/>
                </a:solidFill>
                <a:cs typeface="PT Bold Heading" pitchFamily="2" charset="-78"/>
              </a:rPr>
              <a:t>.</a:t>
            </a:r>
          </a:p>
        </p:txBody>
      </p:sp>
      <p:sp>
        <p:nvSpPr>
          <p:cNvPr id="6" name="AutoShape 2"/>
          <p:cNvSpPr>
            <a:spLocks noChangeArrowheads="1"/>
          </p:cNvSpPr>
          <p:nvPr/>
        </p:nvSpPr>
        <p:spPr bwMode="auto">
          <a:xfrm>
            <a:off x="214282" y="4170619"/>
            <a:ext cx="8640960" cy="2353626"/>
          </a:xfrm>
          <a:prstGeom prst="roundRect">
            <a:avLst>
              <a:gd name="adj" fmla="val 16667"/>
            </a:avLst>
          </a:prstGeom>
          <a:solidFill>
            <a:srgbClr val="0000FF"/>
          </a:solidFill>
          <a:ln w="38100">
            <a:solidFill>
              <a:srgbClr val="FFFF00"/>
            </a:solidFill>
            <a:round/>
            <a:headEnd/>
            <a:tailEnd/>
          </a:ln>
        </p:spPr>
        <p:txBody>
          <a:bodyPr wrap="square" lIns="95063" tIns="47531" rIns="95063" bIns="47531" anchor="ctr">
            <a:spAutoFit/>
          </a:bodyPr>
          <a:lstStyle/>
          <a:p>
            <a:pPr algn="justLow" defTabSz="957263" fontAlgn="base">
              <a:lnSpc>
                <a:spcPct val="150000"/>
              </a:lnSpc>
              <a:spcBef>
                <a:spcPct val="50000"/>
              </a:spcBef>
              <a:spcAft>
                <a:spcPct val="0"/>
              </a:spcAft>
              <a:tabLst>
                <a:tab pos="57150" algn="l"/>
              </a:tabLst>
              <a:defRPr/>
            </a:pPr>
            <a:r>
              <a:rPr lang="ar-EG" sz="2200" b="1" dirty="0">
                <a:solidFill>
                  <a:srgbClr val="FFFFFF"/>
                </a:solidFill>
                <a:cs typeface="PT Bold Heading" pitchFamily="2" charset="-78"/>
              </a:rPr>
              <a:t>إن الشباب يحمل بيـن أضلاعه طاقة كامنة كبيرة لابـد مـن تفريغـها ، </a:t>
            </a:r>
            <a:br>
              <a:rPr lang="ar-EG" sz="2200" b="1" dirty="0">
                <a:solidFill>
                  <a:srgbClr val="FFFFFF"/>
                </a:solidFill>
                <a:cs typeface="PT Bold Heading" pitchFamily="2" charset="-78"/>
              </a:rPr>
            </a:br>
            <a:r>
              <a:rPr lang="ar-EG" sz="2200" b="1" dirty="0">
                <a:solidFill>
                  <a:srgbClr val="FFFFFF"/>
                </a:solidFill>
                <a:cs typeface="PT Bold Heading" pitchFamily="2" charset="-78"/>
              </a:rPr>
              <a:t>فإذا لـم تتوافر في المجتمع المحيط الوسائل السليمة والصحية لإفراغ </a:t>
            </a:r>
            <a:br>
              <a:rPr lang="ar-EG" sz="2200" b="1" dirty="0">
                <a:solidFill>
                  <a:srgbClr val="FFFFFF"/>
                </a:solidFill>
                <a:cs typeface="PT Bold Heading" pitchFamily="2" charset="-78"/>
              </a:rPr>
            </a:br>
            <a:r>
              <a:rPr lang="ar-EG" sz="2200" b="1" dirty="0">
                <a:solidFill>
                  <a:srgbClr val="FFFFFF"/>
                </a:solidFill>
                <a:cs typeface="PT Bold Heading" pitchFamily="2" charset="-78"/>
              </a:rPr>
              <a:t>هذه الطاقة كانت النتيجة الطبيعية هي الاتجاه نحو الانحرافات السلوكية </a:t>
            </a:r>
            <a:br>
              <a:rPr lang="ar-EG" sz="2200" b="1" dirty="0">
                <a:solidFill>
                  <a:srgbClr val="FFFFFF"/>
                </a:solidFill>
                <a:cs typeface="PT Bold Heading" pitchFamily="2" charset="-78"/>
              </a:rPr>
            </a:br>
            <a:r>
              <a:rPr lang="ar-EG" sz="2200" b="1" dirty="0">
                <a:solidFill>
                  <a:srgbClr val="FFFFFF"/>
                </a:solidFill>
                <a:cs typeface="PT Bold Heading" pitchFamily="2" charset="-78"/>
              </a:rPr>
              <a:t>والتي على رأسها الإدمان.</a:t>
            </a:r>
          </a:p>
        </p:txBody>
      </p:sp>
      <p:sp>
        <p:nvSpPr>
          <p:cNvPr id="7" name="AutoShape 3107"/>
          <p:cNvSpPr>
            <a:spLocks noChangeArrowheads="1"/>
          </p:cNvSpPr>
          <p:nvPr/>
        </p:nvSpPr>
        <p:spPr bwMode="auto">
          <a:xfrm>
            <a:off x="2357422" y="757982"/>
            <a:ext cx="6500858" cy="510778"/>
          </a:xfrm>
          <a:prstGeom prst="roundRect">
            <a:avLst>
              <a:gd name="adj" fmla="val 16667"/>
            </a:avLst>
          </a:prstGeom>
          <a:solidFill>
            <a:srgbClr val="800000"/>
          </a:solidFill>
          <a:ln w="28575">
            <a:solidFill>
              <a:schemeClr val="folHlink"/>
            </a:solidFill>
            <a:round/>
            <a:headEnd/>
            <a:tailEnd/>
          </a:ln>
        </p:spPr>
        <p:txBody>
          <a:bodyPr wrap="square">
            <a:spAutoFit/>
          </a:bodyPr>
          <a:lstStyle/>
          <a:p>
            <a:r>
              <a:rPr lang="ar-EG" sz="2400" dirty="0">
                <a:solidFill>
                  <a:srgbClr val="FFFF00"/>
                </a:solidFill>
                <a:cs typeface="PT Bold Heading" pitchFamily="2" charset="-78"/>
              </a:rPr>
              <a:t>العوامل التى أدت إلى تعاطى المخدرات</a:t>
            </a:r>
          </a:p>
        </p:txBody>
      </p:sp>
    </p:spTree>
    <p:extLst>
      <p:ext uri="{BB962C8B-B14F-4D97-AF65-F5344CB8AC3E}">
        <p14:creationId xmlns:p14="http://schemas.microsoft.com/office/powerpoint/2010/main" val="3161319112"/>
      </p:ext>
    </p:extLst>
  </p:cSld>
  <p:clrMapOvr>
    <a:masterClrMapping/>
  </p:clrMapOvr>
  <p:transition>
    <p:fade thruBlk="1"/>
  </p:transition>
</p:sld>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1_تصميم افتراضي">
  <a:themeElements>
    <a:clrScheme name="تصميم افتراضي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تصميم افتراضي">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تصميم افتراضي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تصميم افتراضي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تصميم افتراضي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تصميم افتراضي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تصميم افتراضي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تصميم افتراضي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تصميم افتراضي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تصميم افتراضي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تصميم افتراضي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تصميم افتراضي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تصميم افتراضي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تصميم افتراضي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oncourse">
  <a:themeElements>
    <a:clrScheme name="Custom 8">
      <a:dk1>
        <a:srgbClr val="0B5394"/>
      </a:dk1>
      <a:lt1>
        <a:srgbClr val="0B5394"/>
      </a:lt1>
      <a:dk2>
        <a:srgbClr val="0B5394"/>
      </a:dk2>
      <a:lt2>
        <a:srgbClr val="0B5394"/>
      </a:lt2>
      <a:accent1>
        <a:srgbClr val="0B5394"/>
      </a:accent1>
      <a:accent2>
        <a:srgbClr val="0B5394"/>
      </a:accent2>
      <a:accent3>
        <a:srgbClr val="0B5394"/>
      </a:accent3>
      <a:accent4>
        <a:srgbClr val="0B5394"/>
      </a:accent4>
      <a:accent5>
        <a:srgbClr val="0B5394"/>
      </a:accent5>
      <a:accent6>
        <a:srgbClr val="0B5394"/>
      </a:accent6>
      <a:hlink>
        <a:srgbClr val="0B5394"/>
      </a:hlink>
      <a:folHlink>
        <a:srgbClr val="0B5394"/>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456</TotalTime>
  <Words>1501</Words>
  <Application>Microsoft Office PowerPoint</Application>
  <PresentationFormat>On-screen Show (4:3)</PresentationFormat>
  <Paragraphs>158</Paragraphs>
  <Slides>28</Slides>
  <Notes>2</Notes>
  <HiddenSlides>0</HiddenSlides>
  <MMClips>0</MMClips>
  <ScaleCrop>false</ScaleCrop>
  <HeadingPairs>
    <vt:vector size="8" baseType="variant">
      <vt:variant>
        <vt:lpstr>Fonts Used</vt:lpstr>
      </vt:variant>
      <vt:variant>
        <vt:i4>9</vt:i4>
      </vt:variant>
      <vt:variant>
        <vt:lpstr>Theme</vt:lpstr>
      </vt:variant>
      <vt:variant>
        <vt:i4>2</vt:i4>
      </vt:variant>
      <vt:variant>
        <vt:lpstr>Embedded OLE Servers</vt:lpstr>
      </vt:variant>
      <vt:variant>
        <vt:i4>1</vt:i4>
      </vt:variant>
      <vt:variant>
        <vt:lpstr>Slide Titles</vt:lpstr>
      </vt:variant>
      <vt:variant>
        <vt:i4>28</vt:i4>
      </vt:variant>
    </vt:vector>
  </HeadingPairs>
  <TitlesOfParts>
    <vt:vector size="40" baseType="lpstr">
      <vt:lpstr>Arial</vt:lpstr>
      <vt:lpstr>Calibri</vt:lpstr>
      <vt:lpstr>Lucida Sans Unicode</vt:lpstr>
      <vt:lpstr>PT Bold Heading</vt:lpstr>
      <vt:lpstr>Tahoma</vt:lpstr>
      <vt:lpstr>Times New Roman</vt:lpstr>
      <vt:lpstr>Verdana</vt:lpstr>
      <vt:lpstr>Wingdings 2</vt:lpstr>
      <vt:lpstr>Wingdings 3</vt:lpstr>
      <vt:lpstr>1_تصميم افتراضي</vt:lpstr>
      <vt:lpstr>Concourse</vt:lpstr>
      <vt:lpstr>Bitmap Image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mm</dc:creator>
  <cp:lastModifiedBy>Maher</cp:lastModifiedBy>
  <cp:revision>122</cp:revision>
  <dcterms:created xsi:type="dcterms:W3CDTF">2017-03-06T13:57:47Z</dcterms:created>
  <dcterms:modified xsi:type="dcterms:W3CDTF">2025-05-19T10:12:50Z</dcterms:modified>
</cp:coreProperties>
</file>