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58" r:id="rId3"/>
    <p:sldId id="257" r:id="rId4"/>
    <p:sldId id="259" r:id="rId5"/>
    <p:sldId id="261" r:id="rId6"/>
    <p:sldId id="266" r:id="rId7"/>
    <p:sldId id="265" r:id="rId8"/>
    <p:sldId id="262" r:id="rId9"/>
    <p:sldId id="277" r:id="rId10"/>
    <p:sldId id="278" r:id="rId11"/>
    <p:sldId id="263" r:id="rId12"/>
    <p:sldId id="264"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6" autoAdjust="0"/>
  </p:normalViewPr>
  <p:slideViewPr>
    <p:cSldViewPr snapToGrid="0">
      <p:cViewPr varScale="1">
        <p:scale>
          <a:sx n="71" d="100"/>
          <a:sy n="71" d="100"/>
        </p:scale>
        <p:origin x="399"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8668C-AFC7-4DBE-806A-BC465E7C3138}"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5810-C47A-4674-B926-8E320FEEE866}" type="slidenum">
              <a:rPr lang="en-US" smtClean="0"/>
              <a:t>‹#›</a:t>
            </a:fld>
            <a:endParaRPr lang="en-US"/>
          </a:p>
        </p:txBody>
      </p:sp>
    </p:spTree>
    <p:extLst>
      <p:ext uri="{BB962C8B-B14F-4D97-AF65-F5344CB8AC3E}">
        <p14:creationId xmlns:p14="http://schemas.microsoft.com/office/powerpoint/2010/main" val="3410366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5810-C47A-4674-B926-8E320FEEE866}" type="slidenum">
              <a:rPr lang="en-US" smtClean="0"/>
              <a:t>3</a:t>
            </a:fld>
            <a:endParaRPr lang="en-US"/>
          </a:p>
        </p:txBody>
      </p:sp>
    </p:spTree>
    <p:extLst>
      <p:ext uri="{BB962C8B-B14F-4D97-AF65-F5344CB8AC3E}">
        <p14:creationId xmlns:p14="http://schemas.microsoft.com/office/powerpoint/2010/main" val="354828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62219-3ABA-4661-029C-1C362CE502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998DE0-BEED-BFB2-C422-6E88497EE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BEAF72-9D56-5835-8ED8-7B0A2ED95BF4}"/>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5" name="Footer Placeholder 4">
            <a:extLst>
              <a:ext uri="{FF2B5EF4-FFF2-40B4-BE49-F238E27FC236}">
                <a16:creationId xmlns:a16="http://schemas.microsoft.com/office/drawing/2014/main" id="{98E519E6-E229-CC41-B9C0-2F16FAE8B1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AF4CD-6DAA-0DDE-1CEF-4EF00A5460E5}"/>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188650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A979-F50F-4958-E673-8F4A681425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C3F0C-CC33-AB03-6AB2-5C61226782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BA87D-D390-34C9-B61D-F7BCFCB09A35}"/>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5" name="Footer Placeholder 4">
            <a:extLst>
              <a:ext uri="{FF2B5EF4-FFF2-40B4-BE49-F238E27FC236}">
                <a16:creationId xmlns:a16="http://schemas.microsoft.com/office/drawing/2014/main" id="{134E067C-CDD0-913D-D4C4-CF7053C808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5B4EC-F09B-8168-E594-942D1E2B53BA}"/>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297932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09194-E0B4-F270-DBCE-1E17F8F501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8954E5-95D0-1C6D-0C8C-12259E16AD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7C40D-4C05-C475-AF60-50441852ADC4}"/>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5" name="Footer Placeholder 4">
            <a:extLst>
              <a:ext uri="{FF2B5EF4-FFF2-40B4-BE49-F238E27FC236}">
                <a16:creationId xmlns:a16="http://schemas.microsoft.com/office/drawing/2014/main" id="{EECA48E6-8132-D4EE-D964-719E167C9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684D9-45C1-4528-26D6-280EF76F3876}"/>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75285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058B3-74BF-6C77-49CE-0E729F3ACE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E2F01A-71BA-F5D5-9EC9-E36EC7EA7C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048CF-A579-52A8-0BCB-528A8DD33481}"/>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5" name="Footer Placeholder 4">
            <a:extLst>
              <a:ext uri="{FF2B5EF4-FFF2-40B4-BE49-F238E27FC236}">
                <a16:creationId xmlns:a16="http://schemas.microsoft.com/office/drawing/2014/main" id="{64F744C2-ED7B-2EB0-7E94-DCF555259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138C0-7132-3A85-BA03-9090A40A805A}"/>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119323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9BF4B-2A40-B7E6-4488-A34C685AE7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D24C8E-A56E-9143-B480-BE9069DF1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C3AF6-8B06-40D1-6802-3E26841CD24B}"/>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5" name="Footer Placeholder 4">
            <a:extLst>
              <a:ext uri="{FF2B5EF4-FFF2-40B4-BE49-F238E27FC236}">
                <a16:creationId xmlns:a16="http://schemas.microsoft.com/office/drawing/2014/main" id="{61BA5CB8-A19B-DC4C-A32E-59BCCBEF43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A2E347-9B2D-3674-B8B6-3EC90BD79BA2}"/>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88983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6CF8-0D9E-5F37-C5CD-0C56B407A2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1A976-C2F0-0364-D27D-F11CDB522E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0D7136-8AAD-EB30-3344-CEF4847EE9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4844BD-0D02-62C5-0A7D-F8B58CDBBE93}"/>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6" name="Footer Placeholder 5">
            <a:extLst>
              <a:ext uri="{FF2B5EF4-FFF2-40B4-BE49-F238E27FC236}">
                <a16:creationId xmlns:a16="http://schemas.microsoft.com/office/drawing/2014/main" id="{6A50B844-AF62-92BD-4F48-C6837D013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0E6B7-D67D-99B3-C1EB-7F4F6BB7F11A}"/>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3197355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725C-5B5B-4822-E78A-B2E92376E3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BD5C72-7399-8B26-41A1-1579C582BD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2B7E46-9C0C-B6C6-BE11-F96398FFC4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2BE78A-6CDC-AEAC-1D22-C9751CCE81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5D2B04-12AB-D19D-BF4A-383F34C78B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D727EB-6C24-8612-EA89-3BF9C6F0C086}"/>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8" name="Footer Placeholder 7">
            <a:extLst>
              <a:ext uri="{FF2B5EF4-FFF2-40B4-BE49-F238E27FC236}">
                <a16:creationId xmlns:a16="http://schemas.microsoft.com/office/drawing/2014/main" id="{3049C6F8-8B4C-53F3-DBA9-6D915E619D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1875EA-E294-450E-D52C-52EB6FB53B4B}"/>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49154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6186-F7F1-9898-7913-BEB6D51E91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BFFEFE-8259-1C89-980A-D7594DD94286}"/>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4" name="Footer Placeholder 3">
            <a:extLst>
              <a:ext uri="{FF2B5EF4-FFF2-40B4-BE49-F238E27FC236}">
                <a16:creationId xmlns:a16="http://schemas.microsoft.com/office/drawing/2014/main" id="{82365CAE-3BCC-C9C9-E1F9-2B803431DA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E34CF3-DB5D-02BB-B6AA-170B430EFB3B}"/>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275235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F5AC0B-B2AF-5808-20A4-14F331080072}"/>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3" name="Footer Placeholder 2">
            <a:extLst>
              <a:ext uri="{FF2B5EF4-FFF2-40B4-BE49-F238E27FC236}">
                <a16:creationId xmlns:a16="http://schemas.microsoft.com/office/drawing/2014/main" id="{DA79F655-4712-FF1F-5700-5ECBDD752B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654C24-A718-E1CE-2F90-D79B41F9B78A}"/>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368104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75B9-FEB4-1167-D768-305B9724B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61E858-BBD3-8407-9508-E0A740CA29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0A9F39-CD0C-670F-2FD5-B36F251C7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D3EC53-4B79-CE96-D592-7E9F142A0B66}"/>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6" name="Footer Placeholder 5">
            <a:extLst>
              <a:ext uri="{FF2B5EF4-FFF2-40B4-BE49-F238E27FC236}">
                <a16:creationId xmlns:a16="http://schemas.microsoft.com/office/drawing/2014/main" id="{2D46AAAC-38FB-A930-372C-F59E9EE805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F364D-18E4-D6EC-61BB-D4C4B2A8F56E}"/>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239247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61AF-F76C-F54F-412D-4B174FCE7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803F2B-A2DE-7D81-6D2F-616F0F7321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DD8FB6-F549-6D94-B2C3-952B87EA4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E4033-7B3E-9841-E060-DA5C98BE120A}"/>
              </a:ext>
            </a:extLst>
          </p:cNvPr>
          <p:cNvSpPr>
            <a:spLocks noGrp="1"/>
          </p:cNvSpPr>
          <p:nvPr>
            <p:ph type="dt" sz="half" idx="10"/>
          </p:nvPr>
        </p:nvSpPr>
        <p:spPr/>
        <p:txBody>
          <a:bodyPr/>
          <a:lstStyle/>
          <a:p>
            <a:fld id="{B4BBB900-55CA-4810-9DE3-A02234FB0AE7}" type="datetimeFigureOut">
              <a:rPr lang="en-US" smtClean="0"/>
              <a:t>4/30/2025</a:t>
            </a:fld>
            <a:endParaRPr lang="en-US"/>
          </a:p>
        </p:txBody>
      </p:sp>
      <p:sp>
        <p:nvSpPr>
          <p:cNvPr id="6" name="Footer Placeholder 5">
            <a:extLst>
              <a:ext uri="{FF2B5EF4-FFF2-40B4-BE49-F238E27FC236}">
                <a16:creationId xmlns:a16="http://schemas.microsoft.com/office/drawing/2014/main" id="{3C37FD63-CF8B-FF20-2E62-6F7ECCF725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80FBB8-C71C-E780-101B-CE247AB530F3}"/>
              </a:ext>
            </a:extLst>
          </p:cNvPr>
          <p:cNvSpPr>
            <a:spLocks noGrp="1"/>
          </p:cNvSpPr>
          <p:nvPr>
            <p:ph type="sldNum" sz="quarter" idx="12"/>
          </p:nvPr>
        </p:nvSpPr>
        <p:spPr/>
        <p:txBody>
          <a:bodyPr/>
          <a:lstStyle/>
          <a:p>
            <a:fld id="{DC8B42AB-6344-4D60-84A7-C5DAB613F223}" type="slidenum">
              <a:rPr lang="en-US" smtClean="0"/>
              <a:t>‹#›</a:t>
            </a:fld>
            <a:endParaRPr lang="en-US"/>
          </a:p>
        </p:txBody>
      </p:sp>
    </p:spTree>
    <p:extLst>
      <p:ext uri="{BB962C8B-B14F-4D97-AF65-F5344CB8AC3E}">
        <p14:creationId xmlns:p14="http://schemas.microsoft.com/office/powerpoint/2010/main" val="240967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34C5FC-E882-9C53-C363-A559851C0D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A17505-3320-09F5-8CEF-00D74F278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19907-AB07-C62A-3453-821C2D4B93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BB900-55CA-4810-9DE3-A02234FB0AE7}" type="datetimeFigureOut">
              <a:rPr lang="en-US" smtClean="0"/>
              <a:t>4/30/2025</a:t>
            </a:fld>
            <a:endParaRPr lang="en-US"/>
          </a:p>
        </p:txBody>
      </p:sp>
      <p:sp>
        <p:nvSpPr>
          <p:cNvPr id="5" name="Footer Placeholder 4">
            <a:extLst>
              <a:ext uri="{FF2B5EF4-FFF2-40B4-BE49-F238E27FC236}">
                <a16:creationId xmlns:a16="http://schemas.microsoft.com/office/drawing/2014/main" id="{26D08F36-FD11-2949-9125-58F7E4D07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2515DD-6AC7-4705-FACC-5217F22D04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B42AB-6344-4D60-84A7-C5DAB613F223}" type="slidenum">
              <a:rPr lang="en-US" smtClean="0"/>
              <a:t>‹#›</a:t>
            </a:fld>
            <a:endParaRPr lang="en-US"/>
          </a:p>
        </p:txBody>
      </p:sp>
    </p:spTree>
    <p:extLst>
      <p:ext uri="{BB962C8B-B14F-4D97-AF65-F5344CB8AC3E}">
        <p14:creationId xmlns:p14="http://schemas.microsoft.com/office/powerpoint/2010/main" val="458447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BD3A-7AF8-7D07-6505-0B7A0C936F83}"/>
              </a:ext>
            </a:extLst>
          </p:cNvPr>
          <p:cNvSpPr>
            <a:spLocks noGrp="1"/>
          </p:cNvSpPr>
          <p:nvPr>
            <p:ph type="ctrTitle"/>
          </p:nvPr>
        </p:nvSpPr>
        <p:spPr>
          <a:xfrm>
            <a:off x="1080940" y="1"/>
            <a:ext cx="10030119" cy="5608320"/>
          </a:xfrm>
        </p:spPr>
        <p:txBody>
          <a:bodyPr>
            <a:normAutofit/>
          </a:bodyPr>
          <a:lstStyle/>
          <a:p>
            <a:pPr algn="just"/>
            <a:r>
              <a:rPr lang="en-US" sz="3600" b="1" dirty="0"/>
              <a:t> </a:t>
            </a:r>
            <a:r>
              <a:rPr lang="en-US"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Anchorage</a:t>
            </a:r>
            <a:br>
              <a:rPr lang="en-US" sz="3600" b="1" dirty="0"/>
            </a:br>
            <a:r>
              <a:rPr lang="en-US" sz="3600" b="1" dirty="0"/>
              <a:t>	Is the resistance to unwanted tooth movement. As the active components are applying force to move the teeth, another force equal in magnitude and in opposite direction, which must be lower than the force magnitude required to move the   </a:t>
            </a:r>
            <a:br>
              <a:rPr lang="en-US" sz="3600" b="1" dirty="0"/>
            </a:br>
            <a:r>
              <a:rPr lang="en-US" sz="3600" b="1" dirty="0"/>
              <a:t>teeth. Anchorage is an imaginary component provided by the retentive components and the base plate contacting the teeth</a:t>
            </a:r>
            <a:r>
              <a:rPr lang="en-US" sz="1800" b="1" dirty="0"/>
              <a:t>.</a:t>
            </a:r>
          </a:p>
        </p:txBody>
      </p:sp>
    </p:spTree>
    <p:extLst>
      <p:ext uri="{BB962C8B-B14F-4D97-AF65-F5344CB8AC3E}">
        <p14:creationId xmlns:p14="http://schemas.microsoft.com/office/powerpoint/2010/main" val="1339161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B565-84A1-9089-4A7E-413CFA26CF22}"/>
              </a:ext>
            </a:extLst>
          </p:cNvPr>
          <p:cNvSpPr>
            <a:spLocks noGrp="1"/>
          </p:cNvSpPr>
          <p:nvPr>
            <p:ph type="title"/>
          </p:nvPr>
        </p:nvSpPr>
        <p:spPr>
          <a:xfrm>
            <a:off x="-1686560" y="345441"/>
            <a:ext cx="13040360" cy="1345248"/>
          </a:xfrm>
        </p:spPr>
        <p:txBody>
          <a:bodyPr>
            <a:normAutofit/>
          </a:bodyPr>
          <a:lstStyle/>
          <a:p>
            <a:pPr algn="ctr"/>
            <a:r>
              <a:rPr lang="en-US" sz="5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Hawley Retainer  </a:t>
            </a:r>
          </a:p>
        </p:txBody>
      </p:sp>
      <p:pic>
        <p:nvPicPr>
          <p:cNvPr id="5" name="Content Placeholder 4">
            <a:extLst>
              <a:ext uri="{FF2B5EF4-FFF2-40B4-BE49-F238E27FC236}">
                <a16:creationId xmlns:a16="http://schemas.microsoft.com/office/drawing/2014/main" id="{FBA00F19-EFB6-EFB4-0A7A-5121CB93164C}"/>
              </a:ext>
            </a:extLst>
          </p:cNvPr>
          <p:cNvPicPr>
            <a:picLocks noGrp="1" noChangeAspect="1"/>
          </p:cNvPicPr>
          <p:nvPr>
            <p:ph idx="1"/>
          </p:nvPr>
        </p:nvPicPr>
        <p:blipFill>
          <a:blip r:embed="rId2"/>
          <a:stretch>
            <a:fillRect/>
          </a:stretch>
        </p:blipFill>
        <p:spPr>
          <a:xfrm>
            <a:off x="1767840" y="1690689"/>
            <a:ext cx="7067824" cy="4652984"/>
          </a:xfrm>
        </p:spPr>
      </p:pic>
    </p:spTree>
    <p:extLst>
      <p:ext uri="{BB962C8B-B14F-4D97-AF65-F5344CB8AC3E}">
        <p14:creationId xmlns:p14="http://schemas.microsoft.com/office/powerpoint/2010/main" val="2949209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F0E801-E824-54E4-0A30-71A9511B2161}"/>
              </a:ext>
            </a:extLst>
          </p:cNvPr>
          <p:cNvSpPr>
            <a:spLocks noGrp="1"/>
          </p:cNvSpPr>
          <p:nvPr>
            <p:ph idx="1"/>
          </p:nvPr>
        </p:nvSpPr>
        <p:spPr>
          <a:xfrm>
            <a:off x="838200" y="640080"/>
            <a:ext cx="10515600" cy="5536883"/>
          </a:xfrm>
        </p:spPr>
        <p:txBody>
          <a:bodyPr/>
          <a:lstStyle/>
          <a:p>
            <a:r>
              <a:rPr lang="en-US" b="1" dirty="0">
                <a:ln w="9525">
                  <a:solidFill>
                    <a:schemeClr val="bg1"/>
                  </a:solidFill>
                  <a:prstDash val="solid"/>
                </a:ln>
                <a:effectLst>
                  <a:outerShdw blurRad="12700" dist="38100" dir="2700000" algn="tl" rotWithShape="0">
                    <a:schemeClr val="bg1">
                      <a:lumMod val="50000"/>
                    </a:schemeClr>
                  </a:outerShdw>
                </a:effectLst>
              </a:rPr>
              <a:t>Removable Orthodontic Appliance Used to Retract the Canine Distally Composed of MBCR, Adam′s clasps and Acrylic Base Plate</a:t>
            </a:r>
          </a:p>
        </p:txBody>
      </p:sp>
      <p:pic>
        <p:nvPicPr>
          <p:cNvPr id="6" name="Picture 5">
            <a:extLst>
              <a:ext uri="{FF2B5EF4-FFF2-40B4-BE49-F238E27FC236}">
                <a16:creationId xmlns:a16="http://schemas.microsoft.com/office/drawing/2014/main" id="{EB04E137-0C76-32EF-BA74-A2528AC1CD1A}"/>
              </a:ext>
            </a:extLst>
          </p:cNvPr>
          <p:cNvPicPr>
            <a:picLocks noChangeAspect="1"/>
          </p:cNvPicPr>
          <p:nvPr/>
        </p:nvPicPr>
        <p:blipFill>
          <a:blip r:embed="rId2"/>
          <a:stretch>
            <a:fillRect/>
          </a:stretch>
        </p:blipFill>
        <p:spPr>
          <a:xfrm>
            <a:off x="2976880" y="2468880"/>
            <a:ext cx="4901332" cy="3386876"/>
          </a:xfrm>
          <a:prstGeom prst="rect">
            <a:avLst/>
          </a:prstGeom>
        </p:spPr>
      </p:pic>
    </p:spTree>
    <p:extLst>
      <p:ext uri="{BB962C8B-B14F-4D97-AF65-F5344CB8AC3E}">
        <p14:creationId xmlns:p14="http://schemas.microsoft.com/office/powerpoint/2010/main" val="681273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8C105A-5671-C48F-16AA-A6AE506CDEDC}"/>
              </a:ext>
            </a:extLst>
          </p:cNvPr>
          <p:cNvPicPr>
            <a:picLocks noGrp="1" noChangeAspect="1"/>
          </p:cNvPicPr>
          <p:nvPr>
            <p:ph idx="1"/>
          </p:nvPr>
        </p:nvPicPr>
        <p:blipFill>
          <a:blip r:embed="rId2"/>
          <a:stretch>
            <a:fillRect/>
          </a:stretch>
        </p:blipFill>
        <p:spPr>
          <a:xfrm>
            <a:off x="1263899" y="65988"/>
            <a:ext cx="8644876" cy="6262572"/>
          </a:xfrm>
        </p:spPr>
      </p:pic>
    </p:spTree>
    <p:extLst>
      <p:ext uri="{BB962C8B-B14F-4D97-AF65-F5344CB8AC3E}">
        <p14:creationId xmlns:p14="http://schemas.microsoft.com/office/powerpoint/2010/main" val="406868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523A982-F6A1-9860-5A6D-958E48F51CC1}"/>
              </a:ext>
            </a:extLst>
          </p:cNvPr>
          <p:cNvPicPr>
            <a:picLocks noGrp="1" noChangeAspect="1"/>
          </p:cNvPicPr>
          <p:nvPr>
            <p:ph idx="1"/>
          </p:nvPr>
        </p:nvPicPr>
        <p:blipFill>
          <a:blip r:embed="rId2"/>
          <a:stretch>
            <a:fillRect/>
          </a:stretch>
        </p:blipFill>
        <p:spPr>
          <a:xfrm>
            <a:off x="2260922" y="1825625"/>
            <a:ext cx="7670155" cy="4351338"/>
          </a:xfrm>
        </p:spPr>
      </p:pic>
    </p:spTree>
    <p:extLst>
      <p:ext uri="{BB962C8B-B14F-4D97-AF65-F5344CB8AC3E}">
        <p14:creationId xmlns:p14="http://schemas.microsoft.com/office/powerpoint/2010/main" val="3559767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4359C56-02B9-4CE9-A51D-FB34D40B8179}"/>
              </a:ext>
            </a:extLst>
          </p:cNvPr>
          <p:cNvSpPr>
            <a:spLocks noGrp="1"/>
          </p:cNvSpPr>
          <p:nvPr>
            <p:ph idx="1"/>
          </p:nvPr>
        </p:nvSpPr>
        <p:spPr>
          <a:xfrm>
            <a:off x="838200" y="833120"/>
            <a:ext cx="10515600" cy="5343843"/>
          </a:xfrm>
        </p:spPr>
        <p:txBody>
          <a:bodyPr/>
          <a:lstStyle/>
          <a:p>
            <a:r>
              <a:rPr lang="en-US" dirty="0"/>
              <a:t>An appliance used to move the molars distally, to re open the space lost by drifting, will have adequate retention provided by the </a:t>
            </a:r>
            <a:r>
              <a:rPr lang="en-US" dirty="0" err="1"/>
              <a:t>adam′s</a:t>
            </a:r>
            <a:r>
              <a:rPr lang="en-US" dirty="0"/>
              <a:t> clasp. However, if the screws are activated at the same time there is a risk of having unwanted tooth movement, so the activation of the screws must be alternately</a:t>
            </a:r>
          </a:p>
        </p:txBody>
      </p:sp>
      <p:pic>
        <p:nvPicPr>
          <p:cNvPr id="9" name="Content Placeholder 5">
            <a:extLst>
              <a:ext uri="{FF2B5EF4-FFF2-40B4-BE49-F238E27FC236}">
                <a16:creationId xmlns:a16="http://schemas.microsoft.com/office/drawing/2014/main" id="{3248C638-D02E-329A-D6CE-1A21DB9ED2E2}"/>
              </a:ext>
            </a:extLst>
          </p:cNvPr>
          <p:cNvPicPr>
            <a:picLocks noChangeAspect="1"/>
          </p:cNvPicPr>
          <p:nvPr/>
        </p:nvPicPr>
        <p:blipFill>
          <a:blip r:embed="rId2"/>
          <a:stretch>
            <a:fillRect/>
          </a:stretch>
        </p:blipFill>
        <p:spPr>
          <a:xfrm>
            <a:off x="3535680" y="3111370"/>
            <a:ext cx="3983871" cy="3151030"/>
          </a:xfrm>
          <a:prstGeom prst="rect">
            <a:avLst/>
          </a:prstGeom>
        </p:spPr>
      </p:pic>
    </p:spTree>
    <p:extLst>
      <p:ext uri="{BB962C8B-B14F-4D97-AF65-F5344CB8AC3E}">
        <p14:creationId xmlns:p14="http://schemas.microsoft.com/office/powerpoint/2010/main" val="273173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948BEB-03FD-0B68-22A8-F2FCE4C30183}"/>
              </a:ext>
            </a:extLst>
          </p:cNvPr>
          <p:cNvSpPr>
            <a:spLocks noGrp="1"/>
          </p:cNvSpPr>
          <p:nvPr>
            <p:ph idx="1"/>
          </p:nvPr>
        </p:nvSpPr>
        <p:spPr>
          <a:xfrm>
            <a:off x="753359" y="779249"/>
            <a:ext cx="10515600" cy="5187918"/>
          </a:xfrm>
        </p:spPr>
        <p:txBody>
          <a:bodyPr/>
          <a:lstStyle/>
          <a:p>
            <a:r>
              <a:rPr lang="en-US" dirty="0"/>
              <a:t>An appliance designed to move an upper incisor in cross bite, anterior retention in addition to posterior retention is always required.</a:t>
            </a:r>
          </a:p>
        </p:txBody>
      </p:sp>
      <p:pic>
        <p:nvPicPr>
          <p:cNvPr id="4" name="Picture 3">
            <a:extLst>
              <a:ext uri="{FF2B5EF4-FFF2-40B4-BE49-F238E27FC236}">
                <a16:creationId xmlns:a16="http://schemas.microsoft.com/office/drawing/2014/main" id="{B0F026C7-1150-EB35-8289-E6396EB35ECF}"/>
              </a:ext>
            </a:extLst>
          </p:cNvPr>
          <p:cNvPicPr>
            <a:picLocks noChangeAspect="1"/>
          </p:cNvPicPr>
          <p:nvPr/>
        </p:nvPicPr>
        <p:blipFill>
          <a:blip r:embed="rId3"/>
          <a:stretch>
            <a:fillRect/>
          </a:stretch>
        </p:blipFill>
        <p:spPr>
          <a:xfrm>
            <a:off x="3129698" y="2132815"/>
            <a:ext cx="4732257" cy="4115586"/>
          </a:xfrm>
          <a:prstGeom prst="rect">
            <a:avLst/>
          </a:prstGeom>
        </p:spPr>
      </p:pic>
    </p:spTree>
    <p:extLst>
      <p:ext uri="{BB962C8B-B14F-4D97-AF65-F5344CB8AC3E}">
        <p14:creationId xmlns:p14="http://schemas.microsoft.com/office/powerpoint/2010/main" val="3238941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232699-3BDC-91C9-34B2-152F39F68C29}"/>
              </a:ext>
            </a:extLst>
          </p:cNvPr>
          <p:cNvSpPr>
            <a:spLocks noGrp="1"/>
          </p:cNvSpPr>
          <p:nvPr>
            <p:ph idx="1"/>
          </p:nvPr>
        </p:nvSpPr>
        <p:spPr>
          <a:xfrm>
            <a:off x="838200" y="1140642"/>
            <a:ext cx="10515600" cy="5184743"/>
          </a:xfrm>
        </p:spPr>
        <p:txBody>
          <a:bodyPr>
            <a:normAutofit fontScale="85000" lnSpcReduction="10000"/>
          </a:bodyPr>
          <a:lstStyle/>
          <a:p>
            <a:pPr marL="0" indent="0">
              <a:buNone/>
            </a:pPr>
            <a:r>
              <a:rPr lang="en-US" sz="33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When planning the design </a:t>
            </a:r>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of an orthodontic appliance, it is important to follow the following:</a:t>
            </a:r>
          </a:p>
          <a:p>
            <a:pPr marL="514350" indent="-514350" algn="just">
              <a:buAutoNum type="arabicPeriod"/>
            </a:pPr>
            <a:r>
              <a:rPr lang="en-US" dirty="0">
                <a:latin typeface="Times New Roman" panose="02020603050405020304" pitchFamily="18" charset="0"/>
                <a:cs typeface="Times New Roman" panose="02020603050405020304" pitchFamily="18" charset="0"/>
              </a:rPr>
              <a:t>If the patient has a bad habit( thumb sucking, lip biting, tongue thrust,…), the design should include elements that can relieve the patient from this bad habit.</a:t>
            </a:r>
          </a:p>
          <a:p>
            <a:pPr marL="514350" indent="-514350" algn="just">
              <a:buAutoNum type="arabicPeriod"/>
            </a:pPr>
            <a:r>
              <a:rPr lang="en-US" dirty="0">
                <a:latin typeface="Times New Roman" panose="02020603050405020304" pitchFamily="18" charset="0"/>
                <a:cs typeface="Times New Roman" panose="02020603050405020304" pitchFamily="18" charset="0"/>
              </a:rPr>
              <a:t>The design features and adaptations of the device are designed to ensure the development of sufficient force and its application in the right direction.</a:t>
            </a:r>
          </a:p>
          <a:p>
            <a:pPr marL="514350" indent="-514350" algn="just">
              <a:buAutoNum type="arabicPeriod"/>
            </a:pPr>
            <a:r>
              <a:rPr lang="en-US" dirty="0">
                <a:latin typeface="Times New Roman" panose="02020603050405020304" pitchFamily="18" charset="0"/>
                <a:cs typeface="Times New Roman" panose="02020603050405020304" pitchFamily="18" charset="0"/>
              </a:rPr>
              <a:t>If there are anomalies in the position of teeth and a lack of space in the dental arch, it is important to select elements that will help solve these problems.</a:t>
            </a:r>
          </a:p>
          <a:p>
            <a:pPr marL="514350" indent="-514350" algn="just">
              <a:buAutoNum type="arabicPeriod"/>
            </a:pPr>
            <a:r>
              <a:rPr lang="en-US" dirty="0">
                <a:latin typeface="Times New Roman" panose="02020603050405020304" pitchFamily="18" charset="0"/>
                <a:cs typeface="Times New Roman" panose="02020603050405020304" pitchFamily="18" charset="0"/>
              </a:rPr>
              <a:t>Identify the required tooth movement. This will help in selecting the appropriate active components, and whether there is a need to add modification to the base plate or not. </a:t>
            </a:r>
          </a:p>
          <a:p>
            <a:pPr marL="514350" indent="-514350" algn="just">
              <a:buAutoNum type="arabicPeriod"/>
            </a:pPr>
            <a:r>
              <a:rPr lang="en-US" dirty="0">
                <a:latin typeface="Times New Roman" panose="02020603050405020304" pitchFamily="18" charset="0"/>
                <a:cs typeface="Times New Roman" panose="02020603050405020304" pitchFamily="18" charset="0"/>
              </a:rPr>
              <a:t>Retentive components cannot be used on teeth that to be moved , except when the screw is used then fitted labial arch is placed on anterior teeth with a </a:t>
            </a:r>
            <a:r>
              <a:rPr lang="en-US" dirty="0" err="1">
                <a:latin typeface="Times New Roman" panose="02020603050405020304" pitchFamily="18" charset="0"/>
                <a:cs typeface="Times New Roman" panose="02020603050405020304" pitchFamily="18" charset="0"/>
              </a:rPr>
              <a:t>scrow</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procline</a:t>
            </a:r>
            <a:r>
              <a:rPr lang="en-US" dirty="0">
                <a:latin typeface="Times New Roman" panose="02020603050405020304" pitchFamily="18" charset="0"/>
                <a:cs typeface="Times New Roman" panose="02020603050405020304" pitchFamily="18" charset="0"/>
              </a:rPr>
              <a:t> them.</a:t>
            </a:r>
          </a:p>
        </p:txBody>
      </p:sp>
    </p:spTree>
    <p:extLst>
      <p:ext uri="{BB962C8B-B14F-4D97-AF65-F5344CB8AC3E}">
        <p14:creationId xmlns:p14="http://schemas.microsoft.com/office/powerpoint/2010/main" val="2388993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035872-41CB-BA91-46D8-7E4F4552BE65}"/>
              </a:ext>
            </a:extLst>
          </p:cNvPr>
          <p:cNvSpPr>
            <a:spLocks noGrp="1"/>
          </p:cNvSpPr>
          <p:nvPr>
            <p:ph idx="1"/>
          </p:nvPr>
        </p:nvSpPr>
        <p:spPr>
          <a:xfrm>
            <a:off x="838200" y="2564091"/>
            <a:ext cx="10515600" cy="4470711"/>
          </a:xfrm>
        </p:spPr>
        <p:txBody>
          <a:bodyPr>
            <a:normAutofit/>
          </a:bodyPr>
          <a:lstStyle/>
          <a:p>
            <a:pPr marL="0" indent="0">
              <a:buNone/>
            </a:pPr>
            <a:r>
              <a:rPr lang="en-US" sz="6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Some Designs of Removable Orthodontic Appliances</a:t>
            </a:r>
          </a:p>
        </p:txBody>
      </p:sp>
    </p:spTree>
    <p:extLst>
      <p:ext uri="{BB962C8B-B14F-4D97-AF65-F5344CB8AC3E}">
        <p14:creationId xmlns:p14="http://schemas.microsoft.com/office/powerpoint/2010/main" val="2962773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C952AB-28A7-CEFF-0527-16524A912B52}"/>
              </a:ext>
            </a:extLst>
          </p:cNvPr>
          <p:cNvSpPr>
            <a:spLocks noGrp="1"/>
          </p:cNvSpPr>
          <p:nvPr>
            <p:ph idx="1"/>
          </p:nvPr>
        </p:nvSpPr>
        <p:spPr>
          <a:xfrm>
            <a:off x="677944" y="1253331"/>
            <a:ext cx="10515600" cy="4351338"/>
          </a:xfrm>
        </p:spPr>
        <p:txBody>
          <a:bodyPr/>
          <a:lstStyle/>
          <a:p>
            <a:r>
              <a:rPr lang="en-US" sz="3200" b="1" dirty="0">
                <a:solidFill>
                  <a:srgbClr val="FF0000"/>
                </a:solidFill>
              </a:rPr>
              <a:t>Habit breaker appliance </a:t>
            </a:r>
          </a:p>
          <a:p>
            <a:pPr marL="0" indent="0">
              <a:buNone/>
            </a:pPr>
            <a:r>
              <a:rPr lang="en-US" dirty="0"/>
              <a:t>Components: Tongue cribs, Adam’s clasps, Hawley arch, Acrylic base plate</a:t>
            </a:r>
          </a:p>
        </p:txBody>
      </p:sp>
      <p:pic>
        <p:nvPicPr>
          <p:cNvPr id="6" name="Picture 5">
            <a:extLst>
              <a:ext uri="{FF2B5EF4-FFF2-40B4-BE49-F238E27FC236}">
                <a16:creationId xmlns:a16="http://schemas.microsoft.com/office/drawing/2014/main" id="{272DB7A5-F2A4-ABA7-A854-87F3901C297A}"/>
              </a:ext>
            </a:extLst>
          </p:cNvPr>
          <p:cNvPicPr>
            <a:picLocks noChangeAspect="1"/>
          </p:cNvPicPr>
          <p:nvPr/>
        </p:nvPicPr>
        <p:blipFill>
          <a:blip r:embed="rId2"/>
          <a:stretch>
            <a:fillRect/>
          </a:stretch>
        </p:blipFill>
        <p:spPr>
          <a:xfrm>
            <a:off x="2748440" y="2973447"/>
            <a:ext cx="5075808" cy="3424177"/>
          </a:xfrm>
          <a:prstGeom prst="rect">
            <a:avLst/>
          </a:prstGeom>
        </p:spPr>
      </p:pic>
    </p:spTree>
    <p:extLst>
      <p:ext uri="{BB962C8B-B14F-4D97-AF65-F5344CB8AC3E}">
        <p14:creationId xmlns:p14="http://schemas.microsoft.com/office/powerpoint/2010/main" val="387199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14407-38F9-95B9-9C76-882338E9F5AB}"/>
              </a:ext>
            </a:extLst>
          </p:cNvPr>
          <p:cNvSpPr>
            <a:spLocks noGrp="1"/>
          </p:cNvSpPr>
          <p:nvPr>
            <p:ph idx="1"/>
          </p:nvPr>
        </p:nvSpPr>
        <p:spPr/>
        <p:txBody>
          <a:bodyPr/>
          <a:lstStyle/>
          <a:p>
            <a:r>
              <a:rPr lang="en-US" dirty="0"/>
              <a:t>Removable Orthodontic Appliance with expansion screw designed for treatment of maxillary constriction</a:t>
            </a:r>
          </a:p>
        </p:txBody>
      </p:sp>
      <p:pic>
        <p:nvPicPr>
          <p:cNvPr id="4" name="Content Placeholder 4">
            <a:extLst>
              <a:ext uri="{FF2B5EF4-FFF2-40B4-BE49-F238E27FC236}">
                <a16:creationId xmlns:a16="http://schemas.microsoft.com/office/drawing/2014/main" id="{57EA976F-F022-5B16-4A97-EF95345FE9CB}"/>
              </a:ext>
            </a:extLst>
          </p:cNvPr>
          <p:cNvPicPr>
            <a:picLocks noChangeAspect="1"/>
          </p:cNvPicPr>
          <p:nvPr/>
        </p:nvPicPr>
        <p:blipFill>
          <a:blip r:embed="rId2"/>
          <a:stretch>
            <a:fillRect/>
          </a:stretch>
        </p:blipFill>
        <p:spPr>
          <a:xfrm>
            <a:off x="2922310" y="3266645"/>
            <a:ext cx="4402318" cy="3209233"/>
          </a:xfrm>
          <a:prstGeom prst="rect">
            <a:avLst/>
          </a:prstGeom>
        </p:spPr>
      </p:pic>
    </p:spTree>
    <p:extLst>
      <p:ext uri="{BB962C8B-B14F-4D97-AF65-F5344CB8AC3E}">
        <p14:creationId xmlns:p14="http://schemas.microsoft.com/office/powerpoint/2010/main" val="49715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B1A31-54BB-F526-3A87-668D9057DBC8}"/>
              </a:ext>
            </a:extLst>
          </p:cNvPr>
          <p:cNvSpPr>
            <a:spLocks noGrp="1"/>
          </p:cNvSpPr>
          <p:nvPr>
            <p:ph idx="1"/>
          </p:nvPr>
        </p:nvSpPr>
        <p:spPr>
          <a:xfrm>
            <a:off x="838200" y="678730"/>
            <a:ext cx="10515600" cy="5498233"/>
          </a:xfrm>
        </p:spPr>
        <p:txBody>
          <a:bodyPr/>
          <a:lstStyle/>
          <a:p>
            <a:r>
              <a:rPr lang="en-US"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Removable Orthodontic Appliance designed to correct incisors rotation less than 90 degree</a:t>
            </a:r>
          </a:p>
        </p:txBody>
      </p:sp>
      <p:pic>
        <p:nvPicPr>
          <p:cNvPr id="8" name="Picture 7">
            <a:extLst>
              <a:ext uri="{FF2B5EF4-FFF2-40B4-BE49-F238E27FC236}">
                <a16:creationId xmlns:a16="http://schemas.microsoft.com/office/drawing/2014/main" id="{7B20550B-07CF-B868-379B-DB6FF15D2FC5}"/>
              </a:ext>
            </a:extLst>
          </p:cNvPr>
          <p:cNvPicPr>
            <a:picLocks noChangeAspect="1"/>
          </p:cNvPicPr>
          <p:nvPr/>
        </p:nvPicPr>
        <p:blipFill>
          <a:blip r:embed="rId2"/>
          <a:stretch>
            <a:fillRect/>
          </a:stretch>
        </p:blipFill>
        <p:spPr>
          <a:xfrm>
            <a:off x="2611223" y="2231830"/>
            <a:ext cx="5402908" cy="3740050"/>
          </a:xfrm>
          <a:prstGeom prst="rect">
            <a:avLst/>
          </a:prstGeom>
        </p:spPr>
      </p:pic>
    </p:spTree>
    <p:extLst>
      <p:ext uri="{BB962C8B-B14F-4D97-AF65-F5344CB8AC3E}">
        <p14:creationId xmlns:p14="http://schemas.microsoft.com/office/powerpoint/2010/main" val="831390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927E9F-0C08-66DF-8864-47DD70077391}"/>
              </a:ext>
            </a:extLst>
          </p:cNvPr>
          <p:cNvSpPr>
            <a:spLocks noGrp="1"/>
          </p:cNvSpPr>
          <p:nvPr>
            <p:ph idx="1"/>
          </p:nvPr>
        </p:nvSpPr>
        <p:spPr>
          <a:xfrm>
            <a:off x="727710" y="426720"/>
            <a:ext cx="10229850" cy="5750243"/>
          </a:xfrm>
        </p:spPr>
        <p:txBody>
          <a:bodyPr/>
          <a:lstStyle/>
          <a:p>
            <a:pPr marL="0" indent="0" algn="ctr">
              <a:buNone/>
            </a:pPr>
            <a:r>
              <a:rPr lang="en-US" sz="4400" dirty="0"/>
              <a:t> </a:t>
            </a:r>
          </a:p>
          <a:p>
            <a:pPr marL="0" indent="0">
              <a:buNone/>
            </a:pPr>
            <a:r>
              <a:rPr lang="en-US" b="1" dirty="0">
                <a:ln w="9525">
                  <a:solidFill>
                    <a:schemeClr val="bg1"/>
                  </a:solidFill>
                  <a:prstDash val="solid"/>
                </a:ln>
                <a:effectLst>
                  <a:outerShdw blurRad="12700" dist="38100" dir="2700000" algn="tl" rotWithShape="0">
                    <a:schemeClr val="bg1">
                      <a:lumMod val="50000"/>
                    </a:schemeClr>
                  </a:outerShdw>
                </a:effectLst>
              </a:rPr>
              <a:t>Removable Orthodontic Appliance Used to Retract the incisors when the overjet is more than 6 mm </a:t>
            </a:r>
          </a:p>
        </p:txBody>
      </p:sp>
      <p:pic>
        <p:nvPicPr>
          <p:cNvPr id="4" name="Picture 3">
            <a:extLst>
              <a:ext uri="{FF2B5EF4-FFF2-40B4-BE49-F238E27FC236}">
                <a16:creationId xmlns:a16="http://schemas.microsoft.com/office/drawing/2014/main" id="{41B851F2-20BE-5B91-06AD-DAE858DB356D}"/>
              </a:ext>
            </a:extLst>
          </p:cNvPr>
          <p:cNvPicPr>
            <a:picLocks noChangeAspect="1"/>
          </p:cNvPicPr>
          <p:nvPr/>
        </p:nvPicPr>
        <p:blipFill>
          <a:blip r:embed="rId2"/>
          <a:stretch>
            <a:fillRect/>
          </a:stretch>
        </p:blipFill>
        <p:spPr>
          <a:xfrm>
            <a:off x="3048000" y="2753376"/>
            <a:ext cx="4954230" cy="3677904"/>
          </a:xfrm>
          <a:prstGeom prst="rect">
            <a:avLst/>
          </a:prstGeom>
        </p:spPr>
      </p:pic>
    </p:spTree>
    <p:extLst>
      <p:ext uri="{BB962C8B-B14F-4D97-AF65-F5344CB8AC3E}">
        <p14:creationId xmlns:p14="http://schemas.microsoft.com/office/powerpoint/2010/main" val="33552033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1943</TotalTime>
  <Words>410</Words>
  <Application>Microsoft Office PowerPoint</Application>
  <PresentationFormat>Widescreen</PresentationFormat>
  <Paragraphs>19</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 Anchorage  Is the resistance to unwanted tooth movement. As the active components are applying force to move the teeth, another force equal in magnitude and in opposite direction, which must be lower than the force magnitude required to move the    teeth. Anchorage is an imaginary component provided by the retentive components and the base plate contacting the teeth.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Hawley Retainer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Jinan Saloom</dc:creator>
  <cp:lastModifiedBy>abdalbasit Fatihallah</cp:lastModifiedBy>
  <cp:revision>5</cp:revision>
  <dcterms:created xsi:type="dcterms:W3CDTF">2025-03-06T13:52:29Z</dcterms:created>
  <dcterms:modified xsi:type="dcterms:W3CDTF">2025-04-30T18:13:17Z</dcterms:modified>
</cp:coreProperties>
</file>