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90" r:id="rId2"/>
    <p:sldId id="256" r:id="rId3"/>
    <p:sldId id="257" r:id="rId4"/>
    <p:sldId id="292" r:id="rId5"/>
    <p:sldId id="260" r:id="rId6"/>
    <p:sldId id="265" r:id="rId7"/>
    <p:sldId id="266" r:id="rId8"/>
    <p:sldId id="267" r:id="rId9"/>
    <p:sldId id="268" r:id="rId10"/>
    <p:sldId id="273" r:id="rId11"/>
    <p:sldId id="274" r:id="rId12"/>
    <p:sldId id="275" r:id="rId13"/>
    <p:sldId id="277" r:id="rId14"/>
    <p:sldId id="278" r:id="rId15"/>
    <p:sldId id="279" r:id="rId16"/>
    <p:sldId id="281" r:id="rId17"/>
    <p:sldId id="282" r:id="rId18"/>
    <p:sldId id="283" r:id="rId19"/>
    <p:sldId id="287" r:id="rId20"/>
    <p:sldId id="294" r:id="rId21"/>
    <p:sldId id="295" r:id="rId22"/>
    <p:sldId id="296" r:id="rId23"/>
    <p:sldId id="297" r:id="rId24"/>
    <p:sldId id="298" r:id="rId25"/>
    <p:sldId id="299" r:id="rId26"/>
    <p:sldId id="301" r:id="rId27"/>
    <p:sldId id="302" r:id="rId28"/>
    <p:sldId id="303" r:id="rId29"/>
    <p:sldId id="304" r:id="rId30"/>
    <p:sldId id="305" r:id="rId31"/>
    <p:sldId id="306" r:id="rId32"/>
    <p:sldId id="307" r:id="rId33"/>
    <p:sldId id="308"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6" d="100"/>
          <a:sy n="76" d="100"/>
        </p:scale>
        <p:origin x="16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FC1FCD-B3B5-4F0F-9E67-FBDD539A2745}"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344760154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66651924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253599028"/>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005071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63270085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FC1FCD-B3B5-4F0F-9E67-FBDD539A2745}"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3043565872"/>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FC1FCD-B3B5-4F0F-9E67-FBDD539A2745}"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284266515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C1FCD-B3B5-4F0F-9E67-FBDD539A2745}"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06165899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C1FCD-B3B5-4F0F-9E67-FBDD539A2745}"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81410229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C1FCD-B3B5-4F0F-9E67-FBDD539A2745}"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81153768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C1FCD-B3B5-4F0F-9E67-FBDD539A2745}"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256228848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268594304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C1FCD-B3B5-4F0F-9E67-FBDD539A2745}"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90791214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FC1FCD-B3B5-4F0F-9E67-FBDD539A2745}"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141543120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8FC1FCD-B3B5-4F0F-9E67-FBDD539A2745}"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422002061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313128679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C1FCD-B3B5-4F0F-9E67-FBDD539A2745}"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D7265-B734-4049-936A-EE56A221AEE4}" type="slidenum">
              <a:rPr lang="en-US" smtClean="0"/>
              <a:t>‹#›</a:t>
            </a:fld>
            <a:endParaRPr lang="en-US"/>
          </a:p>
        </p:txBody>
      </p:sp>
    </p:spTree>
    <p:extLst>
      <p:ext uri="{BB962C8B-B14F-4D97-AF65-F5344CB8AC3E}">
        <p14:creationId xmlns:p14="http://schemas.microsoft.com/office/powerpoint/2010/main" val="285931643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8FC1FCD-B3B5-4F0F-9E67-FBDD539A2745}" type="datetimeFigureOut">
              <a:rPr lang="en-US" smtClean="0"/>
              <a:t>4/30/2025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88D7265-B734-4049-936A-EE56A221AEE4}" type="slidenum">
              <a:rPr lang="en-US" smtClean="0"/>
              <a:t>‹#›</a:t>
            </a:fld>
            <a:endParaRPr lang="en-US"/>
          </a:p>
        </p:txBody>
      </p:sp>
    </p:spTree>
    <p:extLst>
      <p:ext uri="{BB962C8B-B14F-4D97-AF65-F5344CB8AC3E}">
        <p14:creationId xmlns:p14="http://schemas.microsoft.com/office/powerpoint/2010/main" val="19239662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med">
    <p:pull/>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259" y="3057710"/>
            <a:ext cx="9353394" cy="707886"/>
          </a:xfrm>
          <a:prstGeom prst="rect">
            <a:avLst/>
          </a:prstGeom>
          <a:effectLst>
            <a:glow rad="228600">
              <a:schemeClr val="accent5">
                <a:satMod val="175000"/>
                <a:alpha val="40000"/>
              </a:schemeClr>
            </a:glow>
          </a:effectLst>
        </p:spPr>
        <p:txBody>
          <a:bodyPr wrap="none">
            <a:spAutoFit/>
          </a:bodyPr>
          <a:lstStyle/>
          <a:p>
            <a:r>
              <a:rPr lang="en-US" sz="4000" b="1" u="sng" dirty="0"/>
              <a:t>Iatrogenic Effects of Orthodontic Treatment</a:t>
            </a:r>
          </a:p>
        </p:txBody>
      </p:sp>
    </p:spTree>
    <p:extLst>
      <p:ext uri="{BB962C8B-B14F-4D97-AF65-F5344CB8AC3E}">
        <p14:creationId xmlns:p14="http://schemas.microsoft.com/office/powerpoint/2010/main" val="321954635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4151" y="2288744"/>
            <a:ext cx="9981194" cy="2554545"/>
          </a:xfrm>
          <a:prstGeom prst="rect">
            <a:avLst/>
          </a:prstGeom>
        </p:spPr>
        <p:txBody>
          <a:bodyPr wrap="none">
            <a:spAutoFit/>
          </a:bodyPr>
          <a:lstStyle/>
          <a:p>
            <a:r>
              <a:rPr lang="en-US" sz="3200" b="1" dirty="0"/>
              <a:t>Reducing the frequent consumption of sugar (diet advice)</a:t>
            </a:r>
          </a:p>
          <a:p>
            <a:r>
              <a:rPr lang="en-US" sz="3200" b="1" dirty="0"/>
              <a:t>Sealing the enamel</a:t>
            </a:r>
          </a:p>
          <a:p>
            <a:endParaRPr lang="en-US" sz="3200" b="1" dirty="0"/>
          </a:p>
          <a:p>
            <a:endParaRPr lang="en-US" sz="3200" b="1" dirty="0"/>
          </a:p>
          <a:p>
            <a:endParaRPr lang="en-US" sz="3200" b="1" dirty="0"/>
          </a:p>
        </p:txBody>
      </p:sp>
    </p:spTree>
    <p:extLst>
      <p:ext uri="{BB962C8B-B14F-4D97-AF65-F5344CB8AC3E}">
        <p14:creationId xmlns:p14="http://schemas.microsoft.com/office/powerpoint/2010/main" val="91701236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875" y="1392364"/>
            <a:ext cx="9176952" cy="6001643"/>
          </a:xfrm>
          <a:prstGeom prst="rect">
            <a:avLst/>
          </a:prstGeom>
        </p:spPr>
        <p:txBody>
          <a:bodyPr wrap="square">
            <a:spAutoFit/>
          </a:bodyPr>
          <a:lstStyle/>
          <a:p>
            <a:r>
              <a:rPr lang="en-US" sz="2400" b="1" dirty="0"/>
              <a:t>Promoting the Uptake of Mineral into Enamel (</a:t>
            </a:r>
            <a:r>
              <a:rPr lang="en-US" sz="2400" b="1" dirty="0" err="1"/>
              <a:t>Remineralization</a:t>
            </a:r>
            <a:r>
              <a:rPr lang="en-US" sz="2400" b="1" dirty="0"/>
              <a:t>)</a:t>
            </a:r>
          </a:p>
          <a:p>
            <a:r>
              <a:rPr lang="en-US" sz="2400" b="1" dirty="0"/>
              <a:t>1-Increasing the availability of fluoride in the mouth.</a:t>
            </a:r>
          </a:p>
          <a:p>
            <a:r>
              <a:rPr lang="en-US" sz="2400" b="1" dirty="0"/>
              <a:t>Toothpaste.</a:t>
            </a:r>
          </a:p>
          <a:p>
            <a:endParaRPr lang="en-US" sz="2400" b="1" dirty="0"/>
          </a:p>
          <a:p>
            <a:r>
              <a:rPr lang="en-US" sz="2400" b="1" dirty="0"/>
              <a:t>Mouth Rinses.</a:t>
            </a:r>
          </a:p>
          <a:p>
            <a:endParaRPr lang="en-US" sz="2400" b="1" dirty="0"/>
          </a:p>
          <a:p>
            <a:endParaRPr lang="en-US" sz="2400" b="1" dirty="0"/>
          </a:p>
          <a:p>
            <a:r>
              <a:rPr lang="en-US" sz="2400" b="1" dirty="0"/>
              <a:t>Varnish.</a:t>
            </a:r>
          </a:p>
          <a:p>
            <a:r>
              <a:rPr lang="en-US" sz="2400" b="1" dirty="0"/>
              <a:t>Bonding Materials</a:t>
            </a:r>
          </a:p>
          <a:p>
            <a:r>
              <a:rPr lang="en-US" sz="2400" b="1" dirty="0"/>
              <a:t>. Elastics.</a:t>
            </a:r>
          </a:p>
          <a:p>
            <a:r>
              <a:rPr lang="en-US" sz="2400" b="1" dirty="0"/>
              <a:t>Slow-Release Devices.</a:t>
            </a:r>
          </a:p>
          <a:p>
            <a:r>
              <a:rPr lang="en-US" sz="2400" b="1" dirty="0"/>
              <a:t>Diet</a:t>
            </a:r>
          </a:p>
          <a:p>
            <a:endParaRPr lang="en-US" sz="2400" b="1" dirty="0"/>
          </a:p>
          <a:p>
            <a:endParaRPr lang="en-US" sz="2400" b="1" dirty="0"/>
          </a:p>
          <a:p>
            <a:endParaRPr lang="en-US" sz="2400" b="1" dirty="0"/>
          </a:p>
          <a:p>
            <a:endParaRPr lang="en-US" sz="2400" b="1" dirty="0"/>
          </a:p>
        </p:txBody>
      </p:sp>
    </p:spTree>
    <p:extLst>
      <p:ext uri="{BB962C8B-B14F-4D97-AF65-F5344CB8AC3E}">
        <p14:creationId xmlns:p14="http://schemas.microsoft.com/office/powerpoint/2010/main" val="93001219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0748" y="1961753"/>
            <a:ext cx="8880388" cy="2677656"/>
          </a:xfrm>
          <a:prstGeom prst="rect">
            <a:avLst/>
          </a:prstGeom>
        </p:spPr>
        <p:txBody>
          <a:bodyPr wrap="square">
            <a:spAutoFit/>
          </a:bodyPr>
          <a:lstStyle/>
          <a:p>
            <a:r>
              <a:rPr lang="en-US" sz="2400" b="1" dirty="0"/>
              <a:t>Increasing the availability of calcium and phosphate. Ample evidence states that fluoride promotes the </a:t>
            </a:r>
            <a:r>
              <a:rPr lang="en-US" sz="2400" b="1" dirty="0" err="1"/>
              <a:t>remineralization</a:t>
            </a:r>
            <a:r>
              <a:rPr lang="en-US" sz="2400" b="1" dirty="0"/>
              <a:t> of enamel; however, this process also requires the presence of calcium and phosphate ions. </a:t>
            </a:r>
            <a:r>
              <a:rPr lang="en-US" sz="2400" b="1" dirty="0" err="1"/>
              <a:t>Fluorapatite</a:t>
            </a:r>
            <a:r>
              <a:rPr lang="en-US" sz="2400" b="1" dirty="0"/>
              <a:t> (chemical formula Ca10[PO4]6F2) contains three times more phosphate and five times more calcium than fluoride ions; therefore a relative deficiency of calcium and phosphate may delay or stop </a:t>
            </a:r>
            <a:r>
              <a:rPr lang="en-US" sz="2400" b="1" dirty="0" err="1"/>
              <a:t>remineralization</a:t>
            </a:r>
            <a:r>
              <a:rPr lang="en-US" sz="2400" b="1" dirty="0"/>
              <a:t> </a:t>
            </a:r>
          </a:p>
        </p:txBody>
      </p:sp>
    </p:spTree>
    <p:extLst>
      <p:ext uri="{BB962C8B-B14F-4D97-AF65-F5344CB8AC3E}">
        <p14:creationId xmlns:p14="http://schemas.microsoft.com/office/powerpoint/2010/main" val="387480872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609" y="2815966"/>
            <a:ext cx="7396577" cy="584775"/>
          </a:xfrm>
          <a:prstGeom prst="rect">
            <a:avLst/>
          </a:prstGeom>
        </p:spPr>
        <p:txBody>
          <a:bodyPr wrap="none">
            <a:spAutoFit/>
          </a:bodyPr>
          <a:lstStyle/>
          <a:p>
            <a:r>
              <a:rPr lang="en-US" sz="3200" b="1" dirty="0"/>
              <a:t>Treatment of Demineralized White Lesions</a:t>
            </a:r>
          </a:p>
        </p:txBody>
      </p:sp>
    </p:spTree>
    <p:extLst>
      <p:ext uri="{BB962C8B-B14F-4D97-AF65-F5344CB8AC3E}">
        <p14:creationId xmlns:p14="http://schemas.microsoft.com/office/powerpoint/2010/main" val="86617163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3747" y="1466809"/>
            <a:ext cx="8583568" cy="2677656"/>
          </a:xfrm>
          <a:prstGeom prst="rect">
            <a:avLst/>
          </a:prstGeom>
        </p:spPr>
        <p:txBody>
          <a:bodyPr wrap="none">
            <a:spAutoFit/>
          </a:bodyPr>
          <a:lstStyle/>
          <a:p>
            <a:r>
              <a:rPr lang="en-US" sz="2800" b="1" dirty="0"/>
              <a:t>Fluoride</a:t>
            </a:r>
          </a:p>
          <a:p>
            <a:endParaRPr lang="en-US" sz="2800" b="1" dirty="0"/>
          </a:p>
          <a:p>
            <a:endParaRPr lang="en-US" sz="2800" b="1" dirty="0"/>
          </a:p>
          <a:p>
            <a:r>
              <a:rPr lang="en-US" sz="2800" b="1" dirty="0"/>
              <a:t>Casein </a:t>
            </a:r>
            <a:r>
              <a:rPr lang="en-US" sz="2800" b="1" dirty="0" err="1"/>
              <a:t>Phosphopeptide</a:t>
            </a:r>
            <a:r>
              <a:rPr lang="en-US" sz="2800" b="1" dirty="0"/>
              <a:t>–Amorphous Calcium Phosphate</a:t>
            </a:r>
          </a:p>
          <a:p>
            <a:endParaRPr lang="en-US" sz="2800" b="1" dirty="0"/>
          </a:p>
          <a:p>
            <a:r>
              <a:rPr lang="en-US" sz="2800" b="1" dirty="0"/>
              <a:t>Resin Infiltration</a:t>
            </a:r>
          </a:p>
        </p:txBody>
      </p:sp>
    </p:spTree>
    <p:extLst>
      <p:ext uri="{BB962C8B-B14F-4D97-AF65-F5344CB8AC3E}">
        <p14:creationId xmlns:p14="http://schemas.microsoft.com/office/powerpoint/2010/main" val="123270551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767" y="-110836"/>
            <a:ext cx="5018412" cy="6858000"/>
          </a:xfrm>
          <a:prstGeom prst="rect">
            <a:avLst/>
          </a:prstGeom>
        </p:spPr>
      </p:pic>
    </p:spTree>
    <p:extLst>
      <p:ext uri="{BB962C8B-B14F-4D97-AF65-F5344CB8AC3E}">
        <p14:creationId xmlns:p14="http://schemas.microsoft.com/office/powerpoint/2010/main" val="397346151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08" y="398155"/>
            <a:ext cx="9605318" cy="3416320"/>
          </a:xfrm>
          <a:prstGeom prst="rect">
            <a:avLst/>
          </a:prstGeom>
        </p:spPr>
        <p:txBody>
          <a:bodyPr wrap="square">
            <a:spAutoFit/>
          </a:bodyPr>
          <a:lstStyle/>
          <a:p>
            <a:r>
              <a:rPr lang="en-US" sz="2400" b="1" dirty="0">
                <a:solidFill>
                  <a:srgbClr val="FF0000"/>
                </a:solidFill>
              </a:rPr>
              <a:t>ROOT RESORPTION</a:t>
            </a:r>
          </a:p>
          <a:p>
            <a:r>
              <a:rPr lang="en-US" sz="2400" b="1" dirty="0"/>
              <a:t> Root </a:t>
            </a:r>
            <a:r>
              <a:rPr lang="en-US" sz="2400" b="1" dirty="0" err="1"/>
              <a:t>resorption</a:t>
            </a:r>
            <a:r>
              <a:rPr lang="en-US" sz="2400" b="1" dirty="0"/>
              <a:t> is an unwanted side effect seen with certain type of tooth movements, particularly intrusion. Fortunately, this is usually minimal, affecting the apical 1-2 mm only. It starts initially as either surface </a:t>
            </a:r>
            <a:r>
              <a:rPr lang="en-US" sz="2400" b="1" dirty="0" err="1"/>
              <a:t>resorption</a:t>
            </a:r>
            <a:r>
              <a:rPr lang="en-US" sz="2400" b="1" dirty="0"/>
              <a:t> or transient inflammatory </a:t>
            </a:r>
            <a:r>
              <a:rPr lang="en-US" sz="2400" b="1" dirty="0" err="1"/>
              <a:t>resorption</a:t>
            </a:r>
            <a:r>
              <a:rPr lang="en-US" sz="2400" b="1" dirty="0"/>
              <a:t> and if left unchecked, it further proceeds to progressive inflammatory </a:t>
            </a:r>
            <a:r>
              <a:rPr lang="en-US" sz="2400" b="1" dirty="0" err="1"/>
              <a:t>resorption</a:t>
            </a:r>
            <a:r>
              <a:rPr lang="en-US" sz="2400" b="1" dirty="0"/>
              <a:t>. Such </a:t>
            </a:r>
            <a:r>
              <a:rPr lang="en-US" sz="2400" b="1" dirty="0" err="1"/>
              <a:t>resorption</a:t>
            </a:r>
            <a:r>
              <a:rPr lang="en-US" sz="2400" b="1" dirty="0"/>
              <a:t> should not compromise the long-term health of the teeth. More severe </a:t>
            </a:r>
            <a:r>
              <a:rPr lang="en-US" sz="2400" b="1" dirty="0" err="1"/>
              <a:t>resorption</a:t>
            </a:r>
            <a:r>
              <a:rPr lang="en-US" sz="2400" b="1" dirty="0"/>
              <a:t>, where more than a quarter of the root length is lost, is rare and occurs in only 3% of patients.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82" y="1928553"/>
            <a:ext cx="10353084" cy="4517014"/>
          </a:xfrm>
          <a:prstGeom prst="rect">
            <a:avLst/>
          </a:prstGeom>
        </p:spPr>
      </p:pic>
    </p:spTree>
    <p:extLst>
      <p:ext uri="{BB962C8B-B14F-4D97-AF65-F5344CB8AC3E}">
        <p14:creationId xmlns:p14="http://schemas.microsoft.com/office/powerpoint/2010/main" val="276834493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4154984"/>
          </a:xfrm>
          <a:prstGeom prst="rect">
            <a:avLst/>
          </a:prstGeom>
        </p:spPr>
        <p:txBody>
          <a:bodyPr>
            <a:spAutoFit/>
          </a:bodyPr>
          <a:lstStyle/>
          <a:p>
            <a:r>
              <a:rPr lang="en-US" sz="2400" b="1" dirty="0"/>
              <a:t>The root apex is affected more than cervical or middle thirds of root because of the following reasons.</a:t>
            </a:r>
          </a:p>
          <a:p>
            <a:r>
              <a:rPr lang="en-US" sz="2400" b="1" dirty="0"/>
              <a:t> • The applied forces are concentrated on apex, particularly during intrusion.</a:t>
            </a:r>
          </a:p>
          <a:p>
            <a:r>
              <a:rPr lang="en-US" sz="2400" b="1" dirty="0"/>
              <a:t> • It is made of cellular </a:t>
            </a:r>
            <a:r>
              <a:rPr lang="en-US" sz="2400" b="1" dirty="0" err="1"/>
              <a:t>cementum</a:t>
            </a:r>
            <a:r>
              <a:rPr lang="en-US" sz="2400" b="1" dirty="0"/>
              <a:t>, which is less mineralized and easily capable of being resorbed.</a:t>
            </a:r>
          </a:p>
          <a:p>
            <a:r>
              <a:rPr lang="en-US" sz="2400" b="1" dirty="0"/>
              <a:t> • It depends on patent vascularization and is easily injured in faces of heavy forces with concomitant vascular stasis.</a:t>
            </a:r>
          </a:p>
        </p:txBody>
      </p:sp>
    </p:spTree>
    <p:extLst>
      <p:ext uri="{BB962C8B-B14F-4D97-AF65-F5344CB8AC3E}">
        <p14:creationId xmlns:p14="http://schemas.microsoft.com/office/powerpoint/2010/main" val="345308101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015" y="1548365"/>
            <a:ext cx="7166919" cy="3046988"/>
          </a:xfrm>
          <a:prstGeom prst="rect">
            <a:avLst/>
          </a:prstGeom>
        </p:spPr>
        <p:txBody>
          <a:bodyPr wrap="square">
            <a:spAutoFit/>
          </a:bodyPr>
          <a:lstStyle/>
          <a:p>
            <a:r>
              <a:rPr lang="en-US" sz="2400" b="1" dirty="0"/>
              <a:t>A genetic predisposition to root </a:t>
            </a:r>
            <a:r>
              <a:rPr lang="en-US" sz="2400" b="1" dirty="0" err="1"/>
              <a:t>resorption</a:t>
            </a:r>
            <a:r>
              <a:rPr lang="en-US" sz="2400" b="1" dirty="0"/>
              <a:t> has been recognized recently. Decreased IL-1 production in the case of IL-1B allele 1 may result in relatively less catabolic bone modeling (</a:t>
            </a:r>
            <a:r>
              <a:rPr lang="en-US" sz="2400" b="1" dirty="0" err="1"/>
              <a:t>resorption</a:t>
            </a:r>
            <a:r>
              <a:rPr lang="en-US" sz="2400" b="1" dirty="0"/>
              <a:t>) at the cortical bone interface with the PDL, which may result in prolonged stress concentrated in the root of the tooth, triggering a cascade of fatigue-related events subsequently leading to root </a:t>
            </a:r>
            <a:r>
              <a:rPr lang="en-US" sz="2400" b="1" dirty="0" err="1"/>
              <a:t>resorption</a:t>
            </a:r>
            <a:r>
              <a:rPr lang="en-US" sz="2400" b="1" dirty="0"/>
              <a:t>.</a:t>
            </a:r>
          </a:p>
        </p:txBody>
      </p:sp>
    </p:spTree>
    <p:extLst>
      <p:ext uri="{BB962C8B-B14F-4D97-AF65-F5344CB8AC3E}">
        <p14:creationId xmlns:p14="http://schemas.microsoft.com/office/powerpoint/2010/main" val="141067898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3242" y="551067"/>
            <a:ext cx="7694141" cy="4893647"/>
          </a:xfrm>
          <a:prstGeom prst="rect">
            <a:avLst/>
          </a:prstGeom>
        </p:spPr>
        <p:txBody>
          <a:bodyPr wrap="square">
            <a:spAutoFit/>
          </a:bodyPr>
          <a:lstStyle/>
          <a:p>
            <a:r>
              <a:rPr lang="en-US" sz="2400" b="1" dirty="0">
                <a:solidFill>
                  <a:srgbClr val="FF0000"/>
                </a:solidFill>
              </a:rPr>
              <a:t>PULP DAMAGE AND LOSS OF TOOTH VITALITY</a:t>
            </a:r>
          </a:p>
          <a:p>
            <a:r>
              <a:rPr lang="en-US" sz="2400" b="1" dirty="0"/>
              <a:t> Various studies of changes in pulp tissue vascularity during orthodontic treatment, suggest that blood flow to the dental pulp decreases initially after orthodontic force application. However, it increases thereafter until it reaches a peak 7 days after the application of orthodontic force. These processes, depending on the degree of their disturbances, may cause changes in the metabolic cell activity, cell damage, or defense reactions. Orthodontic forces affect the dental pulp inducing vascular changes that are inflammatory in nature. As demonstrated in the rat model, the inflammatory vascular reactions subside within 3 weeks in all tissues.</a:t>
            </a:r>
          </a:p>
        </p:txBody>
      </p:sp>
    </p:spTree>
    <p:extLst>
      <p:ext uri="{BB962C8B-B14F-4D97-AF65-F5344CB8AC3E}">
        <p14:creationId xmlns:p14="http://schemas.microsoft.com/office/powerpoint/2010/main" val="252681089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2151" y="1680519"/>
            <a:ext cx="9086335" cy="1384995"/>
          </a:xfrm>
          <a:prstGeom prst="rect">
            <a:avLst/>
          </a:prstGeom>
        </p:spPr>
        <p:txBody>
          <a:bodyPr wrap="square">
            <a:spAutoFit/>
          </a:bodyPr>
          <a:lstStyle/>
          <a:p>
            <a:pPr algn="just"/>
            <a:r>
              <a:rPr lang="en-US" sz="2800" b="1" dirty="0"/>
              <a:t>Iatrogenic effects are a reality with modern day </a:t>
            </a:r>
          </a:p>
          <a:p>
            <a:pPr algn="just"/>
            <a:r>
              <a:rPr lang="en-US" sz="2800" b="1" dirty="0" err="1"/>
              <a:t>mechanotherapy</a:t>
            </a:r>
            <a:r>
              <a:rPr lang="en-US" sz="2800" b="1" dirty="0"/>
              <a:t>, which can jeopardize long-term </a:t>
            </a:r>
          </a:p>
          <a:p>
            <a:pPr algn="just"/>
            <a:r>
              <a:rPr lang="en-US" sz="2800" b="1" dirty="0"/>
              <a:t>effects of orthodontic treatment.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641" y="4275438"/>
            <a:ext cx="3474676" cy="1537627"/>
          </a:xfrm>
          <a:prstGeom prst="rect">
            <a:avLst/>
          </a:prstGeom>
        </p:spPr>
      </p:pic>
    </p:spTree>
    <p:extLst>
      <p:ext uri="{BB962C8B-B14F-4D97-AF65-F5344CB8AC3E}">
        <p14:creationId xmlns:p14="http://schemas.microsoft.com/office/powerpoint/2010/main" val="328259143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428" y="1009299"/>
            <a:ext cx="9176950" cy="4893647"/>
          </a:xfrm>
          <a:prstGeom prst="rect">
            <a:avLst/>
          </a:prstGeom>
        </p:spPr>
        <p:txBody>
          <a:bodyPr wrap="square">
            <a:spAutoFit/>
          </a:bodyPr>
          <a:lstStyle/>
          <a:p>
            <a:r>
              <a:rPr lang="en-US" sz="2400" b="1" dirty="0">
                <a:solidFill>
                  <a:srgbClr val="FF0000"/>
                </a:solidFill>
              </a:rPr>
              <a:t>DAMAGE TO THE INTRA-ORAL TISSUES</a:t>
            </a:r>
          </a:p>
          <a:p>
            <a:r>
              <a:rPr lang="en-US" sz="2400" b="1" dirty="0"/>
              <a:t> Mucosal trauma is fairly common during the orthodontic treatment and can be caused by many factors including ulceration by the brackets and the protruding </a:t>
            </a:r>
            <a:r>
              <a:rPr lang="en-US" sz="2400" b="1" dirty="0" err="1"/>
              <a:t>archwires</a:t>
            </a:r>
            <a:r>
              <a:rPr lang="en-US" sz="2400" b="1" dirty="0"/>
              <a:t> near the molar region, chemical burns from the acid-etchant and clumsy instrumentation. Prevention techniques include:</a:t>
            </a:r>
          </a:p>
          <a:p>
            <a:r>
              <a:rPr lang="en-US" sz="2400" b="1" dirty="0"/>
              <a:t> • Careful instrumentation. </a:t>
            </a:r>
          </a:p>
          <a:p>
            <a:r>
              <a:rPr lang="en-US" sz="2400" b="1" dirty="0"/>
              <a:t>• Cutting distal ends short.</a:t>
            </a:r>
          </a:p>
          <a:p>
            <a:r>
              <a:rPr lang="en-US" sz="2400" b="1" dirty="0"/>
              <a:t> • Using bumper sleeve on long spans of wire.</a:t>
            </a:r>
          </a:p>
          <a:p>
            <a:r>
              <a:rPr lang="en-US" sz="2400" b="1" dirty="0"/>
              <a:t> • Providing patients with wax to avoid mucosal irritation from the brackets.</a:t>
            </a:r>
          </a:p>
          <a:p>
            <a:r>
              <a:rPr lang="en-US" sz="2400" b="1" dirty="0"/>
              <a:t> • Using high volume suction and flushing with copious water after the acid etching procedure.</a:t>
            </a:r>
          </a:p>
        </p:txBody>
      </p:sp>
    </p:spTree>
    <p:extLst>
      <p:ext uri="{BB962C8B-B14F-4D97-AF65-F5344CB8AC3E}">
        <p14:creationId xmlns:p14="http://schemas.microsoft.com/office/powerpoint/2010/main" val="3164175010"/>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167" y="1582341"/>
            <a:ext cx="7597833" cy="4093428"/>
          </a:xfrm>
          <a:prstGeom prst="rect">
            <a:avLst/>
          </a:prstGeom>
        </p:spPr>
        <p:txBody>
          <a:bodyPr wrap="square">
            <a:spAutoFit/>
          </a:bodyPr>
          <a:lstStyle/>
          <a:p>
            <a:pPr algn="just"/>
            <a:r>
              <a:rPr lang="en-US" sz="2000" b="1" dirty="0">
                <a:solidFill>
                  <a:srgbClr val="FF0000"/>
                </a:solidFill>
              </a:rPr>
              <a:t>Soft Tissue Complications Related to Micro Implants </a:t>
            </a:r>
          </a:p>
          <a:p>
            <a:pPr algn="just"/>
            <a:endParaRPr lang="en-US" sz="2000" b="1" dirty="0">
              <a:solidFill>
                <a:srgbClr val="FF0000"/>
              </a:solidFill>
            </a:endParaRPr>
          </a:p>
          <a:p>
            <a:pPr algn="just"/>
            <a:r>
              <a:rPr lang="en-US" sz="2000" b="1" dirty="0"/>
              <a:t>Micro-implants are highly useful in orthodontics for skeletal anchorage in critical anchorage situations. Their simple design and ease in implantation and removal makes them a good option for the some patients requiring skeletal anchorage. However, potential problems and soft tissue complications are common with their use. Impingements and trauma to soft tissue overlying the implant is fairly common causing soft tissue damage to the buccal mucosa and attached gingiva related to the implant site. </a:t>
            </a:r>
            <a:r>
              <a:rPr lang="en-US" sz="2000" b="1" dirty="0" err="1"/>
              <a:t>Peri‑implantitis</a:t>
            </a:r>
            <a:r>
              <a:rPr lang="en-US" sz="2000" b="1" dirty="0"/>
              <a:t> or inflammation of the gingiva around the implant can occur as a result of improper oral hygiene maintenance. Adequate oral hygiene must be ensured to prevent tissue inflammation around the implant site.</a:t>
            </a:r>
          </a:p>
        </p:txBody>
      </p:sp>
    </p:spTree>
    <p:extLst>
      <p:ext uri="{BB962C8B-B14F-4D97-AF65-F5344CB8AC3E}">
        <p14:creationId xmlns:p14="http://schemas.microsoft.com/office/powerpoint/2010/main" val="3249180655"/>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287" y="1045365"/>
            <a:ext cx="7952127" cy="3785652"/>
          </a:xfrm>
          <a:prstGeom prst="rect">
            <a:avLst/>
          </a:prstGeom>
        </p:spPr>
        <p:txBody>
          <a:bodyPr wrap="square">
            <a:spAutoFit/>
          </a:bodyPr>
          <a:lstStyle/>
          <a:p>
            <a:r>
              <a:rPr lang="en-US" sz="2400" b="1" dirty="0">
                <a:solidFill>
                  <a:srgbClr val="FF0000"/>
                </a:solidFill>
              </a:rPr>
              <a:t>ENAMEL ABRASION</a:t>
            </a:r>
          </a:p>
          <a:p>
            <a:r>
              <a:rPr lang="en-US" sz="2400" b="1" dirty="0"/>
              <a:t> </a:t>
            </a:r>
            <a:r>
              <a:rPr lang="en-US" sz="2400" b="1" dirty="0">
                <a:solidFill>
                  <a:srgbClr val="FFC000"/>
                </a:solidFill>
              </a:rPr>
              <a:t>Stainless steel brackets tend to induce less enamel abrasion than ceramic brackets. </a:t>
            </a:r>
            <a:r>
              <a:rPr lang="en-US" sz="2400" b="1" dirty="0">
                <a:solidFill>
                  <a:schemeClr val="accent1">
                    <a:lumMod val="60000"/>
                    <a:lumOff val="40000"/>
                  </a:schemeClr>
                </a:solidFill>
              </a:rPr>
              <a:t>It was also noticed that single crystal ceramic causes more enamel abrasion than polycrystalline ones . </a:t>
            </a:r>
            <a:r>
              <a:rPr lang="en-US" sz="2400" b="1" dirty="0"/>
              <a:t>Ideally, cross bites must be corrected before placing ceramic brackets and ceramic brackets used on mandibular teeth must be kept out of occlusion to prevent enamel abrasion. In patients with deep bite, use of bite planes is advocated to minimize interference and the subsequent risk of enamel abrasion.</a:t>
            </a:r>
          </a:p>
        </p:txBody>
      </p:sp>
    </p:spTree>
    <p:extLst>
      <p:ext uri="{BB962C8B-B14F-4D97-AF65-F5344CB8AC3E}">
        <p14:creationId xmlns:p14="http://schemas.microsoft.com/office/powerpoint/2010/main" val="146352655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774" y="2254259"/>
            <a:ext cx="9167061" cy="584775"/>
          </a:xfrm>
          <a:prstGeom prst="rect">
            <a:avLst/>
          </a:prstGeom>
        </p:spPr>
        <p:txBody>
          <a:bodyPr wrap="none">
            <a:spAutoFit/>
          </a:bodyPr>
          <a:lstStyle/>
          <a:p>
            <a:r>
              <a:rPr lang="en-US" sz="3200" b="1" dirty="0">
                <a:solidFill>
                  <a:schemeClr val="accent6">
                    <a:lumMod val="75000"/>
                  </a:schemeClr>
                </a:solidFill>
              </a:rPr>
              <a:t>HEADGEAR INJURIES DUE TO CARELESS HANDLING</a:t>
            </a:r>
          </a:p>
        </p:txBody>
      </p:sp>
      <p:pic>
        <p:nvPicPr>
          <p:cNvPr id="3" name="Picture 2"/>
          <p:cNvPicPr>
            <a:picLocks noChangeAspect="1"/>
          </p:cNvPicPr>
          <p:nvPr/>
        </p:nvPicPr>
        <p:blipFill>
          <a:blip r:embed="rId2"/>
          <a:stretch>
            <a:fillRect/>
          </a:stretch>
        </p:blipFill>
        <p:spPr>
          <a:xfrm>
            <a:off x="2453081" y="3359697"/>
            <a:ext cx="1685925" cy="2724150"/>
          </a:xfrm>
          <a:prstGeom prst="rect">
            <a:avLst/>
          </a:prstGeom>
        </p:spPr>
      </p:pic>
    </p:spTree>
    <p:extLst>
      <p:ext uri="{BB962C8B-B14F-4D97-AF65-F5344CB8AC3E}">
        <p14:creationId xmlns:p14="http://schemas.microsoft.com/office/powerpoint/2010/main" val="218443538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5483" y="1120676"/>
            <a:ext cx="6096000" cy="1477328"/>
          </a:xfrm>
          <a:prstGeom prst="rect">
            <a:avLst/>
          </a:prstGeom>
        </p:spPr>
        <p:txBody>
          <a:bodyPr>
            <a:spAutoFit/>
          </a:bodyPr>
          <a:lstStyle/>
          <a:p>
            <a:endParaRPr lang="en-US" dirty="0"/>
          </a:p>
          <a:p>
            <a:endParaRPr lang="en-US" dirty="0"/>
          </a:p>
          <a:p>
            <a:endParaRPr lang="en-US" dirty="0"/>
          </a:p>
          <a:p>
            <a:endParaRPr lang="en-US" dirty="0"/>
          </a:p>
          <a:p>
            <a:endParaRPr lang="en-US" dirty="0"/>
          </a:p>
        </p:txBody>
      </p:sp>
      <p:sp>
        <p:nvSpPr>
          <p:cNvPr id="3" name="Rectangle 2"/>
          <p:cNvSpPr/>
          <p:nvPr/>
        </p:nvSpPr>
        <p:spPr>
          <a:xfrm>
            <a:off x="2568728" y="825122"/>
            <a:ext cx="7786064" cy="4524315"/>
          </a:xfrm>
          <a:prstGeom prst="rect">
            <a:avLst/>
          </a:prstGeom>
        </p:spPr>
        <p:txBody>
          <a:bodyPr wrap="square">
            <a:spAutoFit/>
          </a:bodyPr>
          <a:lstStyle/>
          <a:p>
            <a:r>
              <a:rPr lang="en-US" sz="2400" b="1" dirty="0">
                <a:solidFill>
                  <a:srgbClr val="FF0000"/>
                </a:solidFill>
              </a:rPr>
              <a:t>ALLERGIC REACTIONS FROM ORTHODONTIC APPLIANCES </a:t>
            </a:r>
            <a:r>
              <a:rPr lang="en-US" sz="2400" b="1" dirty="0"/>
              <a:t>Orthodontic materials have the potential to induce allergic reactions in some patients. </a:t>
            </a:r>
            <a:r>
              <a:rPr lang="en-US" sz="2400" b="1" dirty="0">
                <a:solidFill>
                  <a:schemeClr val="accent6">
                    <a:lumMod val="60000"/>
                    <a:lumOff val="40000"/>
                  </a:schemeClr>
                </a:solidFill>
              </a:rPr>
              <a:t>Nickel</a:t>
            </a:r>
            <a:r>
              <a:rPr lang="en-US" sz="2400" b="1" dirty="0"/>
              <a:t> present in orthodontic appliances like brackets, bands, and </a:t>
            </a:r>
            <a:r>
              <a:rPr lang="en-US" sz="2400" b="1" dirty="0" err="1"/>
              <a:t>archwires</a:t>
            </a:r>
            <a:r>
              <a:rPr lang="en-US" sz="2400" b="1" dirty="0"/>
              <a:t> is responsible for causing allergic reactions in some patients. </a:t>
            </a:r>
            <a:r>
              <a:rPr lang="en-US" sz="2400" b="1" dirty="0">
                <a:solidFill>
                  <a:schemeClr val="accent6">
                    <a:lumMod val="60000"/>
                    <a:lumOff val="40000"/>
                  </a:schemeClr>
                </a:solidFill>
              </a:rPr>
              <a:t>Latex </a:t>
            </a:r>
            <a:r>
              <a:rPr lang="en-US" sz="2400" b="1" dirty="0"/>
              <a:t>present in gloves, elastics, and elastomeric ligatures may also cause reactions in a few patients allergic to the protein antigen present in rubber. </a:t>
            </a:r>
            <a:r>
              <a:rPr lang="en-US" sz="2400" b="1" dirty="0">
                <a:solidFill>
                  <a:schemeClr val="accent6">
                    <a:lumMod val="60000"/>
                    <a:lumOff val="40000"/>
                  </a:schemeClr>
                </a:solidFill>
              </a:rPr>
              <a:t>Methyl methacrylate </a:t>
            </a:r>
            <a:r>
              <a:rPr lang="en-US" sz="2400" b="1" dirty="0"/>
              <a:t>found in bonding agents and </a:t>
            </a:r>
            <a:r>
              <a:rPr lang="en-US" sz="2400" b="1" dirty="0">
                <a:solidFill>
                  <a:schemeClr val="accent6">
                    <a:lumMod val="60000"/>
                    <a:lumOff val="40000"/>
                  </a:schemeClr>
                </a:solidFill>
              </a:rPr>
              <a:t>composite</a:t>
            </a:r>
            <a:r>
              <a:rPr lang="en-US" sz="2400" b="1" dirty="0"/>
              <a:t> is also responsible for allergic reactions in rarely. </a:t>
            </a:r>
            <a:r>
              <a:rPr lang="en-US" sz="2400" b="1" dirty="0">
                <a:solidFill>
                  <a:schemeClr val="accent6">
                    <a:lumMod val="75000"/>
                  </a:schemeClr>
                </a:solidFill>
              </a:rPr>
              <a:t>The reactions might range from ulceration, erythematous lesions, or even anaphylactic shock, depending on the patient.</a:t>
            </a:r>
          </a:p>
        </p:txBody>
      </p:sp>
      <p:pic>
        <p:nvPicPr>
          <p:cNvPr id="4" name="Picture 3"/>
          <p:cNvPicPr>
            <a:picLocks noChangeAspect="1"/>
          </p:cNvPicPr>
          <p:nvPr/>
        </p:nvPicPr>
        <p:blipFill rotWithShape="1">
          <a:blip r:embed="rId2"/>
          <a:srcRect b="19355"/>
          <a:stretch/>
        </p:blipFill>
        <p:spPr>
          <a:xfrm>
            <a:off x="235103" y="1923492"/>
            <a:ext cx="2333625" cy="1800225"/>
          </a:xfrm>
          <a:prstGeom prst="rect">
            <a:avLst/>
          </a:prstGeom>
        </p:spPr>
      </p:pic>
      <p:pic>
        <p:nvPicPr>
          <p:cNvPr id="5" name="Picture 4"/>
          <p:cNvPicPr>
            <a:picLocks noChangeAspect="1"/>
          </p:cNvPicPr>
          <p:nvPr/>
        </p:nvPicPr>
        <p:blipFill>
          <a:blip r:embed="rId3"/>
          <a:stretch>
            <a:fillRect/>
          </a:stretch>
        </p:blipFill>
        <p:spPr>
          <a:xfrm>
            <a:off x="8874410" y="4953558"/>
            <a:ext cx="2514600" cy="1819275"/>
          </a:xfrm>
          <a:prstGeom prst="rect">
            <a:avLst/>
          </a:prstGeom>
        </p:spPr>
      </p:pic>
    </p:spTree>
    <p:extLst>
      <p:ext uri="{BB962C8B-B14F-4D97-AF65-F5344CB8AC3E}">
        <p14:creationId xmlns:p14="http://schemas.microsoft.com/office/powerpoint/2010/main" val="50504076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673" y="195925"/>
            <a:ext cx="10442289" cy="3477875"/>
          </a:xfrm>
          <a:prstGeom prst="rect">
            <a:avLst/>
          </a:prstGeom>
        </p:spPr>
        <p:txBody>
          <a:bodyPr wrap="square">
            <a:spAutoFit/>
          </a:bodyPr>
          <a:lstStyle/>
          <a:p>
            <a:r>
              <a:rPr lang="en-US" sz="2000" b="1" dirty="0">
                <a:solidFill>
                  <a:srgbClr val="FF0000"/>
                </a:solidFill>
              </a:rPr>
              <a:t>TMJ PROBLEMS</a:t>
            </a:r>
          </a:p>
          <a:p>
            <a:r>
              <a:rPr lang="en-US" sz="2000" b="1" dirty="0"/>
              <a:t> The role of occlusion in the development of </a:t>
            </a:r>
            <a:r>
              <a:rPr lang="en-US" sz="2000" b="1" dirty="0" err="1"/>
              <a:t>temporo</a:t>
            </a:r>
            <a:r>
              <a:rPr lang="en-US" sz="2000" b="1" dirty="0"/>
              <a:t>-mandibular disorders (TMD’s) has been well researched in the orthodontic literature and is a subject of high controversy. A review of the currently available literature regarding the relationship between morphologic and functional occlusal factors relative to TMD reveals that there is a relatively</a:t>
            </a:r>
            <a:r>
              <a:rPr lang="en-US" sz="2000" b="1" dirty="0">
                <a:solidFill>
                  <a:srgbClr val="FF6600"/>
                </a:solidFill>
              </a:rPr>
              <a:t> low association of occlusal factors in causing </a:t>
            </a:r>
            <a:r>
              <a:rPr lang="en-US" sz="2000" b="1" dirty="0" err="1">
                <a:solidFill>
                  <a:srgbClr val="FF6600"/>
                </a:solidFill>
              </a:rPr>
              <a:t>TMD</a:t>
            </a:r>
            <a:r>
              <a:rPr lang="en-US" sz="2000" b="1" dirty="0" err="1"/>
              <a:t>.Severe</a:t>
            </a:r>
            <a:r>
              <a:rPr lang="en-US" sz="2000" b="1" dirty="0"/>
              <a:t> skeletal anterior open bite, discrepancy between centric relation and centric occlusion (CR-CO discrepancy) greater than 4 mm, over-jet greater than 6 to 7 mm, unilateral lingual </a:t>
            </a:r>
            <a:r>
              <a:rPr lang="en-US" sz="2000" b="1" dirty="0" err="1"/>
              <a:t>crossbite</a:t>
            </a:r>
            <a:r>
              <a:rPr lang="en-US" sz="2000" b="1" dirty="0"/>
              <a:t>, and five or more missing posterior teeth are the conditions that have been associated with specific diagnostic groups of TMD conditions. </a:t>
            </a:r>
            <a:r>
              <a:rPr lang="en-US" sz="2000" b="1" dirty="0">
                <a:solidFill>
                  <a:schemeClr val="accent6">
                    <a:lumMod val="75000"/>
                  </a:schemeClr>
                </a:solidFill>
              </a:rPr>
              <a:t>It has been proposed by McNamara et al. that the first three factors often are associated with TMJ </a:t>
            </a:r>
            <a:r>
              <a:rPr lang="en-US" sz="2000" b="1" dirty="0" err="1">
                <a:solidFill>
                  <a:schemeClr val="accent6">
                    <a:lumMod val="75000"/>
                  </a:schemeClr>
                </a:solidFill>
              </a:rPr>
              <a:t>arthropathies</a:t>
            </a:r>
            <a:r>
              <a:rPr lang="en-US" sz="2000" b="1" dirty="0">
                <a:solidFill>
                  <a:schemeClr val="accent6">
                    <a:lumMod val="75000"/>
                  </a:schemeClr>
                </a:solidFill>
              </a:rPr>
              <a:t> and may be the result of osseous or ligamentous changes within the </a:t>
            </a:r>
            <a:r>
              <a:rPr lang="en-US" sz="2000" b="1" dirty="0" err="1">
                <a:solidFill>
                  <a:schemeClr val="accent6">
                    <a:lumMod val="75000"/>
                  </a:schemeClr>
                </a:solidFill>
              </a:rPr>
              <a:t>temporomandibular</a:t>
            </a:r>
            <a:r>
              <a:rPr lang="en-US" sz="2000" b="1" dirty="0">
                <a:solidFill>
                  <a:schemeClr val="accent6">
                    <a:lumMod val="75000"/>
                  </a:schemeClr>
                </a:solidFill>
              </a:rPr>
              <a:t> articulation</a:t>
            </a:r>
          </a:p>
        </p:txBody>
      </p:sp>
      <p:pic>
        <p:nvPicPr>
          <p:cNvPr id="4" name="Picture 3"/>
          <p:cNvPicPr>
            <a:picLocks noChangeAspect="1"/>
          </p:cNvPicPr>
          <p:nvPr/>
        </p:nvPicPr>
        <p:blipFill>
          <a:blip r:embed="rId2"/>
          <a:stretch>
            <a:fillRect/>
          </a:stretch>
        </p:blipFill>
        <p:spPr>
          <a:xfrm>
            <a:off x="8242212" y="3711462"/>
            <a:ext cx="3109847" cy="2831946"/>
          </a:xfrm>
          <a:prstGeom prst="rect">
            <a:avLst/>
          </a:prstGeom>
        </p:spPr>
      </p:pic>
      <p:pic>
        <p:nvPicPr>
          <p:cNvPr id="3" name="Picture 2"/>
          <p:cNvPicPr>
            <a:picLocks noChangeAspect="1"/>
          </p:cNvPicPr>
          <p:nvPr/>
        </p:nvPicPr>
        <p:blipFill>
          <a:blip r:embed="rId3"/>
          <a:stretch>
            <a:fillRect/>
          </a:stretch>
        </p:blipFill>
        <p:spPr>
          <a:xfrm>
            <a:off x="492673" y="3972909"/>
            <a:ext cx="4648200" cy="2711669"/>
          </a:xfrm>
          <a:prstGeom prst="rect">
            <a:avLst/>
          </a:prstGeom>
        </p:spPr>
      </p:pic>
    </p:spTree>
    <p:extLst>
      <p:ext uri="{BB962C8B-B14F-4D97-AF65-F5344CB8AC3E}">
        <p14:creationId xmlns:p14="http://schemas.microsoft.com/office/powerpoint/2010/main" val="165086419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0995" y="1980800"/>
            <a:ext cx="8193269" cy="461665"/>
          </a:xfrm>
          <a:prstGeom prst="rect">
            <a:avLst/>
          </a:prstGeom>
        </p:spPr>
        <p:txBody>
          <a:bodyPr wrap="none">
            <a:spAutoFit/>
          </a:bodyPr>
          <a:lstStyle/>
          <a:p>
            <a:r>
              <a:rPr lang="en-US" sz="2400" b="1" dirty="0">
                <a:solidFill>
                  <a:srgbClr val="FF0000"/>
                </a:solidFill>
              </a:rPr>
              <a:t>POTENTIAL ADVERSE EFFECTS TO THE PERIODONTAL TISSUES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935" y="3838229"/>
            <a:ext cx="5124450" cy="2495550"/>
          </a:xfrm>
          <a:prstGeom prst="rect">
            <a:avLst/>
          </a:prstGeom>
        </p:spPr>
      </p:pic>
    </p:spTree>
    <p:extLst>
      <p:ext uri="{BB962C8B-B14F-4D97-AF65-F5344CB8AC3E}">
        <p14:creationId xmlns:p14="http://schemas.microsoft.com/office/powerpoint/2010/main" val="421492565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2706" y="1074534"/>
            <a:ext cx="6096000" cy="3693319"/>
          </a:xfrm>
          <a:prstGeom prst="rect">
            <a:avLst/>
          </a:prstGeom>
        </p:spPr>
        <p:txBody>
          <a:bodyPr>
            <a:spAutoFit/>
          </a:bodyPr>
          <a:lstStyle/>
          <a:p>
            <a:pPr algn="just"/>
            <a:r>
              <a:rPr lang="en-US" b="1" dirty="0">
                <a:solidFill>
                  <a:srgbClr val="FF0000"/>
                </a:solidFill>
              </a:rPr>
              <a:t>Gingival Inflammation</a:t>
            </a:r>
          </a:p>
          <a:p>
            <a:pPr algn="just"/>
            <a:r>
              <a:rPr lang="en-US" sz="2000" b="1" dirty="0">
                <a:solidFill>
                  <a:srgbClr val="00B050"/>
                </a:solidFill>
              </a:rPr>
              <a:t> Plaque </a:t>
            </a:r>
            <a:r>
              <a:rPr lang="en-US" b="1" dirty="0"/>
              <a:t>is the major etiologic factor in the development of gingivitis. Experimental animal studies have shown that in the absence of plaque, orthodontic forces and tooth movements do not induce gingivitis. In the presence of plaque, however, similar forces are capable of inducing angular bone defects and with tipping and intruding orthodontic tooth movements, attachment loss can </a:t>
            </a:r>
            <a:r>
              <a:rPr lang="en-US" b="1" dirty="0" err="1"/>
              <a:t>occurn.In</a:t>
            </a:r>
            <a:r>
              <a:rPr lang="en-US" b="1" dirty="0"/>
              <a:t> healthy, reduced periodontal tissue support regions, orthodontic forces kept within the biological limits do not cause gingival inflammation. The most important factor in the initiation, progression and recurrence of periodontal disease in reduced </a:t>
            </a:r>
            <a:r>
              <a:rPr lang="en-US" b="1" dirty="0" err="1"/>
              <a:t>periodontium</a:t>
            </a:r>
            <a:r>
              <a:rPr lang="en-US" b="1" dirty="0"/>
              <a:t> is the presence of microbial plaque.</a:t>
            </a:r>
          </a:p>
        </p:txBody>
      </p:sp>
      <p:pic>
        <p:nvPicPr>
          <p:cNvPr id="3" name="Picture 2"/>
          <p:cNvPicPr>
            <a:picLocks noChangeAspect="1"/>
          </p:cNvPicPr>
          <p:nvPr/>
        </p:nvPicPr>
        <p:blipFill>
          <a:blip r:embed="rId2"/>
          <a:stretch>
            <a:fillRect/>
          </a:stretch>
        </p:blipFill>
        <p:spPr>
          <a:xfrm>
            <a:off x="390525" y="4767853"/>
            <a:ext cx="2657475" cy="1724025"/>
          </a:xfrm>
          <a:prstGeom prst="rect">
            <a:avLst/>
          </a:prstGeom>
        </p:spPr>
      </p:pic>
    </p:spTree>
    <p:extLst>
      <p:ext uri="{BB962C8B-B14F-4D97-AF65-F5344CB8AC3E}">
        <p14:creationId xmlns:p14="http://schemas.microsoft.com/office/powerpoint/2010/main" val="145417292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5" y="1172063"/>
            <a:ext cx="6096000" cy="3477875"/>
          </a:xfrm>
          <a:prstGeom prst="rect">
            <a:avLst/>
          </a:prstGeom>
        </p:spPr>
        <p:txBody>
          <a:bodyPr>
            <a:spAutoFit/>
          </a:bodyPr>
          <a:lstStyle/>
          <a:p>
            <a:pPr algn="just"/>
            <a:r>
              <a:rPr lang="en-US" sz="2000" b="1" dirty="0">
                <a:solidFill>
                  <a:srgbClr val="FF0000"/>
                </a:solidFill>
              </a:rPr>
              <a:t>Attachment Loss </a:t>
            </a:r>
          </a:p>
          <a:p>
            <a:pPr algn="just"/>
            <a:r>
              <a:rPr lang="en-US" sz="2000" dirty="0"/>
              <a:t>In many orthodontic patients, the principal reason for the associated gingival and periodontal inflammation involves mechanical irritation caused by the band or cement, in addition to trapped plaque. The risk of attachment loss can be anticipated when such iatrogenic irritations are present. Results of a histological study on human periodontal tissues confirm that the orthodontic banding have to be performed with great care along with excellent oral hygiene in order to avoid permanent periodontal destruction.</a:t>
            </a:r>
          </a:p>
        </p:txBody>
      </p:sp>
      <p:pic>
        <p:nvPicPr>
          <p:cNvPr id="3" name="Picture 2"/>
          <p:cNvPicPr>
            <a:picLocks noChangeAspect="1"/>
          </p:cNvPicPr>
          <p:nvPr/>
        </p:nvPicPr>
        <p:blipFill>
          <a:blip r:embed="rId2"/>
          <a:stretch>
            <a:fillRect/>
          </a:stretch>
        </p:blipFill>
        <p:spPr>
          <a:xfrm>
            <a:off x="583127" y="5181764"/>
            <a:ext cx="3105150" cy="1476375"/>
          </a:xfrm>
          <a:prstGeom prst="rect">
            <a:avLst/>
          </a:prstGeom>
        </p:spPr>
      </p:pic>
      <p:pic>
        <p:nvPicPr>
          <p:cNvPr id="4" name="Picture 3"/>
          <p:cNvPicPr>
            <a:picLocks noChangeAspect="1"/>
          </p:cNvPicPr>
          <p:nvPr/>
        </p:nvPicPr>
        <p:blipFill>
          <a:blip r:embed="rId3"/>
          <a:stretch>
            <a:fillRect/>
          </a:stretch>
        </p:blipFill>
        <p:spPr>
          <a:xfrm>
            <a:off x="7836131" y="3763755"/>
            <a:ext cx="3940459" cy="2955344"/>
          </a:xfrm>
          <a:prstGeom prst="rect">
            <a:avLst/>
          </a:prstGeom>
        </p:spPr>
      </p:pic>
    </p:spTree>
    <p:extLst>
      <p:ext uri="{BB962C8B-B14F-4D97-AF65-F5344CB8AC3E}">
        <p14:creationId xmlns:p14="http://schemas.microsoft.com/office/powerpoint/2010/main" val="129088646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953" y="512632"/>
            <a:ext cx="7830589" cy="3231654"/>
          </a:xfrm>
          <a:prstGeom prst="rect">
            <a:avLst/>
          </a:prstGeom>
        </p:spPr>
        <p:txBody>
          <a:bodyPr wrap="square">
            <a:spAutoFit/>
          </a:bodyPr>
          <a:lstStyle/>
          <a:p>
            <a:pPr algn="just"/>
            <a:r>
              <a:rPr lang="en-US" sz="2400" b="1" dirty="0">
                <a:solidFill>
                  <a:srgbClr val="FF0000"/>
                </a:solidFill>
              </a:rPr>
              <a:t>Gingival Recession</a:t>
            </a:r>
          </a:p>
          <a:p>
            <a:pPr algn="just"/>
            <a:r>
              <a:rPr lang="en-US" sz="2000" b="1" dirty="0"/>
              <a:t> An adequate amount of attached gingiva is necessary for healthy gingival tissue and to deliver orthodontic treatment without adverse periodontal complications. The incisors showed apical displacement of the gingival margin with labial bodily movement. Loss of connective tissue occurred in the presence of preexisting untreated gingival inflammation was present. Therefore, if the tooth movement is expected to result in a reduction of soft tissue thickness and an alveolar bone dehiscence may have occurred in the presence of inflammation, gingival recession is a risk.</a:t>
            </a:r>
          </a:p>
        </p:txBody>
      </p:sp>
      <p:pic>
        <p:nvPicPr>
          <p:cNvPr id="3" name="Picture 2"/>
          <p:cNvPicPr>
            <a:picLocks noChangeAspect="1"/>
          </p:cNvPicPr>
          <p:nvPr/>
        </p:nvPicPr>
        <p:blipFill>
          <a:blip r:embed="rId2"/>
          <a:stretch>
            <a:fillRect/>
          </a:stretch>
        </p:blipFill>
        <p:spPr>
          <a:xfrm>
            <a:off x="2460430" y="4167447"/>
            <a:ext cx="5957423" cy="1815038"/>
          </a:xfrm>
          <a:prstGeom prst="rect">
            <a:avLst/>
          </a:prstGeom>
        </p:spPr>
      </p:pic>
    </p:spTree>
    <p:extLst>
      <p:ext uri="{BB962C8B-B14F-4D97-AF65-F5344CB8AC3E}">
        <p14:creationId xmlns:p14="http://schemas.microsoft.com/office/powerpoint/2010/main" val="223865490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454" y="1499286"/>
            <a:ext cx="11302314" cy="4832092"/>
          </a:xfrm>
          <a:prstGeom prst="rect">
            <a:avLst/>
          </a:prstGeom>
        </p:spPr>
        <p:txBody>
          <a:bodyPr wrap="square">
            <a:spAutoFit/>
          </a:bodyPr>
          <a:lstStyle/>
          <a:p>
            <a:pPr algn="just"/>
            <a:r>
              <a:rPr lang="en-US" sz="2800" b="1" dirty="0"/>
              <a:t>What are the causes of orthodontic </a:t>
            </a:r>
          </a:p>
          <a:p>
            <a:pPr algn="just"/>
            <a:r>
              <a:rPr lang="en-US" sz="2800" b="1" dirty="0"/>
              <a:t>iatrogenic?</a:t>
            </a:r>
          </a:p>
          <a:p>
            <a:pPr algn="just"/>
            <a:r>
              <a:rPr lang="en-US" sz="2800" b="1" dirty="0"/>
              <a:t>Several reasons should be analyzed to explain the </a:t>
            </a:r>
          </a:p>
          <a:p>
            <a:pPr algn="just"/>
            <a:r>
              <a:rPr lang="en-US" sz="2800" b="1" dirty="0"/>
              <a:t>growing number of cases of </a:t>
            </a:r>
            <a:r>
              <a:rPr lang="en-US" sz="2800" b="1" dirty="0" err="1"/>
              <a:t>iatrogenics</a:t>
            </a:r>
            <a:r>
              <a:rPr lang="en-US" sz="2800" b="1" dirty="0"/>
              <a:t> in </a:t>
            </a:r>
            <a:r>
              <a:rPr lang="en-US" sz="2800" b="1" dirty="0" err="1"/>
              <a:t>Orthodontics</a:t>
            </a:r>
            <a:r>
              <a:rPr lang="en-US" sz="2800" b="1" dirty="0"/>
              <a:t>. </a:t>
            </a:r>
            <a:r>
              <a:rPr lang="en-US" sz="2800" b="1" dirty="0" err="1"/>
              <a:t>Iatrogenics</a:t>
            </a:r>
            <a:r>
              <a:rPr lang="en-US" sz="2800" b="1" dirty="0"/>
              <a:t> usually occurs due to </a:t>
            </a:r>
            <a:r>
              <a:rPr lang="en-US" sz="2800" b="1" dirty="0">
                <a:solidFill>
                  <a:srgbClr val="FF0000"/>
                </a:solidFill>
              </a:rPr>
              <a:t>inaccurate </a:t>
            </a:r>
          </a:p>
          <a:p>
            <a:pPr algn="just"/>
            <a:r>
              <a:rPr lang="en-US" sz="2800" b="1" dirty="0">
                <a:solidFill>
                  <a:srgbClr val="FF0000"/>
                </a:solidFill>
              </a:rPr>
              <a:t>growth prediction, incorrect choice of </a:t>
            </a:r>
            <a:r>
              <a:rPr lang="en-US" sz="2800" b="1" dirty="0" err="1">
                <a:solidFill>
                  <a:srgbClr val="FF0000"/>
                </a:solidFill>
              </a:rPr>
              <a:t>orthodontic</a:t>
            </a:r>
            <a:r>
              <a:rPr lang="en-US" sz="2800" b="1" dirty="0">
                <a:solidFill>
                  <a:srgbClr val="FF0000"/>
                </a:solidFill>
              </a:rPr>
              <a:t> appliances, technical failure by the dentist, poor </a:t>
            </a:r>
          </a:p>
          <a:p>
            <a:pPr algn="just"/>
            <a:r>
              <a:rPr lang="en-US" sz="2800" b="1" dirty="0">
                <a:solidFill>
                  <a:srgbClr val="FF0000"/>
                </a:solidFill>
              </a:rPr>
              <a:t>patient cooperation or lack of control of space and </a:t>
            </a:r>
          </a:p>
          <a:p>
            <a:pPr algn="just"/>
            <a:r>
              <a:rPr lang="en-US" sz="2800" b="1" dirty="0">
                <a:solidFill>
                  <a:srgbClr val="FF0000"/>
                </a:solidFill>
              </a:rPr>
              <a:t>anchorage, particularly when teeth are extracted for </a:t>
            </a:r>
          </a:p>
          <a:p>
            <a:pPr algn="just"/>
            <a:r>
              <a:rPr lang="en-US" sz="2800" b="1" dirty="0">
                <a:solidFill>
                  <a:srgbClr val="FF0000"/>
                </a:solidFill>
              </a:rPr>
              <a:t>orthodontic reasons</a:t>
            </a:r>
          </a:p>
          <a:p>
            <a:pPr algn="just"/>
            <a:endParaRPr lang="en-US"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27" y="64625"/>
            <a:ext cx="2712203" cy="2869322"/>
          </a:xfrm>
          <a:prstGeom prst="rect">
            <a:avLst/>
          </a:prstGeom>
        </p:spPr>
      </p:pic>
    </p:spTree>
    <p:extLst>
      <p:ext uri="{BB962C8B-B14F-4D97-AF65-F5344CB8AC3E}">
        <p14:creationId xmlns:p14="http://schemas.microsoft.com/office/powerpoint/2010/main" val="321389715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983" y="305506"/>
            <a:ext cx="6096000" cy="4616648"/>
          </a:xfrm>
          <a:prstGeom prst="rect">
            <a:avLst/>
          </a:prstGeom>
        </p:spPr>
        <p:txBody>
          <a:bodyPr>
            <a:spAutoFit/>
          </a:bodyPr>
          <a:lstStyle/>
          <a:p>
            <a:r>
              <a:rPr lang="en-US" sz="2000" b="1" dirty="0">
                <a:solidFill>
                  <a:srgbClr val="FF0000"/>
                </a:solidFill>
              </a:rPr>
              <a:t>Black Triangles </a:t>
            </a:r>
          </a:p>
          <a:p>
            <a:r>
              <a:rPr lang="en-US" b="1" dirty="0"/>
              <a:t>Gingival embrasures are defined as the embrasure existing cervical to the interproximal contact. Open gingival embrasures exist when the embrasure space is not completely filled by the gingival </a:t>
            </a:r>
            <a:r>
              <a:rPr lang="en-US" b="1" dirty="0" err="1"/>
              <a:t>tissueand</a:t>
            </a:r>
            <a:r>
              <a:rPr lang="en-US" b="1" dirty="0"/>
              <a:t> can contribute to retention of food debris, thus adversely affect the health of the periodontium and are more common in adult patients with bone loss. Black triangle or open gingival embrasure can occur as potential complication in about than 1/3 of all adult orthodontic patients and should be discussed with patients prior to initiating orthodontic treatment. The key considerations in restorative and orthodontic treatment involve preserving the interdental papilla and avoiding black triangles in the gingival embrasures of the esthetic zone as open gingival embrasures are visibly un esthetic and adversely affect a person’s smile</a:t>
            </a:r>
          </a:p>
        </p:txBody>
      </p:sp>
      <p:pic>
        <p:nvPicPr>
          <p:cNvPr id="3" name="Picture 2"/>
          <p:cNvPicPr>
            <a:picLocks noChangeAspect="1"/>
          </p:cNvPicPr>
          <p:nvPr/>
        </p:nvPicPr>
        <p:blipFill>
          <a:blip r:embed="rId2"/>
          <a:stretch>
            <a:fillRect/>
          </a:stretch>
        </p:blipFill>
        <p:spPr>
          <a:xfrm>
            <a:off x="4929338" y="4484642"/>
            <a:ext cx="6572250" cy="2190750"/>
          </a:xfrm>
          <a:prstGeom prst="rect">
            <a:avLst/>
          </a:prstGeom>
        </p:spPr>
      </p:pic>
      <p:pic>
        <p:nvPicPr>
          <p:cNvPr id="4" name="Picture 3"/>
          <p:cNvPicPr>
            <a:picLocks noChangeAspect="1"/>
          </p:cNvPicPr>
          <p:nvPr/>
        </p:nvPicPr>
        <p:blipFill>
          <a:blip r:embed="rId3"/>
          <a:stretch>
            <a:fillRect/>
          </a:stretch>
        </p:blipFill>
        <p:spPr>
          <a:xfrm>
            <a:off x="9602657" y="794657"/>
            <a:ext cx="2143125" cy="2133600"/>
          </a:xfrm>
          <a:prstGeom prst="rect">
            <a:avLst/>
          </a:prstGeom>
        </p:spPr>
      </p:pic>
    </p:spTree>
    <p:extLst>
      <p:ext uri="{BB962C8B-B14F-4D97-AF65-F5344CB8AC3E}">
        <p14:creationId xmlns:p14="http://schemas.microsoft.com/office/powerpoint/2010/main" val="54355046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387" y="3244334"/>
            <a:ext cx="5870903" cy="369332"/>
          </a:xfrm>
          <a:prstGeom prst="rect">
            <a:avLst/>
          </a:prstGeom>
        </p:spPr>
        <p:txBody>
          <a:bodyPr wrap="none">
            <a:spAutoFit/>
          </a:bodyPr>
          <a:lstStyle/>
          <a:p>
            <a:r>
              <a:rPr lang="en-US" b="1" dirty="0">
                <a:solidFill>
                  <a:srgbClr val="00B050"/>
                </a:solidFill>
              </a:rPr>
              <a:t>ACCIDENTAL SWALLOWING OF APPLIANCE COMPONENTS</a:t>
            </a:r>
          </a:p>
        </p:txBody>
      </p:sp>
      <p:pic>
        <p:nvPicPr>
          <p:cNvPr id="3" name="Picture 2"/>
          <p:cNvPicPr>
            <a:picLocks noChangeAspect="1"/>
          </p:cNvPicPr>
          <p:nvPr/>
        </p:nvPicPr>
        <p:blipFill>
          <a:blip r:embed="rId2"/>
          <a:stretch>
            <a:fillRect/>
          </a:stretch>
        </p:blipFill>
        <p:spPr>
          <a:xfrm>
            <a:off x="4161973" y="254924"/>
            <a:ext cx="3228975" cy="2227811"/>
          </a:xfrm>
          <a:prstGeom prst="rect">
            <a:avLst/>
          </a:prstGeom>
        </p:spPr>
      </p:pic>
      <p:pic>
        <p:nvPicPr>
          <p:cNvPr id="4" name="Picture 3"/>
          <p:cNvPicPr>
            <a:picLocks noChangeAspect="1"/>
          </p:cNvPicPr>
          <p:nvPr/>
        </p:nvPicPr>
        <p:blipFill>
          <a:blip r:embed="rId3"/>
          <a:stretch>
            <a:fillRect/>
          </a:stretch>
        </p:blipFill>
        <p:spPr>
          <a:xfrm>
            <a:off x="8862767" y="3369424"/>
            <a:ext cx="3213151" cy="3127467"/>
          </a:xfrm>
          <a:prstGeom prst="rect">
            <a:avLst/>
          </a:prstGeom>
        </p:spPr>
      </p:pic>
      <p:pic>
        <p:nvPicPr>
          <p:cNvPr id="5" name="Picture 4"/>
          <p:cNvPicPr>
            <a:picLocks noChangeAspect="1"/>
          </p:cNvPicPr>
          <p:nvPr/>
        </p:nvPicPr>
        <p:blipFill>
          <a:blip r:embed="rId4"/>
          <a:stretch>
            <a:fillRect/>
          </a:stretch>
        </p:blipFill>
        <p:spPr>
          <a:xfrm>
            <a:off x="661890" y="2405551"/>
            <a:ext cx="2495550" cy="3267075"/>
          </a:xfrm>
          <a:prstGeom prst="rect">
            <a:avLst/>
          </a:prstGeom>
        </p:spPr>
      </p:pic>
    </p:spTree>
    <p:extLst>
      <p:ext uri="{BB962C8B-B14F-4D97-AF65-F5344CB8AC3E}">
        <p14:creationId xmlns:p14="http://schemas.microsoft.com/office/powerpoint/2010/main" val="187144441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870" y="2557149"/>
            <a:ext cx="8599085" cy="584775"/>
          </a:xfrm>
          <a:prstGeom prst="rect">
            <a:avLst/>
          </a:prstGeom>
        </p:spPr>
        <p:txBody>
          <a:bodyPr wrap="none">
            <a:spAutoFit/>
          </a:bodyPr>
          <a:lstStyle/>
          <a:p>
            <a:r>
              <a:rPr lang="en-US" sz="3200" b="1" dirty="0">
                <a:solidFill>
                  <a:srgbClr val="0070C0"/>
                </a:solidFill>
              </a:rPr>
              <a:t>PROLONGATION IN THE TREATMENT DURATION</a:t>
            </a:r>
          </a:p>
        </p:txBody>
      </p:sp>
    </p:spTree>
    <p:extLst>
      <p:ext uri="{BB962C8B-B14F-4D97-AF65-F5344CB8AC3E}">
        <p14:creationId xmlns:p14="http://schemas.microsoft.com/office/powerpoint/2010/main" val="265545934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8662" y="385216"/>
            <a:ext cx="6096000" cy="3416320"/>
          </a:xfrm>
          <a:prstGeom prst="rect">
            <a:avLst/>
          </a:prstGeom>
        </p:spPr>
        <p:txBody>
          <a:bodyPr>
            <a:spAutoFit/>
          </a:bodyPr>
          <a:lstStyle/>
          <a:p>
            <a:r>
              <a:rPr lang="en-US" sz="2000" b="1" dirty="0">
                <a:solidFill>
                  <a:srgbClr val="FF0000"/>
                </a:solidFill>
              </a:rPr>
              <a:t>TREATMENT FAILURE AND RELAPSE</a:t>
            </a:r>
          </a:p>
          <a:p>
            <a:r>
              <a:rPr lang="en-US" b="1" dirty="0"/>
              <a:t> Failure to complete a course of orthodontic treatment is frustratingly common (4-23%). </a:t>
            </a:r>
            <a:r>
              <a:rPr lang="en-US" b="1" dirty="0">
                <a:solidFill>
                  <a:schemeClr val="accent3"/>
                </a:solidFill>
              </a:rPr>
              <a:t>This may either be due to the patient’s insistence on removing the appliance earlier for personal reasons like marriage or the orthodontists’ opinion that further continuation of treatment may jeopardize the health of the dentition and the periodontal ligament, in the face of severe root </a:t>
            </a:r>
            <a:r>
              <a:rPr lang="en-US" b="1" dirty="0" err="1">
                <a:solidFill>
                  <a:schemeClr val="accent3"/>
                </a:solidFill>
              </a:rPr>
              <a:t>resorption</a:t>
            </a:r>
            <a:r>
              <a:rPr lang="en-US" b="1" dirty="0"/>
              <a:t>. Sometimes the patient might not be able to maintain oral hygiene in a satisfactory way as expected, resulting in worsening of the periodontal problem and the incidence of white spot lesions, requiring early appliance removal.</a:t>
            </a:r>
          </a:p>
        </p:txBody>
      </p:sp>
      <p:pic>
        <p:nvPicPr>
          <p:cNvPr id="3" name="Picture 2"/>
          <p:cNvPicPr>
            <a:picLocks noChangeAspect="1"/>
          </p:cNvPicPr>
          <p:nvPr/>
        </p:nvPicPr>
        <p:blipFill>
          <a:blip r:embed="rId2"/>
          <a:stretch>
            <a:fillRect/>
          </a:stretch>
        </p:blipFill>
        <p:spPr>
          <a:xfrm>
            <a:off x="524992" y="1545245"/>
            <a:ext cx="4656608" cy="4592132"/>
          </a:xfrm>
          <a:prstGeom prst="rect">
            <a:avLst/>
          </a:prstGeom>
        </p:spPr>
      </p:pic>
    </p:spTree>
    <p:extLst>
      <p:ext uri="{BB962C8B-B14F-4D97-AF65-F5344CB8AC3E}">
        <p14:creationId xmlns:p14="http://schemas.microsoft.com/office/powerpoint/2010/main" val="3278122825"/>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 Gingival Recession a Consequence of an Orthodontic Tooth Size and/or  tooth Position Discrepancy? | Volume 32, Issue 1 | Compen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335" y="1279784"/>
            <a:ext cx="619125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8385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171" y="1405225"/>
            <a:ext cx="9404094" cy="1853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53789" y="4147834"/>
            <a:ext cx="6096000" cy="1477328"/>
          </a:xfrm>
          <a:prstGeom prst="rect">
            <a:avLst/>
          </a:prstGeom>
        </p:spPr>
        <p:txBody>
          <a:bodyPr>
            <a:spAutoFit/>
          </a:bodyPr>
          <a:lstStyle/>
          <a:p>
            <a:r>
              <a:rPr lang="en-US" dirty="0"/>
              <a:t>The description of the bone activation and GBR. a Performance of selective alveolar decortication. b Place bovine inorganic bone over the anterior region. c Place collagen membrane over the bone graft material)</a:t>
            </a:r>
          </a:p>
          <a:p>
            <a:endParaRPr lang="en-US" dirty="0"/>
          </a:p>
        </p:txBody>
      </p:sp>
    </p:spTree>
    <p:extLst>
      <p:ext uri="{BB962C8B-B14F-4D97-AF65-F5344CB8AC3E}">
        <p14:creationId xmlns:p14="http://schemas.microsoft.com/office/powerpoint/2010/main" val="2234985587"/>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DF] Palatal fenestration after orthodontic treatment. Intermodal approach  and evolution. A case report | Semantic Scholar"/>
          <p:cNvPicPr>
            <a:picLocks noChangeAspect="1" noChangeArrowheads="1"/>
          </p:cNvPicPr>
          <p:nvPr/>
        </p:nvPicPr>
        <p:blipFill rotWithShape="1">
          <a:blip r:embed="rId2">
            <a:extLst>
              <a:ext uri="{28A0092B-C50C-407E-A947-70E740481C1C}">
                <a14:useLocalDpi xmlns:a14="http://schemas.microsoft.com/office/drawing/2010/main" val="0"/>
              </a:ext>
            </a:extLst>
          </a:blip>
          <a:srcRect l="-159" t="-7940" r="159" b="7940"/>
          <a:stretch/>
        </p:blipFill>
        <p:spPr bwMode="auto">
          <a:xfrm>
            <a:off x="1015881" y="709034"/>
            <a:ext cx="10460934" cy="376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55259"/>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age of Gingival Fenestration Using Modified Pouch and Tunnel  Technique: A Novel Appro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69" y="795500"/>
            <a:ext cx="2423618" cy="16682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atic-01.hindawi.com/articles/crid/volume-2013/902585/figures/902585.fi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469" y="705337"/>
            <a:ext cx="2708286" cy="1864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612523" y="547590"/>
            <a:ext cx="2937458" cy="2021951"/>
          </a:xfrm>
          <a:prstGeom prst="rect">
            <a:avLst/>
          </a:prstGeom>
        </p:spPr>
      </p:pic>
      <p:pic>
        <p:nvPicPr>
          <p:cNvPr id="3" name="Picture 2"/>
          <p:cNvPicPr>
            <a:picLocks noChangeAspect="1"/>
          </p:cNvPicPr>
          <p:nvPr/>
        </p:nvPicPr>
        <p:blipFill>
          <a:blip r:embed="rId5"/>
          <a:stretch>
            <a:fillRect/>
          </a:stretch>
        </p:blipFill>
        <p:spPr>
          <a:xfrm>
            <a:off x="8809771" y="441962"/>
            <a:ext cx="3090914" cy="2127579"/>
          </a:xfrm>
          <a:prstGeom prst="rect">
            <a:avLst/>
          </a:prstGeom>
        </p:spPr>
      </p:pic>
      <p:pic>
        <p:nvPicPr>
          <p:cNvPr id="4" name="Picture 3"/>
          <p:cNvPicPr>
            <a:picLocks noChangeAspect="1"/>
          </p:cNvPicPr>
          <p:nvPr/>
        </p:nvPicPr>
        <p:blipFill>
          <a:blip r:embed="rId6"/>
          <a:stretch>
            <a:fillRect/>
          </a:stretch>
        </p:blipFill>
        <p:spPr>
          <a:xfrm>
            <a:off x="217259" y="3905445"/>
            <a:ext cx="3957450" cy="2724045"/>
          </a:xfrm>
          <a:prstGeom prst="rect">
            <a:avLst/>
          </a:prstGeom>
        </p:spPr>
      </p:pic>
      <p:pic>
        <p:nvPicPr>
          <p:cNvPr id="5" name="Picture 4"/>
          <p:cNvPicPr>
            <a:picLocks noChangeAspect="1"/>
          </p:cNvPicPr>
          <p:nvPr/>
        </p:nvPicPr>
        <p:blipFill>
          <a:blip r:embed="rId7"/>
          <a:stretch>
            <a:fillRect/>
          </a:stretch>
        </p:blipFill>
        <p:spPr>
          <a:xfrm>
            <a:off x="4377421" y="3926594"/>
            <a:ext cx="3869510" cy="2663513"/>
          </a:xfrm>
          <a:prstGeom prst="rect">
            <a:avLst/>
          </a:prstGeom>
        </p:spPr>
      </p:pic>
      <p:pic>
        <p:nvPicPr>
          <p:cNvPr id="6" name="Picture 5"/>
          <p:cNvPicPr>
            <a:picLocks noChangeAspect="1"/>
          </p:cNvPicPr>
          <p:nvPr/>
        </p:nvPicPr>
        <p:blipFill>
          <a:blip r:embed="rId8"/>
          <a:stretch>
            <a:fillRect/>
          </a:stretch>
        </p:blipFill>
        <p:spPr>
          <a:xfrm>
            <a:off x="8304143" y="3965977"/>
            <a:ext cx="3755083" cy="2584749"/>
          </a:xfrm>
          <a:prstGeom prst="rect">
            <a:avLst/>
          </a:prstGeom>
        </p:spPr>
      </p:pic>
    </p:spTree>
    <p:extLst>
      <p:ext uri="{BB962C8B-B14F-4D97-AF65-F5344CB8AC3E}">
        <p14:creationId xmlns:p14="http://schemas.microsoft.com/office/powerpoint/2010/main" val="1444180822"/>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 y="-1"/>
            <a:ext cx="12313920" cy="6993775"/>
          </a:xfrm>
          <a:prstGeom prst="rect">
            <a:avLst/>
          </a:prstGeom>
        </p:spPr>
      </p:pic>
    </p:spTree>
    <p:extLst>
      <p:ext uri="{BB962C8B-B14F-4D97-AF65-F5344CB8AC3E}">
        <p14:creationId xmlns:p14="http://schemas.microsoft.com/office/powerpoint/2010/main" val="213611408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2258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8465" y="2092411"/>
            <a:ext cx="45719" cy="369332"/>
          </a:xfrm>
          <a:prstGeom prst="rect">
            <a:avLst/>
          </a:prstGeom>
          <a:noFill/>
        </p:spPr>
        <p:txBody>
          <a:bodyPr wrap="square" rtlCol="0">
            <a:spAutoFit/>
          </a:bodyPr>
          <a:lstStyle/>
          <a:p>
            <a:endParaRPr lang="en-US" dirty="0"/>
          </a:p>
        </p:txBody>
      </p:sp>
      <p:sp>
        <p:nvSpPr>
          <p:cNvPr id="3" name="TextBox 2"/>
          <p:cNvSpPr txBox="1"/>
          <p:nvPr/>
        </p:nvSpPr>
        <p:spPr>
          <a:xfrm>
            <a:off x="1869990" y="650789"/>
            <a:ext cx="499666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Enmal</a:t>
            </a:r>
            <a:r>
              <a:rPr lang="en-US" sz="2000" dirty="0"/>
              <a:t> </a:t>
            </a:r>
            <a:r>
              <a:rPr lang="en-US" sz="2000" dirty="0" err="1"/>
              <a:t>deminrization</a:t>
            </a:r>
            <a:r>
              <a:rPr lang="en-US" sz="2000" dirty="0"/>
              <a:t> white spot lesion</a:t>
            </a:r>
          </a:p>
          <a:p>
            <a:pPr marL="285750" indent="-285750">
              <a:buFont typeface="Arial" panose="020B0604020202020204" pitchFamily="34" charset="0"/>
              <a:buChar char="•"/>
            </a:pPr>
            <a:r>
              <a:rPr lang="en-US" sz="2000" dirty="0"/>
              <a:t>External apical root </a:t>
            </a:r>
            <a:r>
              <a:rPr lang="en-US" sz="2000" dirty="0" err="1"/>
              <a:t>resoption</a:t>
            </a:r>
            <a:endParaRPr lang="en-US" sz="2000" dirty="0"/>
          </a:p>
          <a:p>
            <a:pPr marL="285750" indent="-285750">
              <a:buFont typeface="Arial" panose="020B0604020202020204" pitchFamily="34" charset="0"/>
              <a:buChar char="•"/>
            </a:pPr>
            <a:r>
              <a:rPr lang="en-US" sz="2000" dirty="0" err="1"/>
              <a:t>Enemal</a:t>
            </a:r>
            <a:r>
              <a:rPr lang="en-US" sz="2000" dirty="0"/>
              <a:t> </a:t>
            </a:r>
            <a:r>
              <a:rPr lang="en-US" sz="2000" dirty="0" err="1"/>
              <a:t>wear,abration</a:t>
            </a:r>
            <a:r>
              <a:rPr lang="en-US" sz="2000" dirty="0"/>
              <a:t> and fracture</a:t>
            </a:r>
          </a:p>
          <a:p>
            <a:pPr marL="285750" indent="-285750">
              <a:buFont typeface="Arial" panose="020B0604020202020204" pitchFamily="34" charset="0"/>
              <a:buChar char="•"/>
            </a:pPr>
            <a:r>
              <a:rPr lang="en-US" sz="2000" dirty="0"/>
              <a:t>Periodontal </a:t>
            </a:r>
            <a:r>
              <a:rPr lang="en-US" sz="2000" dirty="0" err="1"/>
              <a:t>problemes</a:t>
            </a:r>
            <a:endParaRPr lang="en-US" sz="2000" dirty="0"/>
          </a:p>
          <a:p>
            <a:pPr marL="285750" indent="-285750">
              <a:buFont typeface="Arial" panose="020B0604020202020204" pitchFamily="34" charset="0"/>
              <a:buChar char="•"/>
            </a:pPr>
            <a:r>
              <a:rPr lang="en-US" sz="2000" dirty="0"/>
              <a:t>Injures from orthodontic </a:t>
            </a:r>
            <a:r>
              <a:rPr lang="en-US" sz="2000" dirty="0" err="1"/>
              <a:t>appliaces</a:t>
            </a:r>
            <a:endParaRPr lang="en-US" sz="2000" dirty="0"/>
          </a:p>
          <a:p>
            <a:pPr marL="285750" indent="-285750">
              <a:buFont typeface="Arial" panose="020B0604020202020204" pitchFamily="34" charset="0"/>
              <a:buChar char="•"/>
            </a:pPr>
            <a:r>
              <a:rPr lang="en-US" sz="2000" dirty="0" err="1"/>
              <a:t>Tmj</a:t>
            </a:r>
            <a:r>
              <a:rPr lang="en-US" sz="2000" dirty="0"/>
              <a:t> and orthodontic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55" y="2908781"/>
            <a:ext cx="2574067" cy="17065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190" y="2969914"/>
            <a:ext cx="2776151" cy="15615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523" y="2876211"/>
            <a:ext cx="2404935" cy="18174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1864" y="3040706"/>
            <a:ext cx="3056495" cy="148847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748" y="4833682"/>
            <a:ext cx="2024318" cy="20243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104" y="4701224"/>
            <a:ext cx="4193058" cy="2358595"/>
          </a:xfrm>
          <a:prstGeom prst="rect">
            <a:avLst/>
          </a:prstGeom>
        </p:spPr>
      </p:pic>
    </p:spTree>
    <p:extLst>
      <p:ext uri="{BB962C8B-B14F-4D97-AF65-F5344CB8AC3E}">
        <p14:creationId xmlns:p14="http://schemas.microsoft.com/office/powerpoint/2010/main" val="35242800"/>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453039"/>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539016"/>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119564"/>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327381"/>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681636"/>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551226"/>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964490"/>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01227"/>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302579"/>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88273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5110" y="747196"/>
            <a:ext cx="6096000" cy="830997"/>
          </a:xfrm>
          <a:prstGeom prst="rect">
            <a:avLst/>
          </a:prstGeom>
        </p:spPr>
        <p:txBody>
          <a:bodyPr>
            <a:spAutoFit/>
          </a:bodyPr>
          <a:lstStyle/>
          <a:p>
            <a:r>
              <a:rPr lang="en-US" sz="2400" b="1" dirty="0"/>
              <a:t>PREVENTION AND MANAGEMENT OF </a:t>
            </a:r>
          </a:p>
          <a:p>
            <a:r>
              <a:rPr lang="en-US" sz="2400" b="1" dirty="0"/>
              <a:t>DEMINERALIZED WHITE LESIONS*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94" y="1804702"/>
            <a:ext cx="9420225" cy="4208920"/>
          </a:xfrm>
          <a:prstGeom prst="rect">
            <a:avLst/>
          </a:prstGeom>
        </p:spPr>
      </p:pic>
    </p:spTree>
    <p:extLst>
      <p:ext uri="{BB962C8B-B14F-4D97-AF65-F5344CB8AC3E}">
        <p14:creationId xmlns:p14="http://schemas.microsoft.com/office/powerpoint/2010/main" val="50381457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538140"/>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987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634213"/>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23311"/>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020414"/>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084575"/>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8181"/>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341831"/>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92612"/>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2886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902" y="2980723"/>
            <a:ext cx="9153660" cy="523220"/>
          </a:xfrm>
          <a:prstGeom prst="rect">
            <a:avLst/>
          </a:prstGeom>
        </p:spPr>
        <p:txBody>
          <a:bodyPr wrap="none">
            <a:spAutoFit/>
          </a:bodyPr>
          <a:lstStyle/>
          <a:p>
            <a:r>
              <a:rPr lang="en-US" sz="2800" b="1" dirty="0"/>
              <a:t>Detection and Measurement of Demineralized White Lesions</a:t>
            </a:r>
          </a:p>
        </p:txBody>
      </p:sp>
    </p:spTree>
    <p:extLst>
      <p:ext uri="{BB962C8B-B14F-4D97-AF65-F5344CB8AC3E}">
        <p14:creationId xmlns:p14="http://schemas.microsoft.com/office/powerpoint/2010/main" val="2964603183"/>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918137"/>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26875"/>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715140"/>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327178"/>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39919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810" t="6260" r="4527" b="-6434"/>
          <a:stretch/>
        </p:blipFill>
        <p:spPr>
          <a:xfrm>
            <a:off x="1463041" y="1374369"/>
            <a:ext cx="7958748" cy="5683434"/>
          </a:xfrm>
          <a:prstGeom prst="rect">
            <a:avLst/>
          </a:prstGeom>
        </p:spPr>
      </p:pic>
      <p:sp>
        <p:nvSpPr>
          <p:cNvPr id="4" name="Rectangle 3"/>
          <p:cNvSpPr/>
          <p:nvPr/>
        </p:nvSpPr>
        <p:spPr>
          <a:xfrm>
            <a:off x="2781993" y="113345"/>
            <a:ext cx="6096000" cy="1200329"/>
          </a:xfrm>
          <a:prstGeom prst="rect">
            <a:avLst/>
          </a:prstGeom>
        </p:spPr>
        <p:txBody>
          <a:bodyPr>
            <a:spAutoFit/>
          </a:bodyPr>
          <a:lstStyle/>
          <a:p>
            <a:r>
              <a:rPr lang="en-US" dirty="0"/>
              <a:t>Output from </a:t>
            </a:r>
            <a:r>
              <a:rPr lang="en-US" dirty="0">
                <a:solidFill>
                  <a:srgbClr val="FF0000"/>
                </a:solidFill>
              </a:rPr>
              <a:t>dedicated transverse microradiography (TMR</a:t>
            </a:r>
            <a:r>
              <a:rPr lang="en-US" dirty="0"/>
              <a:t>) software (</a:t>
            </a:r>
            <a:r>
              <a:rPr lang="en-US" dirty="0" err="1"/>
              <a:t>Inspektor</a:t>
            </a:r>
            <a:r>
              <a:rPr lang="en-US" dirty="0"/>
              <a:t> Research Systems, </a:t>
            </a:r>
            <a:r>
              <a:rPr lang="en-US" dirty="0" err="1"/>
              <a:t>Bussum</a:t>
            </a:r>
            <a:r>
              <a:rPr lang="en-US" dirty="0"/>
              <a:t>, Netherlands) illustrates subsurface mineral loss. (Courtesy of </a:t>
            </a:r>
            <a:r>
              <a:rPr lang="en-US" dirty="0" err="1"/>
              <a:t>Inspektor</a:t>
            </a:r>
            <a:r>
              <a:rPr lang="en-US" dirty="0"/>
              <a:t> Research Systems, </a:t>
            </a:r>
            <a:r>
              <a:rPr lang="en-US" dirty="0" err="1"/>
              <a:t>Bussum</a:t>
            </a:r>
            <a:endParaRPr lang="en-US" dirty="0"/>
          </a:p>
        </p:txBody>
      </p:sp>
    </p:spTree>
    <p:extLst>
      <p:ext uri="{BB962C8B-B14F-4D97-AF65-F5344CB8AC3E}">
        <p14:creationId xmlns:p14="http://schemas.microsoft.com/office/powerpoint/2010/main" val="176989770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6073" y="301629"/>
            <a:ext cx="3975768" cy="369332"/>
          </a:xfrm>
          <a:prstGeom prst="rect">
            <a:avLst/>
          </a:prstGeom>
        </p:spPr>
        <p:txBody>
          <a:bodyPr wrap="none">
            <a:spAutoFit/>
          </a:bodyPr>
          <a:lstStyle/>
          <a:p>
            <a:r>
              <a:rPr lang="en-US" dirty="0"/>
              <a:t>Quantitative Light-Induced Fluorescence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744" y="870106"/>
            <a:ext cx="5139848" cy="5569488"/>
          </a:xfrm>
          <a:prstGeom prst="rect">
            <a:avLst/>
          </a:prstGeom>
        </p:spPr>
      </p:pic>
      <p:pic>
        <p:nvPicPr>
          <p:cNvPr id="3" name="Picture 2"/>
          <p:cNvPicPr>
            <a:picLocks noChangeAspect="1"/>
          </p:cNvPicPr>
          <p:nvPr/>
        </p:nvPicPr>
        <p:blipFill>
          <a:blip r:embed="rId3"/>
          <a:stretch>
            <a:fillRect/>
          </a:stretch>
        </p:blipFill>
        <p:spPr>
          <a:xfrm>
            <a:off x="8468860" y="1847229"/>
            <a:ext cx="3389670" cy="3615241"/>
          </a:xfrm>
          <a:prstGeom prst="rect">
            <a:avLst/>
          </a:prstGeom>
        </p:spPr>
      </p:pic>
    </p:spTree>
    <p:extLst>
      <p:ext uri="{BB962C8B-B14F-4D97-AF65-F5344CB8AC3E}">
        <p14:creationId xmlns:p14="http://schemas.microsoft.com/office/powerpoint/2010/main" val="98060517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58" y="3244334"/>
            <a:ext cx="4686283" cy="369332"/>
          </a:xfrm>
          <a:prstGeom prst="rect">
            <a:avLst/>
          </a:prstGeom>
        </p:spPr>
        <p:txBody>
          <a:bodyPr wrap="none">
            <a:spAutoFit/>
          </a:bodyPr>
          <a:lstStyle/>
          <a:p>
            <a:r>
              <a:rPr lang="en-US" dirty="0"/>
              <a:t>Quantitative Light-Induced Fluorescence–Digital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54" y="832707"/>
            <a:ext cx="3383904" cy="4823254"/>
          </a:xfrm>
          <a:prstGeom prst="rect">
            <a:avLst/>
          </a:prstGeom>
        </p:spPr>
      </p:pic>
    </p:spTree>
    <p:extLst>
      <p:ext uri="{BB962C8B-B14F-4D97-AF65-F5344CB8AC3E}">
        <p14:creationId xmlns:p14="http://schemas.microsoft.com/office/powerpoint/2010/main" val="2894895838"/>
      </p:ext>
    </p:extLst>
  </p:cSld>
  <p:clrMapOvr>
    <a:masterClrMapping/>
  </p:clrMapOvr>
  <p:transition spd="med">
    <p:pull/>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416</TotalTime>
  <Words>1804</Words>
  <Application>Microsoft Office PowerPoint</Application>
  <PresentationFormat>Widescreen</PresentationFormat>
  <Paragraphs>91</Paragraphs>
  <Slides>64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abdalbasit Fatihallah</cp:lastModifiedBy>
  <cp:revision>136</cp:revision>
  <dcterms:created xsi:type="dcterms:W3CDTF">2021-10-05T14:28:52Z</dcterms:created>
  <dcterms:modified xsi:type="dcterms:W3CDTF">2025-04-30T16:37:15Z</dcterms:modified>
</cp:coreProperties>
</file>