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panose="020B0604020202020204" charset="0"/>
      <p:regular r:id="rId12"/>
    </p:embeddedFont>
    <p:embeddedFont>
      <p:font typeface="Poppins Semi-Bold" panose="020B0604020202020204" charset="0"/>
      <p:regular r:id="rId13"/>
    </p:embeddedFont>
    <p:embeddedFont>
      <p:font typeface="Segoe UI" panose="020B0502040204020203" pitchFamily="34" charset="0"/>
      <p:regular r:id="rId14"/>
      <p:bold r:id="rId15"/>
      <p:italic r:id="rId16"/>
      <p:boldItalic r:id="rId17"/>
    </p:embeddedFont>
    <p:embeddedFont>
      <p:font typeface="SimpleCLM" panose="020B0604020202020204" charset="-79"/>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16.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0.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10.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1E3"/>
        </a:solidFill>
        <a:effectLst/>
      </p:bgPr>
    </p:bg>
    <p:spTree>
      <p:nvGrpSpPr>
        <p:cNvPr id="1" name=""/>
        <p:cNvGrpSpPr/>
        <p:nvPr/>
      </p:nvGrpSpPr>
      <p:grpSpPr>
        <a:xfrm>
          <a:off x="0" y="0"/>
          <a:ext cx="0" cy="0"/>
          <a:chOff x="0" y="0"/>
          <a:chExt cx="0" cy="0"/>
        </a:xfrm>
      </p:grpSpPr>
      <p:sp>
        <p:nvSpPr>
          <p:cNvPr id="2" name="Freeform 2"/>
          <p:cNvSpPr/>
          <p:nvPr/>
        </p:nvSpPr>
        <p:spPr>
          <a:xfrm>
            <a:off x="0" y="7124699"/>
            <a:ext cx="18288000" cy="3758401"/>
          </a:xfrm>
          <a:custGeom>
            <a:avLst/>
            <a:gdLst/>
            <a:ahLst/>
            <a:cxnLst/>
            <a:rect l="l" t="t" r="r" b="b"/>
            <a:pathLst>
              <a:path w="20597850" h="4007998">
                <a:moveTo>
                  <a:pt x="0" y="0"/>
                </a:moveTo>
                <a:lnTo>
                  <a:pt x="20597850" y="0"/>
                </a:lnTo>
                <a:lnTo>
                  <a:pt x="20597850" y="4007999"/>
                </a:lnTo>
                <a:lnTo>
                  <a:pt x="0" y="4007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1002563" y="6934560"/>
            <a:ext cx="1102022" cy="1821524"/>
          </a:xfrm>
          <a:custGeom>
            <a:avLst/>
            <a:gdLst/>
            <a:ahLst/>
            <a:cxnLst/>
            <a:rect l="l" t="t" r="r" b="b"/>
            <a:pathLst>
              <a:path w="1102022" h="1821524">
                <a:moveTo>
                  <a:pt x="0" y="0"/>
                </a:moveTo>
                <a:lnTo>
                  <a:pt x="1102022" y="0"/>
                </a:lnTo>
                <a:lnTo>
                  <a:pt x="1102022" y="1821524"/>
                </a:lnTo>
                <a:lnTo>
                  <a:pt x="0" y="18215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828800" y="3926902"/>
            <a:ext cx="7214189" cy="5523297"/>
          </a:xfrm>
          <a:custGeom>
            <a:avLst/>
            <a:gdLst/>
            <a:ahLst/>
            <a:cxnLst/>
            <a:rect l="l" t="t" r="r" b="b"/>
            <a:pathLst>
              <a:path w="6808378" h="5523297">
                <a:moveTo>
                  <a:pt x="0" y="0"/>
                </a:moveTo>
                <a:lnTo>
                  <a:pt x="6808378" y="0"/>
                </a:lnTo>
                <a:lnTo>
                  <a:pt x="6808378" y="5523296"/>
                </a:lnTo>
                <a:lnTo>
                  <a:pt x="0" y="55232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IQ" dirty="0"/>
          </a:p>
        </p:txBody>
      </p:sp>
      <p:sp>
        <p:nvSpPr>
          <p:cNvPr id="5" name="Freeform 5"/>
          <p:cNvSpPr/>
          <p:nvPr/>
        </p:nvSpPr>
        <p:spPr>
          <a:xfrm>
            <a:off x="14789747" y="6361390"/>
            <a:ext cx="1571895" cy="2598174"/>
          </a:xfrm>
          <a:custGeom>
            <a:avLst/>
            <a:gdLst/>
            <a:ahLst/>
            <a:cxnLst/>
            <a:rect l="l" t="t" r="r" b="b"/>
            <a:pathLst>
              <a:path w="1571895" h="2598174">
                <a:moveTo>
                  <a:pt x="0" y="0"/>
                </a:moveTo>
                <a:lnTo>
                  <a:pt x="1571896" y="0"/>
                </a:lnTo>
                <a:lnTo>
                  <a:pt x="1571896" y="2598174"/>
                </a:lnTo>
                <a:lnTo>
                  <a:pt x="0" y="25981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3116380" y="7605426"/>
            <a:ext cx="661572" cy="1093508"/>
          </a:xfrm>
          <a:custGeom>
            <a:avLst/>
            <a:gdLst/>
            <a:ahLst/>
            <a:cxnLst/>
            <a:rect l="l" t="t" r="r" b="b"/>
            <a:pathLst>
              <a:path w="661572" h="1093508">
                <a:moveTo>
                  <a:pt x="0" y="0"/>
                </a:moveTo>
                <a:lnTo>
                  <a:pt x="661572" y="0"/>
                </a:lnTo>
                <a:lnTo>
                  <a:pt x="661572" y="1093508"/>
                </a:lnTo>
                <a:lnTo>
                  <a:pt x="0" y="10935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4504480" y="5652046"/>
            <a:ext cx="3157176" cy="3307518"/>
          </a:xfrm>
          <a:custGeom>
            <a:avLst/>
            <a:gdLst/>
            <a:ahLst/>
            <a:cxnLst/>
            <a:rect l="l" t="t" r="r" b="b"/>
            <a:pathLst>
              <a:path w="3157176" h="3307518">
                <a:moveTo>
                  <a:pt x="0" y="0"/>
                </a:moveTo>
                <a:lnTo>
                  <a:pt x="3157176" y="0"/>
                </a:lnTo>
                <a:lnTo>
                  <a:pt x="3157176" y="3307518"/>
                </a:lnTo>
                <a:lnTo>
                  <a:pt x="0" y="33075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1867628">
            <a:off x="16182030" y="1307145"/>
            <a:ext cx="908169" cy="604345"/>
          </a:xfrm>
          <a:custGeom>
            <a:avLst/>
            <a:gdLst/>
            <a:ahLst/>
            <a:cxnLst/>
            <a:rect l="l" t="t" r="r" b="b"/>
            <a:pathLst>
              <a:path w="908169" h="604345">
                <a:moveTo>
                  <a:pt x="0" y="0"/>
                </a:moveTo>
                <a:lnTo>
                  <a:pt x="908168" y="0"/>
                </a:lnTo>
                <a:lnTo>
                  <a:pt x="908168" y="604345"/>
                </a:lnTo>
                <a:lnTo>
                  <a:pt x="0" y="6043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9"/>
          <p:cNvSpPr txBox="1"/>
          <p:nvPr/>
        </p:nvSpPr>
        <p:spPr>
          <a:xfrm>
            <a:off x="914400" y="699482"/>
            <a:ext cx="14935201" cy="1308050"/>
          </a:xfrm>
          <a:prstGeom prst="rect">
            <a:avLst/>
          </a:prstGeom>
        </p:spPr>
        <p:txBody>
          <a:bodyPr wrap="square" lIns="0" tIns="0" rIns="0" bIns="0" rtlCol="0" anchor="t">
            <a:spAutoFit/>
          </a:bodyPr>
          <a:lstStyle/>
          <a:p>
            <a:pPr algn="ctr">
              <a:lnSpc>
                <a:spcPts val="10189"/>
              </a:lnSpc>
            </a:pPr>
            <a:r>
              <a:rPr lang="ar-EG" sz="8000" dirty="0">
                <a:solidFill>
                  <a:srgbClr val="F77C46"/>
                </a:solidFill>
                <a:latin typeface="SimpleCLM"/>
                <a:ea typeface="SimpleCLM"/>
                <a:cs typeface="SimpleCLM"/>
                <a:sym typeface="SimpleCLM"/>
                <a:rtl/>
              </a:rPr>
              <a:t>دور الاعلام في التوعية البيئية</a:t>
            </a:r>
          </a:p>
        </p:txBody>
      </p:sp>
      <p:sp>
        <p:nvSpPr>
          <p:cNvPr id="10" name="TextBox 10"/>
          <p:cNvSpPr txBox="1"/>
          <p:nvPr/>
        </p:nvSpPr>
        <p:spPr>
          <a:xfrm>
            <a:off x="2590800" y="2659830"/>
            <a:ext cx="8762470" cy="1127180"/>
          </a:xfrm>
          <a:prstGeom prst="rect">
            <a:avLst/>
          </a:prstGeom>
        </p:spPr>
        <p:txBody>
          <a:bodyPr lIns="0" tIns="0" rIns="0" bIns="0" rtlCol="0" anchor="t">
            <a:spAutoFit/>
          </a:bodyPr>
          <a:lstStyle/>
          <a:p>
            <a:pPr algn="r" rtl="1">
              <a:lnSpc>
                <a:spcPts val="8746"/>
              </a:lnSpc>
            </a:pPr>
            <a:r>
              <a:rPr lang="ar-EG" sz="6247" dirty="0" err="1">
                <a:solidFill>
                  <a:srgbClr val="000000"/>
                </a:solidFill>
                <a:latin typeface="SimpleCLM"/>
                <a:ea typeface="SimpleCLM"/>
                <a:cs typeface="SimpleCLM"/>
                <a:sym typeface="SimpleCLM"/>
                <a:rtl/>
              </a:rPr>
              <a:t>م.م</a:t>
            </a:r>
            <a:r>
              <a:rPr lang="ar-EG" sz="6247" dirty="0">
                <a:solidFill>
                  <a:srgbClr val="000000"/>
                </a:solidFill>
                <a:latin typeface="SimpleCLM"/>
                <a:ea typeface="SimpleCLM"/>
                <a:cs typeface="SimpleCLM"/>
                <a:sym typeface="SimpleCLM"/>
                <a:rtl/>
              </a:rPr>
              <a:t> فاطمة خليل ابراهيم</a:t>
            </a:r>
            <a:r>
              <a:rPr lang="ar-EG" sz="6247" dirty="0">
                <a:solidFill>
                  <a:srgbClr val="F77C46"/>
                </a:solidFill>
                <a:latin typeface="SimpleCLM"/>
                <a:ea typeface="SimpleCLM"/>
                <a:cs typeface="SimpleCLM"/>
                <a:sym typeface="SimpleCLM"/>
                <a:rtl/>
              </a:rPr>
              <a:t> </a:t>
            </a:r>
          </a:p>
        </p:txBody>
      </p:sp>
      <p:sp>
        <p:nvSpPr>
          <p:cNvPr id="11" name="TextBox 11"/>
          <p:cNvSpPr txBox="1"/>
          <p:nvPr/>
        </p:nvSpPr>
        <p:spPr>
          <a:xfrm>
            <a:off x="5259159" y="4014013"/>
            <a:ext cx="6577535" cy="1673009"/>
          </a:xfrm>
          <a:prstGeom prst="rect">
            <a:avLst/>
          </a:prstGeom>
        </p:spPr>
        <p:txBody>
          <a:bodyPr lIns="0" tIns="0" rIns="0" bIns="0" rtlCol="0" anchor="t">
            <a:spAutoFit/>
          </a:bodyPr>
          <a:lstStyle/>
          <a:p>
            <a:pPr algn="ctr">
              <a:lnSpc>
                <a:spcPts val="6565"/>
              </a:lnSpc>
            </a:pPr>
            <a:r>
              <a:rPr lang="en-US" sz="4689" b="1" dirty="0">
                <a:solidFill>
                  <a:srgbClr val="F77C46"/>
                </a:solidFill>
                <a:latin typeface="Poppins Semi-Bold"/>
                <a:ea typeface="Poppins Semi-Bold"/>
                <a:cs typeface="Poppins Semi-Bold"/>
                <a:sym typeface="Poppins Semi-Bold"/>
              </a:rPr>
              <a:t>28/ 4/ 2025</a:t>
            </a:r>
          </a:p>
          <a:p>
            <a:pPr algn="ctr">
              <a:lnSpc>
                <a:spcPts val="6565"/>
              </a:lnSpc>
            </a:pPr>
            <a:endParaRPr lang="en-US" sz="4689" b="1" dirty="0">
              <a:solidFill>
                <a:srgbClr val="F77C46"/>
              </a:solidFill>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1E3"/>
        </a:solidFill>
        <a:effectLst/>
      </p:bgPr>
    </p:bg>
    <p:spTree>
      <p:nvGrpSpPr>
        <p:cNvPr id="1" name=""/>
        <p:cNvGrpSpPr/>
        <p:nvPr/>
      </p:nvGrpSpPr>
      <p:grpSpPr>
        <a:xfrm>
          <a:off x="0" y="0"/>
          <a:ext cx="0" cy="0"/>
          <a:chOff x="0" y="0"/>
          <a:chExt cx="0" cy="0"/>
        </a:xfrm>
      </p:grpSpPr>
      <p:sp>
        <p:nvSpPr>
          <p:cNvPr id="2" name="Freeform 2"/>
          <p:cNvSpPr/>
          <p:nvPr/>
        </p:nvSpPr>
        <p:spPr>
          <a:xfrm>
            <a:off x="-1165893" y="3847902"/>
            <a:ext cx="4389186" cy="5410398"/>
          </a:xfrm>
          <a:custGeom>
            <a:avLst/>
            <a:gdLst/>
            <a:ahLst/>
            <a:cxnLst/>
            <a:rect l="l" t="t" r="r" b="b"/>
            <a:pathLst>
              <a:path w="4389186" h="5410398">
                <a:moveTo>
                  <a:pt x="0" y="0"/>
                </a:moveTo>
                <a:lnTo>
                  <a:pt x="4389186" y="0"/>
                </a:lnTo>
                <a:lnTo>
                  <a:pt x="4389186" y="5410398"/>
                </a:lnTo>
                <a:lnTo>
                  <a:pt x="0" y="54103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060072" y="3847902"/>
            <a:ext cx="4389186" cy="5410398"/>
          </a:xfrm>
          <a:custGeom>
            <a:avLst/>
            <a:gdLst/>
            <a:ahLst/>
            <a:cxnLst/>
            <a:rect l="l" t="t" r="r" b="b"/>
            <a:pathLst>
              <a:path w="4389186" h="5410398">
                <a:moveTo>
                  <a:pt x="0" y="0"/>
                </a:moveTo>
                <a:lnTo>
                  <a:pt x="4389186" y="0"/>
                </a:lnTo>
                <a:lnTo>
                  <a:pt x="4389186" y="5410398"/>
                </a:lnTo>
                <a:lnTo>
                  <a:pt x="0" y="54103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00000">
            <a:off x="14549502" y="2562977"/>
            <a:ext cx="1021139" cy="679522"/>
          </a:xfrm>
          <a:custGeom>
            <a:avLst/>
            <a:gdLst/>
            <a:ahLst/>
            <a:cxnLst/>
            <a:rect l="l" t="t" r="r" b="b"/>
            <a:pathLst>
              <a:path w="1021139" h="679522">
                <a:moveTo>
                  <a:pt x="0" y="0"/>
                </a:moveTo>
                <a:lnTo>
                  <a:pt x="1021140" y="0"/>
                </a:lnTo>
                <a:lnTo>
                  <a:pt x="1021140" y="679522"/>
                </a:lnTo>
                <a:lnTo>
                  <a:pt x="0" y="6795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700000">
            <a:off x="2929409" y="2562977"/>
            <a:ext cx="1021139" cy="679522"/>
          </a:xfrm>
          <a:custGeom>
            <a:avLst/>
            <a:gdLst/>
            <a:ahLst/>
            <a:cxnLst/>
            <a:rect l="l" t="t" r="r" b="b"/>
            <a:pathLst>
              <a:path w="1021139" h="679522">
                <a:moveTo>
                  <a:pt x="0" y="0"/>
                </a:moveTo>
                <a:lnTo>
                  <a:pt x="1021139" y="0"/>
                </a:lnTo>
                <a:lnTo>
                  <a:pt x="1021139" y="679522"/>
                </a:lnTo>
                <a:lnTo>
                  <a:pt x="0" y="6795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2583957" y="1761631"/>
            <a:ext cx="13120085" cy="1243930"/>
          </a:xfrm>
          <a:prstGeom prst="rect">
            <a:avLst/>
          </a:prstGeom>
        </p:spPr>
        <p:txBody>
          <a:bodyPr lIns="0" tIns="0" rIns="0" bIns="0" rtlCol="0" anchor="t">
            <a:spAutoFit/>
          </a:bodyPr>
          <a:lstStyle/>
          <a:p>
            <a:pPr algn="ctr" rtl="1">
              <a:lnSpc>
                <a:spcPts val="9723"/>
              </a:lnSpc>
            </a:pPr>
            <a:r>
              <a:rPr lang="ar-EG" sz="9002" dirty="0">
                <a:solidFill>
                  <a:srgbClr val="F77C46"/>
                </a:solidFill>
                <a:latin typeface="Segoe UI" panose="020B0502040204020203" pitchFamily="34" charset="0"/>
                <a:ea typeface="Funtastic"/>
                <a:cs typeface="Segoe UI" panose="020B0502040204020203" pitchFamily="34" charset="0"/>
                <a:sym typeface="Funtastic"/>
                <a:rtl/>
              </a:rPr>
              <a:t>شكرا لحسن الاستماع </a:t>
            </a:r>
          </a:p>
        </p:txBody>
      </p:sp>
      <p:sp>
        <p:nvSpPr>
          <p:cNvPr id="7" name="Freeform 7"/>
          <p:cNvSpPr/>
          <p:nvPr/>
        </p:nvSpPr>
        <p:spPr>
          <a:xfrm>
            <a:off x="11279479" y="7895336"/>
            <a:ext cx="7942975" cy="2442465"/>
          </a:xfrm>
          <a:custGeom>
            <a:avLst/>
            <a:gdLst/>
            <a:ahLst/>
            <a:cxnLst/>
            <a:rect l="l" t="t" r="r" b="b"/>
            <a:pathLst>
              <a:path w="7942975" h="2442465">
                <a:moveTo>
                  <a:pt x="0" y="0"/>
                </a:moveTo>
                <a:lnTo>
                  <a:pt x="7942975" y="0"/>
                </a:lnTo>
                <a:lnTo>
                  <a:pt x="7942975" y="2442464"/>
                </a:lnTo>
                <a:lnTo>
                  <a:pt x="0" y="2442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5170195" y="7895336"/>
            <a:ext cx="7942975" cy="2442465"/>
          </a:xfrm>
          <a:custGeom>
            <a:avLst/>
            <a:gdLst/>
            <a:ahLst/>
            <a:cxnLst/>
            <a:rect l="l" t="t" r="r" b="b"/>
            <a:pathLst>
              <a:path w="7942975" h="2442465">
                <a:moveTo>
                  <a:pt x="0" y="0"/>
                </a:moveTo>
                <a:lnTo>
                  <a:pt x="7942975" y="0"/>
                </a:lnTo>
                <a:lnTo>
                  <a:pt x="7942975" y="2442464"/>
                </a:lnTo>
                <a:lnTo>
                  <a:pt x="0" y="2442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931626" y="7895336"/>
            <a:ext cx="7942975" cy="2442465"/>
          </a:xfrm>
          <a:custGeom>
            <a:avLst/>
            <a:gdLst/>
            <a:ahLst/>
            <a:cxnLst/>
            <a:rect l="l" t="t" r="r" b="b"/>
            <a:pathLst>
              <a:path w="7942975" h="2442465">
                <a:moveTo>
                  <a:pt x="0" y="0"/>
                </a:moveTo>
                <a:lnTo>
                  <a:pt x="7942975" y="0"/>
                </a:lnTo>
                <a:lnTo>
                  <a:pt x="7942975" y="2442464"/>
                </a:lnTo>
                <a:lnTo>
                  <a:pt x="0" y="2442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1E3"/>
        </a:solidFill>
        <a:effectLst/>
      </p:bgPr>
    </p:bg>
    <p:spTree>
      <p:nvGrpSpPr>
        <p:cNvPr id="1" name=""/>
        <p:cNvGrpSpPr/>
        <p:nvPr/>
      </p:nvGrpSpPr>
      <p:grpSpPr>
        <a:xfrm>
          <a:off x="0" y="0"/>
          <a:ext cx="0" cy="0"/>
          <a:chOff x="0" y="0"/>
          <a:chExt cx="0" cy="0"/>
        </a:xfrm>
      </p:grpSpPr>
      <p:sp>
        <p:nvSpPr>
          <p:cNvPr id="2" name="Freeform 2"/>
          <p:cNvSpPr/>
          <p:nvPr/>
        </p:nvSpPr>
        <p:spPr>
          <a:xfrm rot="1867628">
            <a:off x="16308898" y="975592"/>
            <a:ext cx="1162484" cy="773580"/>
          </a:xfrm>
          <a:custGeom>
            <a:avLst/>
            <a:gdLst/>
            <a:ahLst/>
            <a:cxnLst/>
            <a:rect l="l" t="t" r="r" b="b"/>
            <a:pathLst>
              <a:path w="1162484" h="773580">
                <a:moveTo>
                  <a:pt x="0" y="0"/>
                </a:moveTo>
                <a:lnTo>
                  <a:pt x="1162483" y="0"/>
                </a:lnTo>
                <a:lnTo>
                  <a:pt x="1162483" y="773580"/>
                </a:lnTo>
                <a:lnTo>
                  <a:pt x="0" y="7735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866000">
            <a:off x="746373" y="2084352"/>
            <a:ext cx="1162484" cy="773580"/>
          </a:xfrm>
          <a:custGeom>
            <a:avLst/>
            <a:gdLst/>
            <a:ahLst/>
            <a:cxnLst/>
            <a:rect l="l" t="t" r="r" b="b"/>
            <a:pathLst>
              <a:path w="1162484" h="773580">
                <a:moveTo>
                  <a:pt x="0" y="0"/>
                </a:moveTo>
                <a:lnTo>
                  <a:pt x="1162483" y="0"/>
                </a:lnTo>
                <a:lnTo>
                  <a:pt x="1162483" y="773580"/>
                </a:lnTo>
                <a:lnTo>
                  <a:pt x="0" y="7735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858411">
            <a:off x="1290565" y="7586087"/>
            <a:ext cx="929437" cy="618498"/>
          </a:xfrm>
          <a:custGeom>
            <a:avLst/>
            <a:gdLst/>
            <a:ahLst/>
            <a:cxnLst/>
            <a:rect l="l" t="t" r="r" b="b"/>
            <a:pathLst>
              <a:path w="929437" h="618498">
                <a:moveTo>
                  <a:pt x="0" y="0"/>
                </a:moveTo>
                <a:lnTo>
                  <a:pt x="929436" y="0"/>
                </a:lnTo>
                <a:lnTo>
                  <a:pt x="929436" y="618497"/>
                </a:lnTo>
                <a:lnTo>
                  <a:pt x="0" y="6184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858000">
            <a:off x="15727918" y="8000539"/>
            <a:ext cx="929437" cy="618498"/>
          </a:xfrm>
          <a:custGeom>
            <a:avLst/>
            <a:gdLst/>
            <a:ahLst/>
            <a:cxnLst/>
            <a:rect l="l" t="t" r="r" b="b"/>
            <a:pathLst>
              <a:path w="929437" h="618498">
                <a:moveTo>
                  <a:pt x="0" y="0"/>
                </a:moveTo>
                <a:lnTo>
                  <a:pt x="929437" y="0"/>
                </a:lnTo>
                <a:lnTo>
                  <a:pt x="929437" y="618497"/>
                </a:lnTo>
                <a:lnTo>
                  <a:pt x="0" y="6184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107936" y="7844609"/>
            <a:ext cx="6370861" cy="2922633"/>
          </a:xfrm>
          <a:custGeom>
            <a:avLst/>
            <a:gdLst/>
            <a:ahLst/>
            <a:cxnLst/>
            <a:rect l="l" t="t" r="r" b="b"/>
            <a:pathLst>
              <a:path w="6370861" h="2922633">
                <a:moveTo>
                  <a:pt x="0" y="0"/>
                </a:moveTo>
                <a:lnTo>
                  <a:pt x="6370861" y="0"/>
                </a:lnTo>
                <a:lnTo>
                  <a:pt x="6370861" y="2922632"/>
                </a:lnTo>
                <a:lnTo>
                  <a:pt x="0" y="2922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68023" y="8006460"/>
            <a:ext cx="7315200" cy="2569464"/>
          </a:xfrm>
          <a:custGeom>
            <a:avLst/>
            <a:gdLst/>
            <a:ahLst/>
            <a:cxnLst/>
            <a:rect l="l" t="t" r="r" b="b"/>
            <a:pathLst>
              <a:path w="7315200" h="2569464">
                <a:moveTo>
                  <a:pt x="0" y="0"/>
                </a:moveTo>
                <a:lnTo>
                  <a:pt x="7315200" y="0"/>
                </a:lnTo>
                <a:lnTo>
                  <a:pt x="7315200" y="2569464"/>
                </a:lnTo>
                <a:lnTo>
                  <a:pt x="0" y="25694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1279479" y="8069960"/>
            <a:ext cx="7942975" cy="2442465"/>
          </a:xfrm>
          <a:custGeom>
            <a:avLst/>
            <a:gdLst/>
            <a:ahLst/>
            <a:cxnLst/>
            <a:rect l="l" t="t" r="r" b="b"/>
            <a:pathLst>
              <a:path w="7942975" h="2442465">
                <a:moveTo>
                  <a:pt x="0" y="0"/>
                </a:moveTo>
                <a:lnTo>
                  <a:pt x="7942975" y="0"/>
                </a:lnTo>
                <a:lnTo>
                  <a:pt x="7942975" y="2442465"/>
                </a:lnTo>
                <a:lnTo>
                  <a:pt x="0" y="24424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TextBox 9"/>
          <p:cNvSpPr txBox="1"/>
          <p:nvPr/>
        </p:nvSpPr>
        <p:spPr>
          <a:xfrm>
            <a:off x="2282009" y="1873686"/>
            <a:ext cx="14207872" cy="5635129"/>
          </a:xfrm>
          <a:prstGeom prst="rect">
            <a:avLst/>
          </a:prstGeom>
        </p:spPr>
        <p:txBody>
          <a:bodyPr lIns="0" tIns="0" rIns="0" bIns="0" rtlCol="0" anchor="t">
            <a:spAutoFit/>
          </a:bodyPr>
          <a:lstStyle/>
          <a:p>
            <a:pPr algn="r">
              <a:lnSpc>
                <a:spcPts val="7431"/>
              </a:lnSpc>
            </a:pPr>
            <a:r>
              <a:rPr lang="ar-EG" sz="4800" dirty="0">
                <a:solidFill>
                  <a:srgbClr val="684836"/>
                </a:solidFill>
                <a:latin typeface="Segoe UI" panose="020B0502040204020203" pitchFamily="34" charset="0"/>
                <a:ea typeface="Poppins"/>
                <a:cs typeface="Segoe UI" panose="020B0502040204020203" pitchFamily="34" charset="0"/>
                <a:sym typeface="Poppins"/>
                <a:rtl/>
              </a:rPr>
              <a:t>التوعية البيئية: هي عملية تثقيفية تهدف إلى تعزيز فهم الأفراد والمجتمعات للقضايا البيئية، وزيادة وعيهم بأهمية حماية البيئة واستدامتها من خلال تغيير  سلوكهم وتوجيههم نحو ممارسات صديقة للبيئة. تساعد التوعية البيئية في بناء ثقافة تدعم الاستدامة وتحافظ على الموارد الطبيعية للأجيال القادمة</a:t>
            </a:r>
            <a:r>
              <a:rPr lang="en-US" sz="4800" dirty="0">
                <a:solidFill>
                  <a:srgbClr val="684836"/>
                </a:solidFill>
                <a:latin typeface="Segoe UI" panose="020B0502040204020203" pitchFamily="34" charset="0"/>
                <a:ea typeface="Poppins"/>
                <a:cs typeface="Segoe UI" panose="020B0502040204020203" pitchFamily="34" charset="0"/>
                <a:sym typeface="Poppins"/>
              </a:rPr>
              <a:t> </a:t>
            </a:r>
          </a:p>
        </p:txBody>
      </p:sp>
      <p:sp>
        <p:nvSpPr>
          <p:cNvPr id="10" name="TextBox 10"/>
          <p:cNvSpPr txBox="1"/>
          <p:nvPr/>
        </p:nvSpPr>
        <p:spPr>
          <a:xfrm>
            <a:off x="9144000" y="813314"/>
            <a:ext cx="7914891" cy="807913"/>
          </a:xfrm>
          <a:prstGeom prst="rect">
            <a:avLst/>
          </a:prstGeom>
        </p:spPr>
        <p:txBody>
          <a:bodyPr lIns="0" tIns="0" rIns="0" bIns="0" rtlCol="0" anchor="t">
            <a:spAutoFit/>
          </a:bodyPr>
          <a:lstStyle/>
          <a:p>
            <a:pPr algn="ctr" rtl="1">
              <a:lnSpc>
                <a:spcPts val="6326"/>
              </a:lnSpc>
            </a:pPr>
            <a:r>
              <a:rPr lang="ar-EG" sz="5857" dirty="0" err="1">
                <a:solidFill>
                  <a:srgbClr val="F77C46"/>
                </a:solidFill>
                <a:latin typeface="Segoe UI" panose="020B0502040204020203" pitchFamily="34" charset="0"/>
                <a:ea typeface="Funtastic"/>
                <a:cs typeface="Segoe UI" panose="020B0502040204020203" pitchFamily="34" charset="0"/>
                <a:sym typeface="Funtastic"/>
                <a:rtl/>
              </a:rPr>
              <a:t>التوعيه</a:t>
            </a:r>
            <a:r>
              <a:rPr lang="ar-EG" sz="5857" dirty="0">
                <a:solidFill>
                  <a:srgbClr val="F77C46"/>
                </a:solidFill>
                <a:latin typeface="Segoe UI" panose="020B0502040204020203" pitchFamily="34" charset="0"/>
                <a:ea typeface="Funtastic"/>
                <a:cs typeface="Segoe UI" panose="020B0502040204020203" pitchFamily="34" charset="0"/>
                <a:sym typeface="Funtastic"/>
                <a:rtl/>
              </a:rPr>
              <a:t> البيئية </a:t>
            </a:r>
          </a:p>
        </p:txBody>
      </p:sp>
    </p:spTree>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1E3"/>
        </a:solidFill>
        <a:effectLst/>
      </p:bgPr>
    </p:bg>
    <p:spTree>
      <p:nvGrpSpPr>
        <p:cNvPr id="1" name=""/>
        <p:cNvGrpSpPr/>
        <p:nvPr/>
      </p:nvGrpSpPr>
      <p:grpSpPr>
        <a:xfrm>
          <a:off x="0" y="0"/>
          <a:ext cx="0" cy="0"/>
          <a:chOff x="0" y="0"/>
          <a:chExt cx="0" cy="0"/>
        </a:xfrm>
      </p:grpSpPr>
      <p:sp>
        <p:nvSpPr>
          <p:cNvPr id="2" name="Freeform 2"/>
          <p:cNvSpPr/>
          <p:nvPr/>
        </p:nvSpPr>
        <p:spPr>
          <a:xfrm>
            <a:off x="-1090401" y="692969"/>
            <a:ext cx="5141276" cy="4170860"/>
          </a:xfrm>
          <a:custGeom>
            <a:avLst/>
            <a:gdLst/>
            <a:ahLst/>
            <a:cxnLst/>
            <a:rect l="l" t="t" r="r" b="b"/>
            <a:pathLst>
              <a:path w="5141276" h="4170860">
                <a:moveTo>
                  <a:pt x="0" y="0"/>
                </a:moveTo>
                <a:lnTo>
                  <a:pt x="5141277" y="0"/>
                </a:lnTo>
                <a:lnTo>
                  <a:pt x="5141277" y="4170860"/>
                </a:lnTo>
                <a:lnTo>
                  <a:pt x="0" y="41708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4357155" y="1028700"/>
            <a:ext cx="5141276" cy="4170860"/>
          </a:xfrm>
          <a:custGeom>
            <a:avLst/>
            <a:gdLst/>
            <a:ahLst/>
            <a:cxnLst/>
            <a:rect l="l" t="t" r="r" b="b"/>
            <a:pathLst>
              <a:path w="5141276" h="4170860">
                <a:moveTo>
                  <a:pt x="5141276" y="0"/>
                </a:moveTo>
                <a:lnTo>
                  <a:pt x="0" y="0"/>
                </a:lnTo>
                <a:lnTo>
                  <a:pt x="0" y="4170860"/>
                </a:lnTo>
                <a:lnTo>
                  <a:pt x="5141276" y="4170860"/>
                </a:lnTo>
                <a:lnTo>
                  <a:pt x="514127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4322367" y="981075"/>
            <a:ext cx="10306280" cy="820738"/>
          </a:xfrm>
          <a:prstGeom prst="rect">
            <a:avLst/>
          </a:prstGeom>
        </p:spPr>
        <p:txBody>
          <a:bodyPr lIns="0" tIns="0" rIns="0" bIns="0" rtlCol="0" anchor="t">
            <a:spAutoFit/>
          </a:bodyPr>
          <a:lstStyle/>
          <a:p>
            <a:pPr algn="ctr">
              <a:lnSpc>
                <a:spcPts val="6352"/>
              </a:lnSpc>
            </a:pPr>
            <a:r>
              <a:rPr lang="en-US" sz="5881">
                <a:solidFill>
                  <a:srgbClr val="F77C46"/>
                </a:solidFill>
                <a:latin typeface="Segoe UI" panose="020B0502040204020203" pitchFamily="34" charset="0"/>
                <a:ea typeface="Funtastic"/>
                <a:cs typeface="Segoe UI" panose="020B0502040204020203" pitchFamily="34" charset="0"/>
                <a:sym typeface="Funtastic"/>
              </a:rPr>
              <a:t> </a:t>
            </a:r>
            <a:r>
              <a:rPr lang="ar-EG" sz="5881">
                <a:solidFill>
                  <a:srgbClr val="F77C46"/>
                </a:solidFill>
                <a:latin typeface="Segoe UI" panose="020B0502040204020203" pitchFamily="34" charset="0"/>
                <a:ea typeface="Funtastic"/>
                <a:cs typeface="Segoe UI" panose="020B0502040204020203" pitchFamily="34" charset="0"/>
                <a:sym typeface="Funtastic"/>
                <a:rtl/>
              </a:rPr>
              <a:t>أهمية الإعلام في المجتمعات</a:t>
            </a:r>
            <a:r>
              <a:rPr lang="en-US" sz="5881">
                <a:solidFill>
                  <a:srgbClr val="F77C46"/>
                </a:solidFill>
                <a:latin typeface="Segoe UI" panose="020B0502040204020203" pitchFamily="34" charset="0"/>
                <a:ea typeface="Funtastic"/>
                <a:cs typeface="Segoe UI" panose="020B0502040204020203" pitchFamily="34" charset="0"/>
                <a:sym typeface="Funtastic"/>
              </a:rPr>
              <a:t> </a:t>
            </a:r>
          </a:p>
        </p:txBody>
      </p:sp>
      <p:sp>
        <p:nvSpPr>
          <p:cNvPr id="5" name="Freeform 5"/>
          <p:cNvSpPr/>
          <p:nvPr/>
        </p:nvSpPr>
        <p:spPr>
          <a:xfrm>
            <a:off x="1480237" y="4075799"/>
            <a:ext cx="1197635" cy="1071339"/>
          </a:xfrm>
          <a:custGeom>
            <a:avLst/>
            <a:gdLst/>
            <a:ahLst/>
            <a:cxnLst/>
            <a:rect l="l" t="t" r="r" b="b"/>
            <a:pathLst>
              <a:path w="1197635" h="1071339">
                <a:moveTo>
                  <a:pt x="0" y="0"/>
                </a:moveTo>
                <a:lnTo>
                  <a:pt x="1197635" y="0"/>
                </a:lnTo>
                <a:lnTo>
                  <a:pt x="1197635" y="1071339"/>
                </a:lnTo>
                <a:lnTo>
                  <a:pt x="0" y="10713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360207" y="7481094"/>
            <a:ext cx="1197635" cy="1071339"/>
          </a:xfrm>
          <a:custGeom>
            <a:avLst/>
            <a:gdLst/>
            <a:ahLst/>
            <a:cxnLst/>
            <a:rect l="l" t="t" r="r" b="b"/>
            <a:pathLst>
              <a:path w="1197635" h="1071339">
                <a:moveTo>
                  <a:pt x="0" y="0"/>
                </a:moveTo>
                <a:lnTo>
                  <a:pt x="1197634" y="0"/>
                </a:lnTo>
                <a:lnTo>
                  <a:pt x="1197634" y="1071338"/>
                </a:lnTo>
                <a:lnTo>
                  <a:pt x="0" y="10713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9475507" y="3973466"/>
            <a:ext cx="1197635" cy="1071339"/>
          </a:xfrm>
          <a:custGeom>
            <a:avLst/>
            <a:gdLst/>
            <a:ahLst/>
            <a:cxnLst/>
            <a:rect l="l" t="t" r="r" b="b"/>
            <a:pathLst>
              <a:path w="1197635" h="1071339">
                <a:moveTo>
                  <a:pt x="0" y="0"/>
                </a:moveTo>
                <a:lnTo>
                  <a:pt x="1197634" y="0"/>
                </a:lnTo>
                <a:lnTo>
                  <a:pt x="1197634" y="1071338"/>
                </a:lnTo>
                <a:lnTo>
                  <a:pt x="0" y="10713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9475507" y="7481094"/>
            <a:ext cx="1197635" cy="1071339"/>
          </a:xfrm>
          <a:custGeom>
            <a:avLst/>
            <a:gdLst/>
            <a:ahLst/>
            <a:cxnLst/>
            <a:rect l="l" t="t" r="r" b="b"/>
            <a:pathLst>
              <a:path w="1197635" h="1071339">
                <a:moveTo>
                  <a:pt x="0" y="0"/>
                </a:moveTo>
                <a:lnTo>
                  <a:pt x="1197634" y="0"/>
                </a:lnTo>
                <a:lnTo>
                  <a:pt x="1197634" y="1071338"/>
                </a:lnTo>
                <a:lnTo>
                  <a:pt x="0" y="10713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2849322" y="4968604"/>
            <a:ext cx="5358049" cy="1900159"/>
          </a:xfrm>
          <a:prstGeom prst="rect">
            <a:avLst/>
          </a:prstGeom>
        </p:spPr>
        <p:txBody>
          <a:bodyPr lIns="0" tIns="0" rIns="0" bIns="0" rtlCol="0" anchor="t">
            <a:spAutoFit/>
          </a:bodyPr>
          <a:lstStyle/>
          <a:p>
            <a:pPr algn="ctr">
              <a:lnSpc>
                <a:spcPts val="3780"/>
              </a:lnSpc>
            </a:pPr>
            <a:r>
              <a:rPr lang="ar-EG" sz="2700">
                <a:solidFill>
                  <a:srgbClr val="684836"/>
                </a:solidFill>
                <a:latin typeface="Segoe UI" panose="020B0502040204020203" pitchFamily="34" charset="0"/>
                <a:ea typeface="Poppins"/>
                <a:cs typeface="Segoe UI" panose="020B0502040204020203" pitchFamily="34" charset="0"/>
                <a:sym typeface="Poppins"/>
                <a:rtl/>
              </a:rPr>
              <a:t>يساهم الإعلام في نشر المعرفة وتعزيز الفهم حول القضايا الاجتماعية، الصحية، والبيئية، وغيرها من الموضوعات التي تؤثر على حياة الأفراد</a:t>
            </a:r>
          </a:p>
        </p:txBody>
      </p:sp>
      <p:sp>
        <p:nvSpPr>
          <p:cNvPr id="10" name="TextBox 10"/>
          <p:cNvSpPr txBox="1"/>
          <p:nvPr/>
        </p:nvSpPr>
        <p:spPr>
          <a:xfrm>
            <a:off x="2858847" y="7996283"/>
            <a:ext cx="5348524" cy="2059940"/>
          </a:xfrm>
          <a:prstGeom prst="rect">
            <a:avLst/>
          </a:prstGeom>
        </p:spPr>
        <p:txBody>
          <a:bodyPr lIns="0" tIns="0" rIns="0" bIns="0" rtlCol="0" anchor="t">
            <a:spAutoFit/>
          </a:bodyPr>
          <a:lstStyle/>
          <a:p>
            <a:pPr algn="ctr">
              <a:lnSpc>
                <a:spcPts val="4060"/>
              </a:lnSpc>
            </a:pPr>
            <a:r>
              <a:rPr lang="ar-EG" sz="2900">
                <a:solidFill>
                  <a:srgbClr val="684836"/>
                </a:solidFill>
                <a:latin typeface="Segoe UI" panose="020B0502040204020203" pitchFamily="34" charset="0"/>
                <a:ea typeface="Poppins"/>
                <a:cs typeface="Segoe UI" panose="020B0502040204020203" pitchFamily="34" charset="0"/>
                <a:sym typeface="Poppins"/>
                <a:rtl/>
              </a:rPr>
              <a:t>من خلال الحملات الإعلامية، يمكن للإعلام أن يدعم القضايا الاجتماعية ويحفز على التغيير الإيجابي في المجتمع</a:t>
            </a:r>
          </a:p>
        </p:txBody>
      </p:sp>
      <p:sp>
        <p:nvSpPr>
          <p:cNvPr id="11" name="TextBox 11"/>
          <p:cNvSpPr txBox="1"/>
          <p:nvPr/>
        </p:nvSpPr>
        <p:spPr>
          <a:xfrm>
            <a:off x="10848386" y="4949554"/>
            <a:ext cx="6079408" cy="1610352"/>
          </a:xfrm>
          <a:prstGeom prst="rect">
            <a:avLst/>
          </a:prstGeom>
        </p:spPr>
        <p:txBody>
          <a:bodyPr lIns="0" tIns="0" rIns="0" bIns="0" rtlCol="0" anchor="t">
            <a:spAutoFit/>
          </a:bodyPr>
          <a:lstStyle/>
          <a:p>
            <a:pPr algn="ctr">
              <a:lnSpc>
                <a:spcPts val="4210"/>
              </a:lnSpc>
            </a:pPr>
            <a:r>
              <a:rPr lang="ar-EG" sz="3007">
                <a:solidFill>
                  <a:srgbClr val="684836"/>
                </a:solidFill>
                <a:latin typeface="Segoe UI" panose="020B0502040204020203" pitchFamily="34" charset="0"/>
                <a:ea typeface="Poppins"/>
                <a:cs typeface="Segoe UI" panose="020B0502040204020203" pitchFamily="34" charset="0"/>
                <a:sym typeface="Poppins"/>
                <a:rtl/>
              </a:rPr>
              <a:t>يساهم الإعلام في إيصال الأخبار والمستجدات بسرعة وفعالية، مما يساعد الأفراد على اتخاذ القرارات</a:t>
            </a:r>
          </a:p>
        </p:txBody>
      </p:sp>
      <p:sp>
        <p:nvSpPr>
          <p:cNvPr id="12" name="TextBox 12"/>
          <p:cNvSpPr txBox="1"/>
          <p:nvPr/>
        </p:nvSpPr>
        <p:spPr>
          <a:xfrm>
            <a:off x="10958891" y="7996283"/>
            <a:ext cx="5457734" cy="1545590"/>
          </a:xfrm>
          <a:prstGeom prst="rect">
            <a:avLst/>
          </a:prstGeom>
        </p:spPr>
        <p:txBody>
          <a:bodyPr lIns="0" tIns="0" rIns="0" bIns="0" rtlCol="0" anchor="t">
            <a:spAutoFit/>
          </a:bodyPr>
          <a:lstStyle/>
          <a:p>
            <a:pPr algn="ctr">
              <a:lnSpc>
                <a:spcPts val="4060"/>
              </a:lnSpc>
            </a:pPr>
            <a:r>
              <a:rPr lang="ar-EG" sz="2900">
                <a:solidFill>
                  <a:srgbClr val="684836"/>
                </a:solidFill>
                <a:latin typeface="Segoe UI" panose="020B0502040204020203" pitchFamily="34" charset="0"/>
                <a:ea typeface="Poppins"/>
                <a:cs typeface="Segoe UI" panose="020B0502040204020203" pitchFamily="34" charset="0"/>
                <a:sym typeface="Poppins"/>
                <a:rtl/>
              </a:rPr>
              <a:t>يمكن للإعلام أن يُوجِّه الحوار العام ويوثّر على وجهات النظر حول القضايا المهمة في المجتمع</a:t>
            </a:r>
          </a:p>
        </p:txBody>
      </p:sp>
      <p:sp>
        <p:nvSpPr>
          <p:cNvPr id="13" name="TextBox 13"/>
          <p:cNvSpPr txBox="1"/>
          <p:nvPr/>
        </p:nvSpPr>
        <p:spPr>
          <a:xfrm>
            <a:off x="2372203" y="4139309"/>
            <a:ext cx="5358049" cy="573042"/>
          </a:xfrm>
          <a:prstGeom prst="rect">
            <a:avLst/>
          </a:prstGeom>
        </p:spPr>
        <p:txBody>
          <a:bodyPr lIns="0" tIns="0" rIns="0" bIns="0" rtlCol="0" anchor="t">
            <a:spAutoFit/>
          </a:bodyPr>
          <a:lstStyle/>
          <a:p>
            <a:pPr algn="ctr">
              <a:lnSpc>
                <a:spcPts val="4906"/>
              </a:lnSpc>
            </a:pPr>
            <a:r>
              <a:rPr lang="ar-EG" sz="3504" b="1">
                <a:solidFill>
                  <a:srgbClr val="684836"/>
                </a:solidFill>
                <a:latin typeface="Segoe UI" panose="020B0502040204020203" pitchFamily="34" charset="0"/>
                <a:ea typeface="Poppins Bold"/>
                <a:cs typeface="Segoe UI" panose="020B0502040204020203" pitchFamily="34" charset="0"/>
                <a:sym typeface="Poppins Bold"/>
                <a:rtl/>
              </a:rPr>
              <a:t>التوعية والتعليم</a:t>
            </a:r>
          </a:p>
        </p:txBody>
      </p:sp>
      <p:sp>
        <p:nvSpPr>
          <p:cNvPr id="14" name="TextBox 14"/>
          <p:cNvSpPr txBox="1"/>
          <p:nvPr/>
        </p:nvSpPr>
        <p:spPr>
          <a:xfrm>
            <a:off x="2849322" y="7404894"/>
            <a:ext cx="4880930" cy="443904"/>
          </a:xfrm>
          <a:prstGeom prst="rect">
            <a:avLst/>
          </a:prstGeom>
        </p:spPr>
        <p:txBody>
          <a:bodyPr lIns="0" tIns="0" rIns="0" bIns="0" rtlCol="0" anchor="t">
            <a:spAutoFit/>
          </a:bodyPr>
          <a:lstStyle/>
          <a:p>
            <a:pPr algn="ctr">
              <a:lnSpc>
                <a:spcPts val="3780"/>
              </a:lnSpc>
            </a:pPr>
            <a:r>
              <a:rPr lang="ar-EG" sz="2700" b="1">
                <a:solidFill>
                  <a:srgbClr val="684836"/>
                </a:solidFill>
                <a:latin typeface="Segoe UI" panose="020B0502040204020203" pitchFamily="34" charset="0"/>
                <a:ea typeface="Poppins Bold"/>
                <a:cs typeface="Segoe UI" panose="020B0502040204020203" pitchFamily="34" charset="0"/>
                <a:sym typeface="Poppins Bold"/>
                <a:rtl/>
              </a:rPr>
              <a:t>دعم التغيير الاجتماعي</a:t>
            </a:r>
          </a:p>
        </p:txBody>
      </p:sp>
      <p:sp>
        <p:nvSpPr>
          <p:cNvPr id="15" name="TextBox 15"/>
          <p:cNvSpPr txBox="1"/>
          <p:nvPr/>
        </p:nvSpPr>
        <p:spPr>
          <a:xfrm>
            <a:off x="10673141" y="3969098"/>
            <a:ext cx="5632979" cy="584968"/>
          </a:xfrm>
          <a:prstGeom prst="rect">
            <a:avLst/>
          </a:prstGeom>
        </p:spPr>
        <p:txBody>
          <a:bodyPr lIns="0" tIns="0" rIns="0" bIns="0" rtlCol="0" anchor="t">
            <a:spAutoFit/>
          </a:bodyPr>
          <a:lstStyle/>
          <a:p>
            <a:pPr algn="ctr">
              <a:lnSpc>
                <a:spcPts val="5018"/>
              </a:lnSpc>
            </a:pPr>
            <a:r>
              <a:rPr lang="ar-EG" sz="3584" b="1">
                <a:solidFill>
                  <a:srgbClr val="684836"/>
                </a:solidFill>
                <a:latin typeface="Segoe UI" panose="020B0502040204020203" pitchFamily="34" charset="0"/>
                <a:ea typeface="Poppins Bold"/>
                <a:cs typeface="Segoe UI" panose="020B0502040204020203" pitchFamily="34" charset="0"/>
                <a:sym typeface="Poppins Bold"/>
                <a:rtl/>
              </a:rPr>
              <a:t>نقل المعلومات</a:t>
            </a:r>
          </a:p>
        </p:txBody>
      </p:sp>
      <p:sp>
        <p:nvSpPr>
          <p:cNvPr id="16" name="TextBox 16"/>
          <p:cNvSpPr txBox="1"/>
          <p:nvPr/>
        </p:nvSpPr>
        <p:spPr>
          <a:xfrm>
            <a:off x="10958891" y="7404894"/>
            <a:ext cx="5968902" cy="443904"/>
          </a:xfrm>
          <a:prstGeom prst="rect">
            <a:avLst/>
          </a:prstGeom>
        </p:spPr>
        <p:txBody>
          <a:bodyPr lIns="0" tIns="0" rIns="0" bIns="0" rtlCol="0" anchor="t">
            <a:spAutoFit/>
          </a:bodyPr>
          <a:lstStyle/>
          <a:p>
            <a:pPr algn="ctr">
              <a:lnSpc>
                <a:spcPts val="3780"/>
              </a:lnSpc>
            </a:pPr>
            <a:r>
              <a:rPr lang="ar-EG" sz="2700" b="1">
                <a:solidFill>
                  <a:srgbClr val="684836"/>
                </a:solidFill>
                <a:latin typeface="Segoe UI" panose="020B0502040204020203" pitchFamily="34" charset="0"/>
                <a:ea typeface="Poppins Bold"/>
                <a:cs typeface="Segoe UI" panose="020B0502040204020203" pitchFamily="34" charset="0"/>
                <a:sym typeface="Poppins Bold"/>
                <a:rtl/>
              </a:rPr>
              <a:t>التأثير على الرأي العام</a:t>
            </a:r>
          </a:p>
        </p:txBody>
      </p:sp>
    </p:spTree>
  </p:cSld>
  <p:clrMapOvr>
    <a:masterClrMapping/>
  </p:clrMapOvr>
  <p:transition>
    <p:cover dir="d"/>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1E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270026"/>
            <a:ext cx="7886528" cy="1318103"/>
            <a:chOff x="0" y="0"/>
            <a:chExt cx="2077110" cy="347155"/>
          </a:xfrm>
        </p:grpSpPr>
        <p:sp>
          <p:nvSpPr>
            <p:cNvPr id="3" name="Freeform 3"/>
            <p:cNvSpPr/>
            <p:nvPr/>
          </p:nvSpPr>
          <p:spPr>
            <a:xfrm>
              <a:off x="0" y="0"/>
              <a:ext cx="2077110" cy="347155"/>
            </a:xfrm>
            <a:custGeom>
              <a:avLst/>
              <a:gdLst/>
              <a:ahLst/>
              <a:cxnLst/>
              <a:rect l="l" t="t" r="r" b="b"/>
              <a:pathLst>
                <a:path w="2077110" h="347155">
                  <a:moveTo>
                    <a:pt x="24542" y="0"/>
                  </a:moveTo>
                  <a:lnTo>
                    <a:pt x="2052569" y="0"/>
                  </a:lnTo>
                  <a:cubicBezTo>
                    <a:pt x="2066123" y="0"/>
                    <a:pt x="2077110" y="10988"/>
                    <a:pt x="2077110" y="24542"/>
                  </a:cubicBezTo>
                  <a:lnTo>
                    <a:pt x="2077110" y="322613"/>
                  </a:lnTo>
                  <a:cubicBezTo>
                    <a:pt x="2077110" y="336167"/>
                    <a:pt x="2066123" y="347155"/>
                    <a:pt x="2052569" y="347155"/>
                  </a:cubicBezTo>
                  <a:lnTo>
                    <a:pt x="24542" y="347155"/>
                  </a:lnTo>
                  <a:cubicBezTo>
                    <a:pt x="10988" y="347155"/>
                    <a:pt x="0" y="336167"/>
                    <a:pt x="0" y="322613"/>
                  </a:cubicBezTo>
                  <a:lnTo>
                    <a:pt x="0" y="24542"/>
                  </a:lnTo>
                  <a:cubicBezTo>
                    <a:pt x="0" y="10988"/>
                    <a:pt x="10988" y="0"/>
                    <a:pt x="24542" y="0"/>
                  </a:cubicBezTo>
                  <a:close/>
                </a:path>
              </a:pathLst>
            </a:custGeom>
            <a:solidFill>
              <a:srgbClr val="FFFFFF">
                <a:alpha val="64706"/>
              </a:srgbClr>
            </a:solidFill>
            <a:ln w="19050" cap="rnd">
              <a:solidFill>
                <a:srgbClr val="684836">
                  <a:alpha val="64706"/>
                </a:srgbClr>
              </a:solidFill>
              <a:prstDash val="solid"/>
              <a:round/>
            </a:ln>
          </p:spPr>
        </p:sp>
        <p:sp>
          <p:nvSpPr>
            <p:cNvPr id="4" name="TextBox 4"/>
            <p:cNvSpPr txBox="1"/>
            <p:nvPr/>
          </p:nvSpPr>
          <p:spPr>
            <a:xfrm>
              <a:off x="0" y="-38100"/>
              <a:ext cx="2077110" cy="385255"/>
            </a:xfrm>
            <a:prstGeom prst="rect">
              <a:avLst/>
            </a:prstGeom>
          </p:spPr>
          <p:txBody>
            <a:bodyPr lIns="50800" tIns="50800" rIns="50800" bIns="50800" rtlCol="0" anchor="ctr"/>
            <a:lstStyle/>
            <a:p>
              <a:pPr algn="ctr">
                <a:lnSpc>
                  <a:spcPts val="2659"/>
                </a:lnSpc>
                <a:spcBef>
                  <a:spcPct val="0"/>
                </a:spcBef>
              </a:pPr>
              <a:endParaRPr>
                <a:latin typeface="Segoe UI" panose="020B0502040204020203" pitchFamily="34" charset="0"/>
                <a:cs typeface="Segoe UI" panose="020B0502040204020203" pitchFamily="34" charset="0"/>
              </a:endParaRPr>
            </a:p>
          </p:txBody>
        </p:sp>
      </p:grpSp>
      <p:grpSp>
        <p:nvGrpSpPr>
          <p:cNvPr id="5" name="Group 5"/>
          <p:cNvGrpSpPr/>
          <p:nvPr/>
        </p:nvGrpSpPr>
        <p:grpSpPr>
          <a:xfrm>
            <a:off x="9372772" y="5270026"/>
            <a:ext cx="7886528" cy="1318103"/>
            <a:chOff x="0" y="0"/>
            <a:chExt cx="2077110" cy="347155"/>
          </a:xfrm>
        </p:grpSpPr>
        <p:sp>
          <p:nvSpPr>
            <p:cNvPr id="6" name="Freeform 6"/>
            <p:cNvSpPr/>
            <p:nvPr/>
          </p:nvSpPr>
          <p:spPr>
            <a:xfrm>
              <a:off x="0" y="0"/>
              <a:ext cx="2077110" cy="347155"/>
            </a:xfrm>
            <a:custGeom>
              <a:avLst/>
              <a:gdLst/>
              <a:ahLst/>
              <a:cxnLst/>
              <a:rect l="l" t="t" r="r" b="b"/>
              <a:pathLst>
                <a:path w="2077110" h="347155">
                  <a:moveTo>
                    <a:pt x="24542" y="0"/>
                  </a:moveTo>
                  <a:lnTo>
                    <a:pt x="2052569" y="0"/>
                  </a:lnTo>
                  <a:cubicBezTo>
                    <a:pt x="2066123" y="0"/>
                    <a:pt x="2077110" y="10988"/>
                    <a:pt x="2077110" y="24542"/>
                  </a:cubicBezTo>
                  <a:lnTo>
                    <a:pt x="2077110" y="322613"/>
                  </a:lnTo>
                  <a:cubicBezTo>
                    <a:pt x="2077110" y="336167"/>
                    <a:pt x="2066123" y="347155"/>
                    <a:pt x="2052569" y="347155"/>
                  </a:cubicBezTo>
                  <a:lnTo>
                    <a:pt x="24542" y="347155"/>
                  </a:lnTo>
                  <a:cubicBezTo>
                    <a:pt x="10988" y="347155"/>
                    <a:pt x="0" y="336167"/>
                    <a:pt x="0" y="322613"/>
                  </a:cubicBezTo>
                  <a:lnTo>
                    <a:pt x="0" y="24542"/>
                  </a:lnTo>
                  <a:cubicBezTo>
                    <a:pt x="0" y="10988"/>
                    <a:pt x="10988" y="0"/>
                    <a:pt x="24542" y="0"/>
                  </a:cubicBezTo>
                  <a:close/>
                </a:path>
              </a:pathLst>
            </a:custGeom>
            <a:solidFill>
              <a:srgbClr val="FFFFFF">
                <a:alpha val="64706"/>
              </a:srgbClr>
            </a:solidFill>
            <a:ln w="19050" cap="rnd">
              <a:solidFill>
                <a:srgbClr val="684836">
                  <a:alpha val="64706"/>
                </a:srgbClr>
              </a:solidFill>
              <a:prstDash val="solid"/>
              <a:round/>
            </a:ln>
          </p:spPr>
        </p:sp>
        <p:sp>
          <p:nvSpPr>
            <p:cNvPr id="7" name="TextBox 7"/>
            <p:cNvSpPr txBox="1"/>
            <p:nvPr/>
          </p:nvSpPr>
          <p:spPr>
            <a:xfrm>
              <a:off x="0" y="-38100"/>
              <a:ext cx="2077110" cy="385255"/>
            </a:xfrm>
            <a:prstGeom prst="rect">
              <a:avLst/>
            </a:prstGeom>
          </p:spPr>
          <p:txBody>
            <a:bodyPr lIns="50800" tIns="50800" rIns="50800" bIns="50800" rtlCol="0" anchor="ctr"/>
            <a:lstStyle/>
            <a:p>
              <a:pPr algn="ctr">
                <a:lnSpc>
                  <a:spcPts val="2659"/>
                </a:lnSpc>
                <a:spcBef>
                  <a:spcPct val="0"/>
                </a:spcBef>
              </a:pPr>
              <a:endParaRPr>
                <a:latin typeface="Segoe UI" panose="020B0502040204020203" pitchFamily="34" charset="0"/>
                <a:cs typeface="Segoe UI" panose="020B0502040204020203" pitchFamily="34" charset="0"/>
              </a:endParaRPr>
            </a:p>
          </p:txBody>
        </p:sp>
      </p:grpSp>
      <p:grpSp>
        <p:nvGrpSpPr>
          <p:cNvPr id="8" name="Group 8"/>
          <p:cNvGrpSpPr/>
          <p:nvPr/>
        </p:nvGrpSpPr>
        <p:grpSpPr>
          <a:xfrm>
            <a:off x="5700430" y="6971355"/>
            <a:ext cx="7886528" cy="1318103"/>
            <a:chOff x="0" y="0"/>
            <a:chExt cx="2077110" cy="347155"/>
          </a:xfrm>
        </p:grpSpPr>
        <p:sp>
          <p:nvSpPr>
            <p:cNvPr id="9" name="Freeform 9"/>
            <p:cNvSpPr/>
            <p:nvPr/>
          </p:nvSpPr>
          <p:spPr>
            <a:xfrm>
              <a:off x="0" y="0"/>
              <a:ext cx="2077110" cy="347155"/>
            </a:xfrm>
            <a:custGeom>
              <a:avLst/>
              <a:gdLst/>
              <a:ahLst/>
              <a:cxnLst/>
              <a:rect l="l" t="t" r="r" b="b"/>
              <a:pathLst>
                <a:path w="2077110" h="347155">
                  <a:moveTo>
                    <a:pt x="24542" y="0"/>
                  </a:moveTo>
                  <a:lnTo>
                    <a:pt x="2052569" y="0"/>
                  </a:lnTo>
                  <a:cubicBezTo>
                    <a:pt x="2066123" y="0"/>
                    <a:pt x="2077110" y="10988"/>
                    <a:pt x="2077110" y="24542"/>
                  </a:cubicBezTo>
                  <a:lnTo>
                    <a:pt x="2077110" y="322613"/>
                  </a:lnTo>
                  <a:cubicBezTo>
                    <a:pt x="2077110" y="336167"/>
                    <a:pt x="2066123" y="347155"/>
                    <a:pt x="2052569" y="347155"/>
                  </a:cubicBezTo>
                  <a:lnTo>
                    <a:pt x="24542" y="347155"/>
                  </a:lnTo>
                  <a:cubicBezTo>
                    <a:pt x="10988" y="347155"/>
                    <a:pt x="0" y="336167"/>
                    <a:pt x="0" y="322613"/>
                  </a:cubicBezTo>
                  <a:lnTo>
                    <a:pt x="0" y="24542"/>
                  </a:lnTo>
                  <a:cubicBezTo>
                    <a:pt x="0" y="10988"/>
                    <a:pt x="10988" y="0"/>
                    <a:pt x="24542" y="0"/>
                  </a:cubicBezTo>
                  <a:close/>
                </a:path>
              </a:pathLst>
            </a:custGeom>
            <a:solidFill>
              <a:srgbClr val="FFFFFF">
                <a:alpha val="64706"/>
              </a:srgbClr>
            </a:solidFill>
            <a:ln w="19050" cap="rnd">
              <a:solidFill>
                <a:srgbClr val="684836">
                  <a:alpha val="64706"/>
                </a:srgbClr>
              </a:solidFill>
              <a:prstDash val="solid"/>
              <a:round/>
            </a:ln>
          </p:spPr>
        </p:sp>
        <p:sp>
          <p:nvSpPr>
            <p:cNvPr id="10" name="TextBox 10"/>
            <p:cNvSpPr txBox="1"/>
            <p:nvPr/>
          </p:nvSpPr>
          <p:spPr>
            <a:xfrm>
              <a:off x="0" y="-38100"/>
              <a:ext cx="2077110" cy="385255"/>
            </a:xfrm>
            <a:prstGeom prst="rect">
              <a:avLst/>
            </a:prstGeom>
          </p:spPr>
          <p:txBody>
            <a:bodyPr lIns="50800" tIns="50800" rIns="50800" bIns="50800" rtlCol="0" anchor="ctr"/>
            <a:lstStyle/>
            <a:p>
              <a:pPr algn="ctr">
                <a:lnSpc>
                  <a:spcPts val="2659"/>
                </a:lnSpc>
                <a:spcBef>
                  <a:spcPct val="0"/>
                </a:spcBef>
              </a:pPr>
              <a:endParaRPr>
                <a:latin typeface="Segoe UI" panose="020B0502040204020203" pitchFamily="34" charset="0"/>
                <a:cs typeface="Segoe UI" panose="020B0502040204020203" pitchFamily="34" charset="0"/>
              </a:endParaRPr>
            </a:p>
          </p:txBody>
        </p:sp>
      </p:grpSp>
      <p:sp>
        <p:nvSpPr>
          <p:cNvPr id="11" name="Freeform 11"/>
          <p:cNvSpPr/>
          <p:nvPr/>
        </p:nvSpPr>
        <p:spPr>
          <a:xfrm flipH="1">
            <a:off x="13586958" y="1028700"/>
            <a:ext cx="6043427" cy="4902730"/>
          </a:xfrm>
          <a:custGeom>
            <a:avLst/>
            <a:gdLst/>
            <a:ahLst/>
            <a:cxnLst/>
            <a:rect l="l" t="t" r="r" b="b"/>
            <a:pathLst>
              <a:path w="6043427" h="4902730">
                <a:moveTo>
                  <a:pt x="6043427" y="0"/>
                </a:moveTo>
                <a:lnTo>
                  <a:pt x="0" y="0"/>
                </a:lnTo>
                <a:lnTo>
                  <a:pt x="0" y="4902730"/>
                </a:lnTo>
                <a:lnTo>
                  <a:pt x="6043427" y="4902730"/>
                </a:lnTo>
                <a:lnTo>
                  <a:pt x="6043427"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506920" y="8672684"/>
            <a:ext cx="10694422" cy="2098780"/>
          </a:xfrm>
          <a:custGeom>
            <a:avLst/>
            <a:gdLst/>
            <a:ahLst/>
            <a:cxnLst/>
            <a:rect l="l" t="t" r="r" b="b"/>
            <a:pathLst>
              <a:path w="10694422" h="2098780">
                <a:moveTo>
                  <a:pt x="0" y="0"/>
                </a:moveTo>
                <a:lnTo>
                  <a:pt x="10694422" y="0"/>
                </a:lnTo>
                <a:lnTo>
                  <a:pt x="10694422" y="2098780"/>
                </a:lnTo>
                <a:lnTo>
                  <a:pt x="0" y="20987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13"/>
          <p:cNvSpPr txBox="1"/>
          <p:nvPr/>
        </p:nvSpPr>
        <p:spPr>
          <a:xfrm>
            <a:off x="1028700" y="969229"/>
            <a:ext cx="11264809" cy="2359620"/>
          </a:xfrm>
          <a:prstGeom prst="rect">
            <a:avLst/>
          </a:prstGeom>
        </p:spPr>
        <p:txBody>
          <a:bodyPr lIns="0" tIns="0" rIns="0" bIns="0" rtlCol="0" anchor="t">
            <a:spAutoFit/>
          </a:bodyPr>
          <a:lstStyle/>
          <a:p>
            <a:pPr algn="r" rtl="1">
              <a:lnSpc>
                <a:spcPts val="9183"/>
              </a:lnSpc>
            </a:pPr>
            <a:r>
              <a:rPr lang="ar-EG" sz="8503">
                <a:solidFill>
                  <a:srgbClr val="F77C46"/>
                </a:solidFill>
                <a:latin typeface="Segoe UI" panose="020B0502040204020203" pitchFamily="34" charset="0"/>
                <a:ea typeface="Funtastic"/>
                <a:cs typeface="Segoe UI" panose="020B0502040204020203" pitchFamily="34" charset="0"/>
                <a:sym typeface="Funtastic"/>
                <a:rtl/>
              </a:rPr>
              <a:t>حملات التوعية تكون عن طريق </a:t>
            </a:r>
          </a:p>
        </p:txBody>
      </p:sp>
      <p:sp>
        <p:nvSpPr>
          <p:cNvPr id="14" name="TextBox 14"/>
          <p:cNvSpPr txBox="1"/>
          <p:nvPr/>
        </p:nvSpPr>
        <p:spPr>
          <a:xfrm>
            <a:off x="1679328" y="5503660"/>
            <a:ext cx="6585271" cy="654795"/>
          </a:xfrm>
          <a:prstGeom prst="rect">
            <a:avLst/>
          </a:prstGeom>
        </p:spPr>
        <p:txBody>
          <a:bodyPr lIns="0" tIns="0" rIns="0" bIns="0" rtlCol="0" anchor="t">
            <a:spAutoFit/>
          </a:bodyPr>
          <a:lstStyle/>
          <a:p>
            <a:pPr algn="ctr" rtl="1">
              <a:lnSpc>
                <a:spcPts val="5600"/>
              </a:lnSpc>
            </a:pPr>
            <a:r>
              <a:rPr lang="ar-EG" sz="4000" b="1">
                <a:solidFill>
                  <a:srgbClr val="684836"/>
                </a:solidFill>
                <a:latin typeface="Segoe UI" panose="020B0502040204020203" pitchFamily="34" charset="0"/>
                <a:ea typeface="Poppins Semi-Bold"/>
                <a:cs typeface="Segoe UI" panose="020B0502040204020203" pitchFamily="34" charset="0"/>
                <a:sym typeface="Poppins Semi-Bold"/>
                <a:rtl/>
              </a:rPr>
              <a:t>المجلات والصحف </a:t>
            </a:r>
          </a:p>
        </p:txBody>
      </p:sp>
      <p:sp>
        <p:nvSpPr>
          <p:cNvPr id="15" name="TextBox 15"/>
          <p:cNvSpPr txBox="1"/>
          <p:nvPr/>
        </p:nvSpPr>
        <p:spPr>
          <a:xfrm>
            <a:off x="10023400" y="5503660"/>
            <a:ext cx="6585271" cy="654795"/>
          </a:xfrm>
          <a:prstGeom prst="rect">
            <a:avLst/>
          </a:prstGeom>
        </p:spPr>
        <p:txBody>
          <a:bodyPr lIns="0" tIns="0" rIns="0" bIns="0" rtlCol="0" anchor="t">
            <a:spAutoFit/>
          </a:bodyPr>
          <a:lstStyle/>
          <a:p>
            <a:pPr algn="ctr" rtl="1">
              <a:lnSpc>
                <a:spcPts val="5600"/>
              </a:lnSpc>
            </a:pPr>
            <a:r>
              <a:rPr lang="ar-EG" sz="4000" b="1" dirty="0">
                <a:solidFill>
                  <a:srgbClr val="684836"/>
                </a:solidFill>
                <a:latin typeface="Segoe UI" panose="020B0502040204020203" pitchFamily="34" charset="0"/>
                <a:ea typeface="Poppins Semi-Bold"/>
                <a:cs typeface="Segoe UI" panose="020B0502040204020203" pitchFamily="34" charset="0"/>
                <a:sym typeface="Poppins Semi-Bold"/>
                <a:rtl/>
              </a:rPr>
              <a:t>التلفزيون</a:t>
            </a:r>
            <a:r>
              <a:rPr lang="en-US" sz="4000" b="1" dirty="0">
                <a:solidFill>
                  <a:srgbClr val="684836"/>
                </a:solidFill>
                <a:latin typeface="Segoe UI" panose="020B0502040204020203" pitchFamily="34" charset="0"/>
                <a:ea typeface="Poppins Semi-Bold"/>
                <a:cs typeface="Segoe UI" panose="020B0502040204020203" pitchFamily="34" charset="0"/>
                <a:sym typeface="Poppins Semi-Bold"/>
                <a:rtl/>
              </a:rPr>
              <a:t> </a:t>
            </a:r>
            <a:r>
              <a:rPr lang="ar-IQ" sz="4000" b="1" dirty="0">
                <a:solidFill>
                  <a:srgbClr val="684836"/>
                </a:solidFill>
                <a:latin typeface="Segoe UI" panose="020B0502040204020203" pitchFamily="34" charset="0"/>
                <a:ea typeface="Poppins Semi-Bold"/>
                <a:cs typeface="Segoe UI" panose="020B0502040204020203" pitchFamily="34" charset="0"/>
                <a:sym typeface="Poppins Semi-Bold"/>
                <a:rtl/>
              </a:rPr>
              <a:t>والراديو</a:t>
            </a:r>
            <a:r>
              <a:rPr lang="ar-EG" sz="4000" b="1" dirty="0">
                <a:solidFill>
                  <a:srgbClr val="684836"/>
                </a:solidFill>
                <a:latin typeface="Segoe UI" panose="020B0502040204020203" pitchFamily="34" charset="0"/>
                <a:ea typeface="Poppins Semi-Bold"/>
                <a:cs typeface="Segoe UI" panose="020B0502040204020203" pitchFamily="34" charset="0"/>
                <a:sym typeface="Poppins Semi-Bold"/>
                <a:rtl/>
              </a:rPr>
              <a:t> </a:t>
            </a:r>
          </a:p>
        </p:txBody>
      </p:sp>
      <p:sp>
        <p:nvSpPr>
          <p:cNvPr id="16" name="TextBox 16"/>
          <p:cNvSpPr txBox="1"/>
          <p:nvPr/>
        </p:nvSpPr>
        <p:spPr>
          <a:xfrm>
            <a:off x="6661104" y="7204956"/>
            <a:ext cx="6585271" cy="654795"/>
          </a:xfrm>
          <a:prstGeom prst="rect">
            <a:avLst/>
          </a:prstGeom>
        </p:spPr>
        <p:txBody>
          <a:bodyPr lIns="0" tIns="0" rIns="0" bIns="0" rtlCol="0" anchor="t">
            <a:spAutoFit/>
          </a:bodyPr>
          <a:lstStyle/>
          <a:p>
            <a:pPr algn="ctr" rtl="1">
              <a:lnSpc>
                <a:spcPts val="5600"/>
              </a:lnSpc>
            </a:pPr>
            <a:r>
              <a:rPr lang="ar-EG" sz="4000" b="1">
                <a:solidFill>
                  <a:srgbClr val="684836"/>
                </a:solidFill>
                <a:latin typeface="Segoe UI" panose="020B0502040204020203" pitchFamily="34" charset="0"/>
                <a:ea typeface="Poppins Semi-Bold"/>
                <a:cs typeface="Segoe UI" panose="020B0502040204020203" pitchFamily="34" charset="0"/>
                <a:sym typeface="Poppins Semi-Bold"/>
                <a:rtl/>
              </a:rPr>
              <a:t>وسائل التواصل الاجتماعي </a:t>
            </a:r>
          </a:p>
        </p:txBody>
      </p:sp>
      <p:sp>
        <p:nvSpPr>
          <p:cNvPr id="17" name="Freeform 17"/>
          <p:cNvSpPr/>
          <p:nvPr/>
        </p:nvSpPr>
        <p:spPr>
          <a:xfrm>
            <a:off x="8386344" y="8672684"/>
            <a:ext cx="10694422" cy="2098780"/>
          </a:xfrm>
          <a:custGeom>
            <a:avLst/>
            <a:gdLst/>
            <a:ahLst/>
            <a:cxnLst/>
            <a:rect l="l" t="t" r="r" b="b"/>
            <a:pathLst>
              <a:path w="10694422" h="2098780">
                <a:moveTo>
                  <a:pt x="0" y="0"/>
                </a:moveTo>
                <a:lnTo>
                  <a:pt x="10694423" y="0"/>
                </a:lnTo>
                <a:lnTo>
                  <a:pt x="10694423" y="2098780"/>
                </a:lnTo>
                <a:lnTo>
                  <a:pt x="0" y="20987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1E3"/>
        </a:solidFill>
        <a:effectLst/>
      </p:bgPr>
    </p:bg>
    <p:spTree>
      <p:nvGrpSpPr>
        <p:cNvPr id="1" name=""/>
        <p:cNvGrpSpPr/>
        <p:nvPr/>
      </p:nvGrpSpPr>
      <p:grpSpPr>
        <a:xfrm>
          <a:off x="0" y="0"/>
          <a:ext cx="0" cy="0"/>
          <a:chOff x="0" y="0"/>
          <a:chExt cx="0" cy="0"/>
        </a:xfrm>
      </p:grpSpPr>
      <p:sp>
        <p:nvSpPr>
          <p:cNvPr id="2" name="Freeform 2"/>
          <p:cNvSpPr/>
          <p:nvPr/>
        </p:nvSpPr>
        <p:spPr>
          <a:xfrm>
            <a:off x="-698828" y="6978293"/>
            <a:ext cx="19685656" cy="5487377"/>
          </a:xfrm>
          <a:custGeom>
            <a:avLst/>
            <a:gdLst/>
            <a:ahLst/>
            <a:cxnLst/>
            <a:rect l="l" t="t" r="r" b="b"/>
            <a:pathLst>
              <a:path w="19685656" h="5487377">
                <a:moveTo>
                  <a:pt x="0" y="0"/>
                </a:moveTo>
                <a:lnTo>
                  <a:pt x="19685656" y="0"/>
                </a:lnTo>
                <a:lnTo>
                  <a:pt x="19685656" y="5487376"/>
                </a:lnTo>
                <a:lnTo>
                  <a:pt x="0" y="54873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993014" y="2348476"/>
            <a:ext cx="6043427" cy="4902730"/>
          </a:xfrm>
          <a:custGeom>
            <a:avLst/>
            <a:gdLst/>
            <a:ahLst/>
            <a:cxnLst/>
            <a:rect l="l" t="t" r="r" b="b"/>
            <a:pathLst>
              <a:path w="6043427" h="4902730">
                <a:moveTo>
                  <a:pt x="0" y="0"/>
                </a:moveTo>
                <a:lnTo>
                  <a:pt x="6043428" y="0"/>
                </a:lnTo>
                <a:lnTo>
                  <a:pt x="6043428" y="4902731"/>
                </a:lnTo>
                <a:lnTo>
                  <a:pt x="0" y="49027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944815">
            <a:off x="16610361" y="1590139"/>
            <a:ext cx="1162484" cy="773580"/>
          </a:xfrm>
          <a:custGeom>
            <a:avLst/>
            <a:gdLst/>
            <a:ahLst/>
            <a:cxnLst/>
            <a:rect l="l" t="t" r="r" b="b"/>
            <a:pathLst>
              <a:path w="1162484" h="773580">
                <a:moveTo>
                  <a:pt x="0" y="0"/>
                </a:moveTo>
                <a:lnTo>
                  <a:pt x="1162484" y="0"/>
                </a:lnTo>
                <a:lnTo>
                  <a:pt x="1162484" y="773580"/>
                </a:lnTo>
                <a:lnTo>
                  <a:pt x="0" y="7735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5105400" y="354131"/>
            <a:ext cx="12220741" cy="1093954"/>
          </a:xfrm>
          <a:prstGeom prst="rect">
            <a:avLst/>
          </a:prstGeom>
        </p:spPr>
        <p:txBody>
          <a:bodyPr lIns="0" tIns="0" rIns="0" bIns="0" rtlCol="0" anchor="t">
            <a:spAutoFit/>
          </a:bodyPr>
          <a:lstStyle/>
          <a:p>
            <a:pPr algn="ctr">
              <a:lnSpc>
                <a:spcPts val="9175"/>
              </a:lnSpc>
            </a:pPr>
            <a:r>
              <a:rPr lang="ar-EG" sz="7200" dirty="0">
                <a:solidFill>
                  <a:srgbClr val="F77C46"/>
                </a:solidFill>
                <a:latin typeface="Segoe UI" panose="020B0502040204020203" pitchFamily="34" charset="0"/>
                <a:ea typeface="Funtastic"/>
                <a:cs typeface="Segoe UI" panose="020B0502040204020203" pitchFamily="34" charset="0"/>
                <a:sym typeface="Funtastic"/>
                <a:rtl/>
              </a:rPr>
              <a:t>تحديات الإعلام في التوعية البيئية</a:t>
            </a:r>
          </a:p>
        </p:txBody>
      </p:sp>
      <p:grpSp>
        <p:nvGrpSpPr>
          <p:cNvPr id="6" name="Group 6"/>
          <p:cNvGrpSpPr/>
          <p:nvPr/>
        </p:nvGrpSpPr>
        <p:grpSpPr>
          <a:xfrm>
            <a:off x="9969473" y="2893083"/>
            <a:ext cx="7886528" cy="1752085"/>
            <a:chOff x="0" y="-64184"/>
            <a:chExt cx="2077110" cy="461455"/>
          </a:xfrm>
        </p:grpSpPr>
        <p:sp>
          <p:nvSpPr>
            <p:cNvPr id="7" name="Freeform 7"/>
            <p:cNvSpPr/>
            <p:nvPr/>
          </p:nvSpPr>
          <p:spPr>
            <a:xfrm>
              <a:off x="0" y="0"/>
              <a:ext cx="2077110" cy="347155"/>
            </a:xfrm>
            <a:custGeom>
              <a:avLst/>
              <a:gdLst/>
              <a:ahLst/>
              <a:cxnLst/>
              <a:rect l="l" t="t" r="r" b="b"/>
              <a:pathLst>
                <a:path w="2077110" h="347155">
                  <a:moveTo>
                    <a:pt x="24542" y="0"/>
                  </a:moveTo>
                  <a:lnTo>
                    <a:pt x="2052569" y="0"/>
                  </a:lnTo>
                  <a:cubicBezTo>
                    <a:pt x="2066123" y="0"/>
                    <a:pt x="2077110" y="10988"/>
                    <a:pt x="2077110" y="24542"/>
                  </a:cubicBezTo>
                  <a:lnTo>
                    <a:pt x="2077110" y="322613"/>
                  </a:lnTo>
                  <a:cubicBezTo>
                    <a:pt x="2077110" y="336167"/>
                    <a:pt x="2066123" y="347155"/>
                    <a:pt x="2052569" y="347155"/>
                  </a:cubicBezTo>
                  <a:lnTo>
                    <a:pt x="24542" y="347155"/>
                  </a:lnTo>
                  <a:cubicBezTo>
                    <a:pt x="10988" y="347155"/>
                    <a:pt x="0" y="336167"/>
                    <a:pt x="0" y="322613"/>
                  </a:cubicBezTo>
                  <a:lnTo>
                    <a:pt x="0" y="24542"/>
                  </a:lnTo>
                  <a:cubicBezTo>
                    <a:pt x="0" y="10988"/>
                    <a:pt x="10988" y="0"/>
                    <a:pt x="24542" y="0"/>
                  </a:cubicBezTo>
                  <a:close/>
                </a:path>
              </a:pathLst>
            </a:custGeom>
            <a:solidFill>
              <a:srgbClr val="FFFFFF">
                <a:alpha val="64706"/>
              </a:srgbClr>
            </a:solidFill>
            <a:ln w="19050" cap="rnd">
              <a:solidFill>
                <a:srgbClr val="684836">
                  <a:alpha val="64706"/>
                </a:srgbClr>
              </a:solidFill>
              <a:prstDash val="solid"/>
              <a:round/>
            </a:ln>
          </p:spPr>
        </p:sp>
        <p:sp>
          <p:nvSpPr>
            <p:cNvPr id="8" name="TextBox 8"/>
            <p:cNvSpPr txBox="1"/>
            <p:nvPr/>
          </p:nvSpPr>
          <p:spPr>
            <a:xfrm>
              <a:off x="0" y="-64184"/>
              <a:ext cx="2077110" cy="461455"/>
            </a:xfrm>
            <a:prstGeom prst="rect">
              <a:avLst/>
            </a:prstGeom>
          </p:spPr>
          <p:txBody>
            <a:bodyPr lIns="50800" tIns="50800" rIns="50800" bIns="50800" rtlCol="0" anchor="ctr"/>
            <a:lstStyle/>
            <a:p>
              <a:pPr algn="ctr" rtl="1">
                <a:lnSpc>
                  <a:spcPts val="7979"/>
                </a:lnSpc>
                <a:spcBef>
                  <a:spcPct val="0"/>
                </a:spcBef>
              </a:pPr>
              <a:r>
                <a:rPr lang="ar-EG" sz="5699" dirty="0">
                  <a:solidFill>
                    <a:srgbClr val="000000">
                      <a:alpha val="64706"/>
                    </a:srgbClr>
                  </a:solidFill>
                  <a:latin typeface="Canva Sans"/>
                  <a:ea typeface="Canva Sans"/>
                  <a:cs typeface="Canva Sans"/>
                  <a:sym typeface="Canva Sans"/>
                  <a:rtl/>
                </a:rPr>
                <a:t>نقص التمويل </a:t>
              </a:r>
            </a:p>
          </p:txBody>
        </p:sp>
      </p:grpSp>
      <p:grpSp>
        <p:nvGrpSpPr>
          <p:cNvPr id="9" name="Group 9"/>
          <p:cNvGrpSpPr/>
          <p:nvPr/>
        </p:nvGrpSpPr>
        <p:grpSpPr>
          <a:xfrm>
            <a:off x="9969473" y="4586913"/>
            <a:ext cx="7886528" cy="1715920"/>
            <a:chOff x="0" y="-104775"/>
            <a:chExt cx="2077110" cy="451930"/>
          </a:xfrm>
        </p:grpSpPr>
        <p:sp>
          <p:nvSpPr>
            <p:cNvPr id="10" name="Freeform 10"/>
            <p:cNvSpPr/>
            <p:nvPr/>
          </p:nvSpPr>
          <p:spPr>
            <a:xfrm>
              <a:off x="0" y="-40053"/>
              <a:ext cx="2077110" cy="347155"/>
            </a:xfrm>
            <a:custGeom>
              <a:avLst/>
              <a:gdLst/>
              <a:ahLst/>
              <a:cxnLst/>
              <a:rect l="l" t="t" r="r" b="b"/>
              <a:pathLst>
                <a:path w="2077110" h="347155">
                  <a:moveTo>
                    <a:pt x="24542" y="0"/>
                  </a:moveTo>
                  <a:lnTo>
                    <a:pt x="2052569" y="0"/>
                  </a:lnTo>
                  <a:cubicBezTo>
                    <a:pt x="2066123" y="0"/>
                    <a:pt x="2077110" y="10988"/>
                    <a:pt x="2077110" y="24542"/>
                  </a:cubicBezTo>
                  <a:lnTo>
                    <a:pt x="2077110" y="322613"/>
                  </a:lnTo>
                  <a:cubicBezTo>
                    <a:pt x="2077110" y="336167"/>
                    <a:pt x="2066123" y="347155"/>
                    <a:pt x="2052569" y="347155"/>
                  </a:cubicBezTo>
                  <a:lnTo>
                    <a:pt x="24542" y="347155"/>
                  </a:lnTo>
                  <a:cubicBezTo>
                    <a:pt x="10988" y="347155"/>
                    <a:pt x="0" y="336167"/>
                    <a:pt x="0" y="322613"/>
                  </a:cubicBezTo>
                  <a:lnTo>
                    <a:pt x="0" y="24542"/>
                  </a:lnTo>
                  <a:cubicBezTo>
                    <a:pt x="0" y="10988"/>
                    <a:pt x="10988" y="0"/>
                    <a:pt x="24542" y="0"/>
                  </a:cubicBezTo>
                  <a:close/>
                </a:path>
              </a:pathLst>
            </a:custGeom>
            <a:solidFill>
              <a:srgbClr val="FFFFFF">
                <a:alpha val="64706"/>
              </a:srgbClr>
            </a:solidFill>
            <a:ln w="19050" cap="rnd">
              <a:solidFill>
                <a:srgbClr val="684836">
                  <a:alpha val="64706"/>
                </a:srgbClr>
              </a:solidFill>
              <a:prstDash val="solid"/>
              <a:round/>
            </a:ln>
          </p:spPr>
        </p:sp>
        <p:sp>
          <p:nvSpPr>
            <p:cNvPr id="11" name="TextBox 11"/>
            <p:cNvSpPr txBox="1"/>
            <p:nvPr/>
          </p:nvSpPr>
          <p:spPr>
            <a:xfrm>
              <a:off x="0" y="-104775"/>
              <a:ext cx="2077110" cy="451930"/>
            </a:xfrm>
            <a:prstGeom prst="rect">
              <a:avLst/>
            </a:prstGeom>
          </p:spPr>
          <p:txBody>
            <a:bodyPr lIns="50800" tIns="50800" rIns="50800" bIns="50800" rtlCol="0" anchor="ctr"/>
            <a:lstStyle/>
            <a:p>
              <a:pPr algn="ctr" rtl="1">
                <a:lnSpc>
                  <a:spcPts val="7419"/>
                </a:lnSpc>
                <a:spcBef>
                  <a:spcPct val="0"/>
                </a:spcBef>
              </a:pPr>
              <a:r>
                <a:rPr lang="ar-EG" sz="5299" dirty="0">
                  <a:solidFill>
                    <a:srgbClr val="000000">
                      <a:alpha val="64706"/>
                    </a:srgbClr>
                  </a:solidFill>
                  <a:latin typeface="Canva Sans"/>
                  <a:ea typeface="Canva Sans"/>
                  <a:cs typeface="Canva Sans"/>
                  <a:sym typeface="Canva Sans"/>
                  <a:rtl/>
                </a:rPr>
                <a:t>قلة الاهتمام بالمحتوى البيئي</a:t>
              </a:r>
            </a:p>
          </p:txBody>
        </p:sp>
      </p:grpSp>
      <p:grpSp>
        <p:nvGrpSpPr>
          <p:cNvPr id="12" name="Group 12"/>
          <p:cNvGrpSpPr/>
          <p:nvPr/>
        </p:nvGrpSpPr>
        <p:grpSpPr>
          <a:xfrm>
            <a:off x="9969473" y="6302833"/>
            <a:ext cx="7886528" cy="1607425"/>
            <a:chOff x="0" y="-76200"/>
            <a:chExt cx="2077110" cy="423355"/>
          </a:xfrm>
        </p:grpSpPr>
        <p:sp>
          <p:nvSpPr>
            <p:cNvPr id="13" name="Freeform 13"/>
            <p:cNvSpPr/>
            <p:nvPr/>
          </p:nvSpPr>
          <p:spPr>
            <a:xfrm>
              <a:off x="0" y="-43142"/>
              <a:ext cx="2077110" cy="347155"/>
            </a:xfrm>
            <a:custGeom>
              <a:avLst/>
              <a:gdLst/>
              <a:ahLst/>
              <a:cxnLst/>
              <a:rect l="l" t="t" r="r" b="b"/>
              <a:pathLst>
                <a:path w="2077110" h="347155">
                  <a:moveTo>
                    <a:pt x="24542" y="0"/>
                  </a:moveTo>
                  <a:lnTo>
                    <a:pt x="2052569" y="0"/>
                  </a:lnTo>
                  <a:cubicBezTo>
                    <a:pt x="2066123" y="0"/>
                    <a:pt x="2077110" y="10988"/>
                    <a:pt x="2077110" y="24542"/>
                  </a:cubicBezTo>
                  <a:lnTo>
                    <a:pt x="2077110" y="322613"/>
                  </a:lnTo>
                  <a:cubicBezTo>
                    <a:pt x="2077110" y="336167"/>
                    <a:pt x="2066123" y="347155"/>
                    <a:pt x="2052569" y="347155"/>
                  </a:cubicBezTo>
                  <a:lnTo>
                    <a:pt x="24542" y="347155"/>
                  </a:lnTo>
                  <a:cubicBezTo>
                    <a:pt x="10988" y="347155"/>
                    <a:pt x="0" y="336167"/>
                    <a:pt x="0" y="322613"/>
                  </a:cubicBezTo>
                  <a:lnTo>
                    <a:pt x="0" y="24542"/>
                  </a:lnTo>
                  <a:cubicBezTo>
                    <a:pt x="0" y="10988"/>
                    <a:pt x="10988" y="0"/>
                    <a:pt x="24542" y="0"/>
                  </a:cubicBezTo>
                  <a:close/>
                </a:path>
              </a:pathLst>
            </a:custGeom>
            <a:solidFill>
              <a:srgbClr val="FFFFFF">
                <a:alpha val="64706"/>
              </a:srgbClr>
            </a:solidFill>
            <a:ln w="19050" cap="rnd">
              <a:solidFill>
                <a:srgbClr val="684836">
                  <a:alpha val="64706"/>
                </a:srgbClr>
              </a:solidFill>
              <a:prstDash val="solid"/>
              <a:round/>
            </a:ln>
          </p:spPr>
        </p:sp>
        <p:sp>
          <p:nvSpPr>
            <p:cNvPr id="14" name="TextBox 14"/>
            <p:cNvSpPr txBox="1"/>
            <p:nvPr/>
          </p:nvSpPr>
          <p:spPr>
            <a:xfrm>
              <a:off x="0" y="-76200"/>
              <a:ext cx="2077110" cy="423355"/>
            </a:xfrm>
            <a:prstGeom prst="rect">
              <a:avLst/>
            </a:prstGeom>
          </p:spPr>
          <p:txBody>
            <a:bodyPr lIns="50800" tIns="50800" rIns="50800" bIns="50800" rtlCol="0" anchor="ctr"/>
            <a:lstStyle/>
            <a:p>
              <a:pPr algn="ctr" rtl="1">
                <a:lnSpc>
                  <a:spcPts val="5599"/>
                </a:lnSpc>
                <a:spcBef>
                  <a:spcPct val="0"/>
                </a:spcBef>
              </a:pPr>
              <a:r>
                <a:rPr lang="ar-EG" sz="3999" dirty="0">
                  <a:solidFill>
                    <a:srgbClr val="000000">
                      <a:alpha val="64706"/>
                    </a:srgbClr>
                  </a:solidFill>
                  <a:latin typeface="Canva Sans"/>
                  <a:ea typeface="Canva Sans"/>
                  <a:cs typeface="Canva Sans"/>
                  <a:sym typeface="Canva Sans"/>
                  <a:rtl/>
                </a:rPr>
                <a:t>مواجهة المعلومات الخاطئة أو المضللة</a:t>
              </a:r>
            </a:p>
          </p:txBody>
        </p:sp>
      </p:gr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1E3"/>
        </a:solidFill>
        <a:effectLst/>
      </p:bgPr>
    </p:bg>
    <p:spTree>
      <p:nvGrpSpPr>
        <p:cNvPr id="1" name=""/>
        <p:cNvGrpSpPr/>
        <p:nvPr/>
      </p:nvGrpSpPr>
      <p:grpSpPr>
        <a:xfrm>
          <a:off x="0" y="0"/>
          <a:ext cx="0" cy="0"/>
          <a:chOff x="0" y="0"/>
          <a:chExt cx="0" cy="0"/>
        </a:xfrm>
      </p:grpSpPr>
      <p:sp>
        <p:nvSpPr>
          <p:cNvPr id="2" name="Freeform 2"/>
          <p:cNvSpPr/>
          <p:nvPr/>
        </p:nvSpPr>
        <p:spPr>
          <a:xfrm>
            <a:off x="-1635861" y="1986938"/>
            <a:ext cx="4118772" cy="7557379"/>
          </a:xfrm>
          <a:custGeom>
            <a:avLst/>
            <a:gdLst/>
            <a:ahLst/>
            <a:cxnLst/>
            <a:rect l="l" t="t" r="r" b="b"/>
            <a:pathLst>
              <a:path w="4118772" h="7557379">
                <a:moveTo>
                  <a:pt x="0" y="0"/>
                </a:moveTo>
                <a:lnTo>
                  <a:pt x="4118772" y="0"/>
                </a:lnTo>
                <a:lnTo>
                  <a:pt x="4118772" y="7557379"/>
                </a:lnTo>
                <a:lnTo>
                  <a:pt x="0" y="7557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64818" y="6305204"/>
            <a:ext cx="19913284" cy="5600611"/>
          </a:xfrm>
          <a:custGeom>
            <a:avLst/>
            <a:gdLst/>
            <a:ahLst/>
            <a:cxnLst/>
            <a:rect l="l" t="t" r="r" b="b"/>
            <a:pathLst>
              <a:path w="19913284" h="5600611">
                <a:moveTo>
                  <a:pt x="0" y="0"/>
                </a:moveTo>
                <a:lnTo>
                  <a:pt x="19913284" y="0"/>
                </a:lnTo>
                <a:lnTo>
                  <a:pt x="19913284" y="5600611"/>
                </a:lnTo>
                <a:lnTo>
                  <a:pt x="0" y="56006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770555">
            <a:off x="2520548" y="824905"/>
            <a:ext cx="612499" cy="407590"/>
          </a:xfrm>
          <a:custGeom>
            <a:avLst/>
            <a:gdLst/>
            <a:ahLst/>
            <a:cxnLst/>
            <a:rect l="l" t="t" r="r" b="b"/>
            <a:pathLst>
              <a:path w="612499" h="407590">
                <a:moveTo>
                  <a:pt x="0" y="0"/>
                </a:moveTo>
                <a:lnTo>
                  <a:pt x="612499" y="0"/>
                </a:lnTo>
                <a:lnTo>
                  <a:pt x="612499" y="407590"/>
                </a:lnTo>
                <a:lnTo>
                  <a:pt x="0" y="4075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4071912" y="225421"/>
            <a:ext cx="10639824" cy="948978"/>
          </a:xfrm>
          <a:prstGeom prst="rect">
            <a:avLst/>
          </a:prstGeom>
        </p:spPr>
        <p:txBody>
          <a:bodyPr lIns="0" tIns="0" rIns="0" bIns="0" rtlCol="0" anchor="t">
            <a:spAutoFit/>
          </a:bodyPr>
          <a:lstStyle/>
          <a:p>
            <a:pPr algn="ctr">
              <a:lnSpc>
                <a:spcPts val="7392"/>
              </a:lnSpc>
            </a:pPr>
            <a:r>
              <a:rPr lang="ar-EG" sz="6845">
                <a:solidFill>
                  <a:srgbClr val="F77C46"/>
                </a:solidFill>
                <a:latin typeface="Segoe UI" panose="020B0502040204020203" pitchFamily="34" charset="0"/>
                <a:ea typeface="Funtastic"/>
                <a:cs typeface="Segoe UI" panose="020B0502040204020203" pitchFamily="34" charset="0"/>
                <a:sym typeface="Funtastic"/>
                <a:rtl/>
              </a:rPr>
              <a:t>حلول لتعزيز دور الإعلام البيئي</a:t>
            </a:r>
          </a:p>
        </p:txBody>
      </p:sp>
      <p:sp>
        <p:nvSpPr>
          <p:cNvPr id="6" name="TextBox 6"/>
          <p:cNvSpPr txBox="1"/>
          <p:nvPr/>
        </p:nvSpPr>
        <p:spPr>
          <a:xfrm>
            <a:off x="3432842" y="1834538"/>
            <a:ext cx="13096707" cy="7568791"/>
          </a:xfrm>
          <a:prstGeom prst="rect">
            <a:avLst/>
          </a:prstGeom>
        </p:spPr>
        <p:txBody>
          <a:bodyPr lIns="0" tIns="0" rIns="0" bIns="0" rtlCol="0" anchor="t">
            <a:spAutoFit/>
          </a:bodyPr>
          <a:lstStyle/>
          <a:p>
            <a:pPr algn="ctr">
              <a:lnSpc>
                <a:spcPts val="7492"/>
              </a:lnSpc>
            </a:pPr>
            <a:r>
              <a:rPr lang="ar-EG" sz="5352" dirty="0">
                <a:solidFill>
                  <a:srgbClr val="684836"/>
                </a:solidFill>
                <a:latin typeface="Segoe UI" panose="020B0502040204020203" pitchFamily="34" charset="0"/>
                <a:ea typeface="Poppins"/>
                <a:cs typeface="Segoe UI" panose="020B0502040204020203" pitchFamily="34" charset="0"/>
                <a:sym typeface="Poppins"/>
                <a:rtl/>
              </a:rPr>
              <a:t>تخصيص برامج توعية بيئية في القنوات الإعلامية</a:t>
            </a:r>
          </a:p>
          <a:p>
            <a:pPr algn="ctr">
              <a:lnSpc>
                <a:spcPts val="7492"/>
              </a:lnSpc>
            </a:pPr>
            <a:endParaRPr lang="ar-EG" sz="5352" dirty="0">
              <a:solidFill>
                <a:srgbClr val="684836"/>
              </a:solidFill>
              <a:latin typeface="Segoe UI" panose="020B0502040204020203" pitchFamily="34" charset="0"/>
              <a:ea typeface="Poppins"/>
              <a:cs typeface="Segoe UI" panose="020B0502040204020203" pitchFamily="34" charset="0"/>
              <a:sym typeface="Poppins"/>
              <a:rtl/>
            </a:endParaRPr>
          </a:p>
          <a:p>
            <a:pPr algn="ctr" rtl="1">
              <a:lnSpc>
                <a:spcPts val="7492"/>
              </a:lnSpc>
            </a:pPr>
            <a:r>
              <a:rPr lang="ar-EG" sz="5352" dirty="0">
                <a:solidFill>
                  <a:srgbClr val="684836"/>
                </a:solidFill>
                <a:latin typeface="Segoe UI" panose="020B0502040204020203" pitchFamily="34" charset="0"/>
                <a:ea typeface="Poppins"/>
                <a:cs typeface="Segoe UI" panose="020B0502040204020203" pitchFamily="34" charset="0"/>
                <a:sym typeface="Poppins"/>
                <a:rtl/>
              </a:rPr>
              <a:t>تنظيم شراكات بين الإعلام والمؤسسات البيئية</a:t>
            </a:r>
          </a:p>
          <a:p>
            <a:pPr algn="ctr" rtl="1">
              <a:lnSpc>
                <a:spcPts val="7492"/>
              </a:lnSpc>
            </a:pPr>
            <a:endParaRPr lang="ar-EG" sz="5352" dirty="0">
              <a:solidFill>
                <a:srgbClr val="684836"/>
              </a:solidFill>
              <a:latin typeface="Segoe UI" panose="020B0502040204020203" pitchFamily="34" charset="0"/>
              <a:ea typeface="Poppins"/>
              <a:cs typeface="Segoe UI" panose="020B0502040204020203" pitchFamily="34" charset="0"/>
              <a:sym typeface="Poppins"/>
              <a:rtl/>
            </a:endParaRPr>
          </a:p>
          <a:p>
            <a:pPr algn="ctr" rtl="1">
              <a:lnSpc>
                <a:spcPts val="7492"/>
              </a:lnSpc>
            </a:pPr>
            <a:r>
              <a:rPr lang="ar-EG" sz="5352" dirty="0">
                <a:solidFill>
                  <a:srgbClr val="684836"/>
                </a:solidFill>
                <a:latin typeface="Segoe UI" panose="020B0502040204020203" pitchFamily="34" charset="0"/>
                <a:ea typeface="Poppins"/>
                <a:cs typeface="Segoe UI" panose="020B0502040204020203" pitchFamily="34" charset="0"/>
                <a:sym typeface="Poppins"/>
                <a:rtl/>
              </a:rPr>
              <a:t>تشجيع الشباب والمجتمع المدني للمشاركة في نشر التوعية</a:t>
            </a:r>
          </a:p>
          <a:p>
            <a:pPr algn="ctr">
              <a:lnSpc>
                <a:spcPts val="7492"/>
              </a:lnSpc>
            </a:pPr>
            <a:endParaRPr lang="ar-EG" sz="5352" dirty="0">
              <a:solidFill>
                <a:srgbClr val="684836"/>
              </a:solidFill>
              <a:latin typeface="Segoe UI" panose="020B0502040204020203" pitchFamily="34" charset="0"/>
              <a:ea typeface="Poppins"/>
              <a:cs typeface="Segoe UI" panose="020B0502040204020203" pitchFamily="34" charset="0"/>
              <a:sym typeface="Poppins"/>
              <a:rtl/>
            </a:endParaRPr>
          </a:p>
          <a:p>
            <a:pPr algn="ctr">
              <a:lnSpc>
                <a:spcPts val="7492"/>
              </a:lnSpc>
            </a:pPr>
            <a:endParaRPr lang="ar-EG" sz="5352" dirty="0">
              <a:solidFill>
                <a:srgbClr val="684836"/>
              </a:solidFill>
              <a:latin typeface="Segoe UI" panose="020B0502040204020203" pitchFamily="34" charset="0"/>
              <a:ea typeface="Poppins"/>
              <a:cs typeface="Segoe UI" panose="020B0502040204020203" pitchFamily="34" charset="0"/>
              <a:sym typeface="Poppins"/>
              <a:rtl/>
            </a:endParaRPr>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1E3"/>
        </a:solidFill>
        <a:effectLst/>
      </p:bgPr>
    </p:bg>
    <p:spTree>
      <p:nvGrpSpPr>
        <p:cNvPr id="1" name=""/>
        <p:cNvGrpSpPr/>
        <p:nvPr/>
      </p:nvGrpSpPr>
      <p:grpSpPr>
        <a:xfrm>
          <a:off x="0" y="0"/>
          <a:ext cx="0" cy="0"/>
          <a:chOff x="0" y="0"/>
          <a:chExt cx="0" cy="0"/>
        </a:xfrm>
      </p:grpSpPr>
      <p:sp>
        <p:nvSpPr>
          <p:cNvPr id="2" name="Freeform 2"/>
          <p:cNvSpPr/>
          <p:nvPr/>
        </p:nvSpPr>
        <p:spPr>
          <a:xfrm rot="747677">
            <a:off x="14887326" y="2078375"/>
            <a:ext cx="906840" cy="603460"/>
          </a:xfrm>
          <a:custGeom>
            <a:avLst/>
            <a:gdLst/>
            <a:ahLst/>
            <a:cxnLst/>
            <a:rect l="l" t="t" r="r" b="b"/>
            <a:pathLst>
              <a:path w="906840" h="603460">
                <a:moveTo>
                  <a:pt x="0" y="0"/>
                </a:moveTo>
                <a:lnTo>
                  <a:pt x="906840" y="0"/>
                </a:lnTo>
                <a:lnTo>
                  <a:pt x="906840" y="603461"/>
                </a:lnTo>
                <a:lnTo>
                  <a:pt x="0" y="603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50000">
            <a:off x="2724102" y="2180365"/>
            <a:ext cx="906840" cy="603460"/>
          </a:xfrm>
          <a:custGeom>
            <a:avLst/>
            <a:gdLst/>
            <a:ahLst/>
            <a:cxnLst/>
            <a:rect l="l" t="t" r="r" b="b"/>
            <a:pathLst>
              <a:path w="906840" h="603460">
                <a:moveTo>
                  <a:pt x="0" y="0"/>
                </a:moveTo>
                <a:lnTo>
                  <a:pt x="906840" y="0"/>
                </a:lnTo>
                <a:lnTo>
                  <a:pt x="906840" y="603461"/>
                </a:lnTo>
                <a:lnTo>
                  <a:pt x="0" y="603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223784" y="0"/>
            <a:ext cx="15598401" cy="10080466"/>
          </a:xfrm>
          <a:custGeom>
            <a:avLst/>
            <a:gdLst/>
            <a:ahLst/>
            <a:cxnLst/>
            <a:rect l="l" t="t" r="r" b="b"/>
            <a:pathLst>
              <a:path w="15598401" h="10080466">
                <a:moveTo>
                  <a:pt x="0" y="0"/>
                </a:moveTo>
                <a:lnTo>
                  <a:pt x="15598401" y="0"/>
                </a:lnTo>
                <a:lnTo>
                  <a:pt x="15598401" y="10080466"/>
                </a:lnTo>
                <a:lnTo>
                  <a:pt x="0" y="10080466"/>
                </a:lnTo>
                <a:lnTo>
                  <a:pt x="0" y="0"/>
                </a:lnTo>
                <a:close/>
              </a:path>
            </a:pathLst>
          </a:custGeom>
          <a:blipFill>
            <a:blip r:embed="rId4"/>
            <a:stretch>
              <a:fillRect/>
            </a:stretch>
          </a:blipFill>
        </p:spPr>
      </p:sp>
    </p:spTree>
  </p:cSld>
  <p:clrMapOvr>
    <a:masterClrMapping/>
  </p:clrMapOvr>
  <p:transition>
    <p:cover dir="d"/>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1E3"/>
        </a:solidFill>
        <a:effectLst/>
      </p:bgPr>
    </p:bg>
    <p:spTree>
      <p:nvGrpSpPr>
        <p:cNvPr id="1" name=""/>
        <p:cNvGrpSpPr/>
        <p:nvPr/>
      </p:nvGrpSpPr>
      <p:grpSpPr>
        <a:xfrm>
          <a:off x="0" y="0"/>
          <a:ext cx="0" cy="0"/>
          <a:chOff x="0" y="0"/>
          <a:chExt cx="0" cy="0"/>
        </a:xfrm>
      </p:grpSpPr>
      <p:sp>
        <p:nvSpPr>
          <p:cNvPr id="2" name="Freeform 2"/>
          <p:cNvSpPr/>
          <p:nvPr/>
        </p:nvSpPr>
        <p:spPr>
          <a:xfrm flipH="1">
            <a:off x="-698828" y="5616295"/>
            <a:ext cx="19685656" cy="5487377"/>
          </a:xfrm>
          <a:custGeom>
            <a:avLst/>
            <a:gdLst/>
            <a:ahLst/>
            <a:cxnLst/>
            <a:rect l="l" t="t" r="r" b="b"/>
            <a:pathLst>
              <a:path w="19685656" h="5487377">
                <a:moveTo>
                  <a:pt x="19685656" y="0"/>
                </a:moveTo>
                <a:lnTo>
                  <a:pt x="0" y="0"/>
                </a:lnTo>
                <a:lnTo>
                  <a:pt x="0" y="5487376"/>
                </a:lnTo>
                <a:lnTo>
                  <a:pt x="19685656" y="5487376"/>
                </a:lnTo>
                <a:lnTo>
                  <a:pt x="1968565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586461" y="4352069"/>
            <a:ext cx="3371888" cy="5454525"/>
          </a:xfrm>
          <a:custGeom>
            <a:avLst/>
            <a:gdLst/>
            <a:ahLst/>
            <a:cxnLst/>
            <a:rect l="l" t="t" r="r" b="b"/>
            <a:pathLst>
              <a:path w="3371888" h="5454525">
                <a:moveTo>
                  <a:pt x="0" y="0"/>
                </a:moveTo>
                <a:lnTo>
                  <a:pt x="3371889" y="0"/>
                </a:lnTo>
                <a:lnTo>
                  <a:pt x="3371889" y="5454525"/>
                </a:lnTo>
                <a:lnTo>
                  <a:pt x="0" y="54545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811901" y="5469992"/>
            <a:ext cx="2854225" cy="3527694"/>
          </a:xfrm>
          <a:custGeom>
            <a:avLst/>
            <a:gdLst/>
            <a:ahLst/>
            <a:cxnLst/>
            <a:rect l="l" t="t" r="r" b="b"/>
            <a:pathLst>
              <a:path w="2854225" h="3527694">
                <a:moveTo>
                  <a:pt x="0" y="0"/>
                </a:moveTo>
                <a:lnTo>
                  <a:pt x="2854226" y="0"/>
                </a:lnTo>
                <a:lnTo>
                  <a:pt x="2854226" y="3527694"/>
                </a:lnTo>
                <a:lnTo>
                  <a:pt x="0" y="35276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4348745" y="5469992"/>
            <a:ext cx="3485762" cy="4817008"/>
          </a:xfrm>
          <a:custGeom>
            <a:avLst/>
            <a:gdLst/>
            <a:ahLst/>
            <a:cxnLst/>
            <a:rect l="l" t="t" r="r" b="b"/>
            <a:pathLst>
              <a:path w="3485762" h="4817008">
                <a:moveTo>
                  <a:pt x="0" y="0"/>
                </a:moveTo>
                <a:lnTo>
                  <a:pt x="3485762" y="0"/>
                </a:lnTo>
                <a:lnTo>
                  <a:pt x="3485762" y="4817008"/>
                </a:lnTo>
                <a:lnTo>
                  <a:pt x="0" y="48170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68066" y="6432966"/>
            <a:ext cx="3419579" cy="3854034"/>
          </a:xfrm>
          <a:custGeom>
            <a:avLst/>
            <a:gdLst/>
            <a:ahLst/>
            <a:cxnLst/>
            <a:rect l="l" t="t" r="r" b="b"/>
            <a:pathLst>
              <a:path w="3419579" h="3854034">
                <a:moveTo>
                  <a:pt x="0" y="0"/>
                </a:moveTo>
                <a:lnTo>
                  <a:pt x="3419579" y="0"/>
                </a:lnTo>
                <a:lnTo>
                  <a:pt x="3419579" y="3854034"/>
                </a:lnTo>
                <a:lnTo>
                  <a:pt x="0" y="38540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17376" y="0"/>
            <a:ext cx="10199450" cy="10287000"/>
          </a:xfrm>
          <a:custGeom>
            <a:avLst/>
            <a:gdLst/>
            <a:ahLst/>
            <a:cxnLst/>
            <a:rect l="l" t="t" r="r" b="b"/>
            <a:pathLst>
              <a:path w="10199450" h="10287000">
                <a:moveTo>
                  <a:pt x="0" y="0"/>
                </a:moveTo>
                <a:lnTo>
                  <a:pt x="10199450" y="0"/>
                </a:lnTo>
                <a:lnTo>
                  <a:pt x="10199450" y="10287000"/>
                </a:lnTo>
                <a:lnTo>
                  <a:pt x="0" y="10287000"/>
                </a:lnTo>
                <a:lnTo>
                  <a:pt x="0" y="0"/>
                </a:lnTo>
                <a:close/>
              </a:path>
            </a:pathLst>
          </a:custGeom>
          <a:blipFill>
            <a:blip r:embed="rId2"/>
            <a:stretch>
              <a:fillRect r="-858"/>
            </a:stretch>
          </a:blipFill>
        </p:spPr>
      </p:sp>
    </p:spTree>
  </p:cSld>
  <p:clrMapOvr>
    <a:masterClrMapping/>
  </p:clrMapOvr>
  <p:transition>
    <p:cover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206</Words>
  <Application>Microsoft Office PowerPoint</Application>
  <PresentationFormat>مخصص</PresentationFormat>
  <Paragraphs>29</Paragraphs>
  <Slides>10</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10</vt:i4>
      </vt:variant>
    </vt:vector>
  </HeadingPairs>
  <TitlesOfParts>
    <vt:vector size="17" baseType="lpstr">
      <vt:lpstr>Arial</vt:lpstr>
      <vt:lpstr>Segoe UI</vt:lpstr>
      <vt:lpstr>Calibri</vt:lpstr>
      <vt:lpstr>SimpleCLM</vt:lpstr>
      <vt:lpstr>Poppins Semi-Bold</vt:lpstr>
      <vt:lpstr>Canva Sans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Illustrative Environmental Sustainability Presentation</dc:title>
  <cp:lastModifiedBy>msi</cp:lastModifiedBy>
  <cp:revision>4</cp:revision>
  <dcterms:created xsi:type="dcterms:W3CDTF">2006-08-16T00:00:00Z</dcterms:created>
  <dcterms:modified xsi:type="dcterms:W3CDTF">2025-04-24T17:27:25Z</dcterms:modified>
  <dc:identifier>DAGljRaKrjI</dc:identifier>
</cp:coreProperties>
</file>