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C71E-6EAC-4A1B-AEDC-B6D6AB81568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7803-F1EA-4901-88FF-1BB54D62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0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4740A9-FF84-43C4-A5D7-24F6922491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5636-EB7C-4C45-B207-A18A635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1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486717"/>
            <a:ext cx="11498363" cy="50249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IQ" sz="2000" b="1" dirty="0" smtClean="0">
                <a:solidFill>
                  <a:schemeClr val="tx1"/>
                </a:solidFill>
              </a:rPr>
              <a:t> </a:t>
            </a:r>
            <a:endParaRPr lang="ar-IQ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ar-IQ" sz="4000" b="1" dirty="0" smtClean="0">
                <a:solidFill>
                  <a:srgbClr val="FFC000"/>
                </a:solidFill>
              </a:rPr>
              <a:t>الحد من ظاهرة الانتحار</a:t>
            </a:r>
            <a:endParaRPr lang="ar-IQ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ar-IQ" sz="2400" b="1" dirty="0" smtClean="0">
                <a:solidFill>
                  <a:schemeClr val="tx1"/>
                </a:solidFill>
              </a:rPr>
              <a:t>تلقيها</a:t>
            </a:r>
          </a:p>
          <a:p>
            <a:pPr marL="0" indent="0" algn="ctr">
              <a:buNone/>
            </a:pPr>
            <a:r>
              <a:rPr lang="ar-IQ" sz="3000" b="1" dirty="0" smtClean="0">
                <a:solidFill>
                  <a:srgbClr val="FFFF00"/>
                </a:solidFill>
              </a:rPr>
              <a:t>ا.م.أميرة شكر ولي           </a:t>
            </a:r>
            <a:r>
              <a:rPr lang="ar-IQ" sz="3000" b="1" dirty="0" smtClean="0">
                <a:solidFill>
                  <a:srgbClr val="FFFF00"/>
                </a:solidFill>
              </a:rPr>
              <a:t>د. منال حميد</a:t>
            </a:r>
          </a:p>
          <a:p>
            <a:pPr marL="0" indent="0" algn="ctr" rtl="1">
              <a:buNone/>
              <a:defRPr/>
            </a:pPr>
            <a:r>
              <a:rPr lang="ar-IQ" sz="3000" b="1" dirty="0" smtClean="0">
                <a:solidFill>
                  <a:srgbClr val="FFFF00"/>
                </a:solidFill>
              </a:rPr>
              <a:t>بالتعاون مع المدرب </a:t>
            </a:r>
            <a:r>
              <a:rPr lang="ar-IQ" sz="3200" b="1" dirty="0" smtClean="0">
                <a:solidFill>
                  <a:srgbClr val="7030A0"/>
                </a:solidFill>
              </a:rPr>
              <a:t>: </a:t>
            </a:r>
            <a:r>
              <a:rPr lang="ar-IQ" sz="3200" b="1" dirty="0" smtClean="0">
                <a:solidFill>
                  <a:srgbClr val="00B0F0"/>
                </a:solidFill>
              </a:rPr>
              <a:t>ريم </a:t>
            </a:r>
            <a:r>
              <a:rPr lang="ar-IQ" sz="3200" b="1" dirty="0">
                <a:solidFill>
                  <a:srgbClr val="00B0F0"/>
                </a:solidFill>
              </a:rPr>
              <a:t>عبد الكريم محمد جواد الشماع</a:t>
            </a:r>
          </a:p>
          <a:p>
            <a:pPr marL="0" indent="0" algn="ctr" rtl="1">
              <a:buNone/>
              <a:defRPr/>
            </a:pPr>
            <a:r>
              <a:rPr lang="ar-IQ" sz="3200" b="1" dirty="0">
                <a:solidFill>
                  <a:srgbClr val="92D050"/>
                </a:solidFill>
              </a:rPr>
              <a:t>(مكتب المستشار الوطني للصحة النفسية  )</a:t>
            </a:r>
          </a:p>
          <a:p>
            <a:pPr marL="0" indent="0" algn="ctr">
              <a:buNone/>
            </a:pPr>
            <a:endParaRPr lang="ar-IQ" sz="3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r-IQ" sz="3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IQ" sz="2400" b="1" dirty="0" smtClean="0"/>
              <a:t> </a:t>
            </a:r>
          </a:p>
          <a:p>
            <a:pPr marL="0" indent="0" algn="ctr">
              <a:buNone/>
            </a:pPr>
            <a:endParaRPr lang="ar-IQ" sz="20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ar-IQ" sz="2000" b="1" dirty="0" smtClean="0">
                <a:solidFill>
                  <a:srgbClr val="0070C0"/>
                </a:solidFill>
              </a:rPr>
              <a:t> </a:t>
            </a:r>
            <a:endParaRPr lang="ar-IQ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0309" y="235527"/>
            <a:ext cx="4059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 smtClean="0"/>
              <a:t>جامعة بغداد</a:t>
            </a:r>
          </a:p>
          <a:p>
            <a:pPr algn="ctr"/>
            <a:r>
              <a:rPr lang="ar-IQ" sz="2000" b="1" dirty="0" smtClean="0"/>
              <a:t>كلية الادارة والاقتصاد</a:t>
            </a:r>
          </a:p>
          <a:p>
            <a:pPr algn="ctr"/>
            <a:r>
              <a:rPr lang="ar-IQ" sz="2000" b="1" dirty="0" smtClean="0"/>
              <a:t>  الشؤون العلمية</a:t>
            </a:r>
            <a:endParaRPr lang="ar-IQ" sz="2000" b="1" dirty="0" smtClean="0"/>
          </a:p>
          <a:p>
            <a:pPr algn="ctr"/>
            <a:r>
              <a:rPr lang="ar-IQ" sz="2000" b="1" dirty="0" smtClean="0"/>
              <a:t> </a:t>
            </a:r>
            <a:endParaRPr lang="en-US" sz="20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64" y="-123576"/>
            <a:ext cx="2240663" cy="1730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7334" y="235527"/>
            <a:ext cx="1468582" cy="169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5415" cy="1607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291" y="3999176"/>
            <a:ext cx="2591162" cy="235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4" y="3809783"/>
            <a:ext cx="3019846" cy="2734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77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FB15EC-44B2-BD9E-4F1D-B1C0BD24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43200"/>
            <a:ext cx="8229600" cy="2460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3600" b="1" dirty="0"/>
              <a:t>مناقشة اسباب الانتحار وطرق الوقاية </a:t>
            </a:r>
            <a:r>
              <a:rPr lang="ar-IQ" sz="3600" b="1" dirty="0" smtClean="0"/>
              <a:t>وأهمية سبل </a:t>
            </a:r>
            <a:r>
              <a:rPr lang="ar-IQ" sz="3600" b="1" dirty="0"/>
              <a:t>الدعم النفسي للطلبة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7" y="128016"/>
            <a:ext cx="2333951" cy="261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87" y="3710286"/>
            <a:ext cx="4372585" cy="25625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 </a:t>
            </a:r>
            <a:r>
              <a:rPr lang="ar-IQ" sz="4800" b="1" dirty="0" smtClean="0">
                <a:solidFill>
                  <a:srgbClr val="FFFF00"/>
                </a:solidFill>
              </a:rPr>
              <a:t>هدف الورشة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618" y="0"/>
            <a:ext cx="177338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br>
              <a:rPr lang="ar-IQ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FFC000"/>
                </a:solidFill>
              </a:rPr>
              <a:t>التوصيات الصحية والنفسية</a:t>
            </a:r>
            <a:endParaRPr lang="ar-IQ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r"/>
            <a:r>
              <a:rPr lang="ar-IQ" sz="1800" b="1" dirty="0"/>
              <a:t>تأسيس مراكز للصحة النفسية وتوسيع خدمات الدعم النفسي.</a:t>
            </a:r>
          </a:p>
          <a:p>
            <a:pPr algn="r"/>
            <a:r>
              <a:rPr lang="ar-IQ" sz="1800" b="1" dirty="0"/>
              <a:t>توفير خطوط اتصال مجانية وآمنة للاستشارة الفورية.</a:t>
            </a:r>
          </a:p>
          <a:p>
            <a:pPr algn="r"/>
            <a:r>
              <a:rPr lang="ar-IQ" sz="1800" b="1" dirty="0"/>
              <a:t>تدريب الكوادر الصحية على التعامل مع حالات الخطر النفسي والانتحاري.</a:t>
            </a:r>
          </a:p>
          <a:p>
            <a:pPr algn="r"/>
            <a:r>
              <a:rPr lang="ar-IQ" sz="1800" b="1" dirty="0"/>
              <a:t>علاج الإدمان والأمراض النفسية كجزء من الوقاية من الانتحار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3106" y="2049173"/>
            <a:ext cx="2936241" cy="874135"/>
          </a:xfrm>
        </p:spPr>
        <p:txBody>
          <a:bodyPr/>
          <a:lstStyle/>
          <a:p>
            <a:pPr algn="r"/>
            <a:r>
              <a:rPr lang="ar-IQ" b="1" dirty="0">
                <a:solidFill>
                  <a:srgbClr val="FFC000"/>
                </a:solidFill>
              </a:rPr>
              <a:t>التوصيات التعليمية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r" rtl="1"/>
            <a:r>
              <a:rPr lang="ar-IQ" sz="2000" b="1" dirty="0"/>
              <a:t>إدخال برامج توعية نفسية ووقائية في المناهج الدراسية</a:t>
            </a:r>
            <a:r>
              <a:rPr lang="ar-IQ" sz="2000" b="1" dirty="0" smtClean="0"/>
              <a:t>.</a:t>
            </a:r>
          </a:p>
          <a:p>
            <a:pPr algn="r"/>
            <a:r>
              <a:rPr lang="ar-IQ" sz="2000" b="1" dirty="0"/>
              <a:t>تدريب الكوادر التعليمية على اكتشاف علامات الاكتئاب والانتحار.</a:t>
            </a:r>
          </a:p>
          <a:p>
            <a:pPr algn="r"/>
            <a:r>
              <a:rPr lang="ar-IQ" sz="2000" b="1" dirty="0"/>
              <a:t>توفير مراكز إرشاد نفسي في المدارس والجامعات.</a:t>
            </a:r>
          </a:p>
          <a:p>
            <a:pPr algn="r" rtl="1"/>
            <a:endParaRPr lang="ar-IQ" b="1" dirty="0"/>
          </a:p>
          <a:p>
            <a:pPr algn="r" rt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3210791" cy="576262"/>
          </a:xfrm>
        </p:spPr>
        <p:txBody>
          <a:bodyPr/>
          <a:lstStyle/>
          <a:p>
            <a:pPr algn="r"/>
            <a:r>
              <a:rPr lang="ar-IQ" b="1" dirty="0">
                <a:solidFill>
                  <a:srgbClr val="FFC000"/>
                </a:solidFill>
              </a:rPr>
              <a:t>التوصيات المجتمعية والأسرية</a:t>
            </a:r>
            <a:endParaRPr lang="ar-IQ" sz="9600" b="1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000" b="1" dirty="0"/>
              <a:t>تعزيز دور الأسرة في المراقبة والدعم العاطفي.</a:t>
            </a:r>
          </a:p>
          <a:p>
            <a:pPr algn="r"/>
            <a:r>
              <a:rPr lang="ar-IQ" sz="2000" b="1" dirty="0"/>
              <a:t>نشر ثقافة الحوار والتفاهم داخل العائلة.</a:t>
            </a:r>
          </a:p>
          <a:p>
            <a:pPr algn="r"/>
            <a:r>
              <a:rPr lang="ar-IQ" sz="2000" b="1" dirty="0"/>
              <a:t>منع العنف الأسري والتفكك الاجتماعي.</a:t>
            </a:r>
          </a:p>
          <a:p>
            <a:pPr algn="r"/>
            <a:r>
              <a:rPr lang="ar-IQ" sz="2000" b="1" dirty="0"/>
              <a:t>إنشاء شبكات دعم اجتماعي محلية لرصد الحالات المعرضة للخطر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256793"/>
            <a:ext cx="2484568" cy="1446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18" y="0"/>
            <a:ext cx="177338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2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157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Ion</vt:lpstr>
      <vt:lpstr>  </vt:lpstr>
      <vt:lpstr> هدف الورشة</vt:lpstr>
      <vt:lpstr>التوصيات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account</dc:creator>
  <cp:lastModifiedBy>Microsoft account</cp:lastModifiedBy>
  <cp:revision>5</cp:revision>
  <dcterms:created xsi:type="dcterms:W3CDTF">2025-04-16T18:47:55Z</dcterms:created>
  <dcterms:modified xsi:type="dcterms:W3CDTF">2025-04-16T20:51:16Z</dcterms:modified>
</cp:coreProperties>
</file>