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CC71E-6EAC-4A1B-AEDC-B6D6AB81568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7803-F1EA-4901-88FF-1BB54D62F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7803-F1EA-4901-88FF-1BB54D62FC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6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1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02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3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1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0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5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9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5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5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4740A9-FF84-43C4-A5D7-24F6922491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1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486717"/>
            <a:ext cx="11498363" cy="50249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IQ" sz="2000" b="1" dirty="0" smtClean="0">
                <a:solidFill>
                  <a:schemeClr val="tx1"/>
                </a:solidFill>
              </a:rPr>
              <a:t> </a:t>
            </a:r>
            <a:endParaRPr lang="ar-IQ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ar-IQ" sz="4000" b="1" dirty="0" smtClean="0">
                <a:solidFill>
                  <a:srgbClr val="FFC000"/>
                </a:solidFill>
              </a:rPr>
              <a:t>المخدرات</a:t>
            </a:r>
          </a:p>
          <a:p>
            <a:pPr marL="0" indent="0" algn="ctr">
              <a:buNone/>
            </a:pPr>
            <a:r>
              <a:rPr lang="ar-IQ" sz="2400" b="1" dirty="0" smtClean="0">
                <a:solidFill>
                  <a:schemeClr val="tx1"/>
                </a:solidFill>
              </a:rPr>
              <a:t>تلقيها</a:t>
            </a:r>
          </a:p>
          <a:p>
            <a:pPr marL="0" indent="0" algn="ctr">
              <a:buNone/>
            </a:pPr>
            <a:r>
              <a:rPr lang="ar-IQ" sz="3000" b="1" dirty="0" smtClean="0">
                <a:solidFill>
                  <a:srgbClr val="FFFF00"/>
                </a:solidFill>
              </a:rPr>
              <a:t>ا.م.أميرة شكر ولي           د. منال حميد</a:t>
            </a:r>
          </a:p>
          <a:p>
            <a:pPr marL="0" indent="0" algn="ctr" rtl="1">
              <a:buNone/>
              <a:defRPr/>
            </a:pPr>
            <a:r>
              <a:rPr lang="ar-IQ" sz="3000" b="1" dirty="0" smtClean="0">
                <a:solidFill>
                  <a:srgbClr val="FFFF00"/>
                </a:solidFill>
              </a:rPr>
              <a:t>بالتعاون مع المدرب </a:t>
            </a:r>
            <a:r>
              <a:rPr lang="ar-IQ" sz="3200" b="1" dirty="0" smtClean="0">
                <a:solidFill>
                  <a:srgbClr val="7030A0"/>
                </a:solidFill>
              </a:rPr>
              <a:t>: </a:t>
            </a:r>
            <a:r>
              <a:rPr lang="ar-IQ" sz="3200" b="1" dirty="0" smtClean="0">
                <a:solidFill>
                  <a:srgbClr val="00B0F0"/>
                </a:solidFill>
              </a:rPr>
              <a:t>ريم </a:t>
            </a:r>
            <a:r>
              <a:rPr lang="ar-IQ" sz="3200" b="1" dirty="0">
                <a:solidFill>
                  <a:srgbClr val="00B0F0"/>
                </a:solidFill>
              </a:rPr>
              <a:t>عبد الكريم محمد جواد الشماع</a:t>
            </a:r>
          </a:p>
          <a:p>
            <a:pPr marL="0" indent="0" algn="ctr" rtl="1">
              <a:buNone/>
              <a:defRPr/>
            </a:pPr>
            <a:r>
              <a:rPr lang="ar-IQ" sz="3200" b="1" dirty="0">
                <a:solidFill>
                  <a:srgbClr val="92D050"/>
                </a:solidFill>
              </a:rPr>
              <a:t>(مكتب المستشار الوطني للصحة النفسية  )</a:t>
            </a:r>
          </a:p>
          <a:p>
            <a:pPr marL="0" indent="0" algn="ctr">
              <a:buNone/>
            </a:pPr>
            <a:endParaRPr lang="ar-IQ" sz="30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ar-IQ" sz="30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ar-IQ" sz="2400" b="1" dirty="0" smtClean="0"/>
              <a:t> </a:t>
            </a:r>
          </a:p>
          <a:p>
            <a:pPr marL="0" indent="0" algn="ctr">
              <a:buNone/>
            </a:pPr>
            <a:endParaRPr lang="ar-IQ" sz="20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ar-IQ" sz="2000" b="1" dirty="0" smtClean="0">
                <a:solidFill>
                  <a:srgbClr val="0070C0"/>
                </a:solidFill>
              </a:rPr>
              <a:t> </a:t>
            </a:r>
            <a:endParaRPr lang="ar-IQ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0309" y="235527"/>
            <a:ext cx="4059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000" b="1" dirty="0" smtClean="0"/>
              <a:t>جامعة بغداد</a:t>
            </a:r>
          </a:p>
          <a:p>
            <a:pPr algn="ctr"/>
            <a:r>
              <a:rPr lang="ar-IQ" sz="2000" b="1" dirty="0" smtClean="0"/>
              <a:t>كلية الادارة والاقتصاد</a:t>
            </a:r>
          </a:p>
          <a:p>
            <a:pPr algn="ctr"/>
            <a:r>
              <a:rPr lang="ar-IQ" sz="2000" b="1" dirty="0" smtClean="0"/>
              <a:t>  الشؤون العلمية</a:t>
            </a:r>
          </a:p>
          <a:p>
            <a:pPr algn="ctr"/>
            <a:r>
              <a:rPr lang="ar-IQ" sz="2000" b="1" dirty="0" smtClean="0"/>
              <a:t> </a:t>
            </a:r>
            <a:endParaRPr lang="en-US" sz="2000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64" y="-123576"/>
            <a:ext cx="2240663" cy="1730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7334" y="235527"/>
            <a:ext cx="1468582" cy="169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5415" cy="1607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08" y="4206009"/>
            <a:ext cx="4058216" cy="2048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2733" y="4024774"/>
            <a:ext cx="2629267" cy="2229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77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FB15EC-44B2-BD9E-4F1D-B1C0BD241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2527377"/>
            <a:ext cx="9227127" cy="3748732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ar-IQ" sz="3600" b="1" dirty="0">
                <a:solidFill>
                  <a:srgbClr val="002060"/>
                </a:solidFill>
              </a:rPr>
              <a:t> </a:t>
            </a:r>
            <a:r>
              <a:rPr lang="ar-IQ" sz="3600" b="1" dirty="0"/>
              <a:t>رفع مستوى الوعي حول مخاطر تعاطي المخدرات وتأثيرها السلبي على       الفرد والمجتمع.</a:t>
            </a:r>
          </a:p>
          <a:p>
            <a:pPr marL="0" indent="0" algn="r" rtl="1">
              <a:buNone/>
            </a:pPr>
            <a:r>
              <a:rPr lang="ar-IQ" sz="3600" b="1" dirty="0"/>
              <a:t>2. تسليط الضوء على الآثار الصحية والنفسية والاجتماعية الناتجة عن الإدمان.</a:t>
            </a:r>
          </a:p>
          <a:p>
            <a:pPr marL="0" indent="0" algn="r" rtl="1">
              <a:buNone/>
            </a:pPr>
            <a:r>
              <a:rPr lang="ar-IQ" sz="3600" b="1" dirty="0"/>
              <a:t>3. التعريف بالاستراتيجيات الوقائية للحد من انتشار المخدرات في المجتمع</a:t>
            </a:r>
          </a:p>
          <a:p>
            <a:pPr marL="0" indent="0" algn="r" rtl="1">
              <a:buNone/>
            </a:pPr>
            <a:r>
              <a:rPr lang="ar-IQ" sz="3600" b="1" dirty="0"/>
              <a:t>4. عرض أبرز وسائل وأساليب العلاج والتأهيل للمصابين بالإدمان.</a:t>
            </a:r>
          </a:p>
          <a:p>
            <a:pPr marL="0" indent="0" algn="r" rtl="1">
              <a:buNone/>
            </a:pPr>
            <a:r>
              <a:rPr lang="ar-IQ" sz="3600" b="1" dirty="0"/>
              <a:t>5. تعزيز دور الأسرة والمؤسسات التعليمية والمجتمعية في التوعية والوقاية من المخدرات</a:t>
            </a:r>
            <a:r>
              <a:rPr lang="ar-IQ" sz="3600" dirty="0"/>
              <a:t>.</a:t>
            </a:r>
          </a:p>
          <a:p>
            <a:pPr marL="0" indent="0" algn="ctr">
              <a:buNone/>
            </a:pPr>
            <a:endParaRPr lang="ar-IQ" sz="36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 </a:t>
            </a:r>
            <a:r>
              <a:rPr lang="ar-IQ" sz="4800" b="1" dirty="0" smtClean="0">
                <a:solidFill>
                  <a:srgbClr val="FFFF00"/>
                </a:solidFill>
              </a:rPr>
              <a:t>هدف الورشة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618" y="0"/>
            <a:ext cx="1773382" cy="228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924"/>
            <a:ext cx="3162741" cy="26565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7226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 smtClean="0">
                <a:solidFill>
                  <a:srgbClr val="FFFF00"/>
                </a:solidFill>
              </a:rPr>
              <a:t>التوصيات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76070" cy="419548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IQ" b="1" dirty="0">
                <a:solidFill>
                  <a:srgbClr val="FFC000"/>
                </a:solidFill>
              </a:rPr>
              <a:t>1-إدماج العلاج النفسي ضمن برامج التأهيل</a:t>
            </a:r>
          </a:p>
          <a:p>
            <a:pPr algn="r" rtl="1"/>
            <a:r>
              <a:rPr lang="ar-IQ" b="1" dirty="0"/>
              <a:t>كل مركز تأهي للمخدرات يجب أن يضم معالجين نفسيين متخصصين في علاج الإدمان والاضطرابات المرتبطة به.</a:t>
            </a:r>
          </a:p>
          <a:p>
            <a:pPr algn="r" rtl="1"/>
            <a:r>
              <a:rPr lang="ar-IQ" b="1" dirty="0">
                <a:solidFill>
                  <a:srgbClr val="FFC000"/>
                </a:solidFill>
              </a:rPr>
              <a:t>2. برامج تدخل نفسي مبكر في المدارس</a:t>
            </a:r>
          </a:p>
          <a:p>
            <a:pPr algn="r" rtl="1"/>
            <a:r>
              <a:rPr lang="ar-IQ" b="1" dirty="0"/>
              <a:t>تصميم مناهج تهتم بالصحة النفسية وتدريب الكوادر التعليمية على اكتشاف الطلاب المعرضين للخطر.</a:t>
            </a:r>
          </a:p>
          <a:p>
            <a:pPr algn="r" rtl="1"/>
            <a:r>
              <a:rPr lang="ar-IQ" b="1" dirty="0"/>
              <a:t>3</a:t>
            </a:r>
            <a:r>
              <a:rPr lang="ar-IQ" b="1" dirty="0">
                <a:solidFill>
                  <a:srgbClr val="FFC000"/>
                </a:solidFill>
              </a:rPr>
              <a:t>. حملات لتقليل الوصمة النفسية</a:t>
            </a:r>
          </a:p>
          <a:p>
            <a:pPr algn="r" rtl="1"/>
            <a:r>
              <a:rPr lang="ar-IQ" b="1" dirty="0"/>
              <a:t>عبر الإعلام ورجال الدين والمؤثرين، يجب التوعية بأن طلب العلاج النفسي ليس عيبًا بل ضرورة.</a:t>
            </a:r>
          </a:p>
          <a:p>
            <a:pPr algn="r" rtl="1"/>
            <a:r>
              <a:rPr lang="ar-IQ" b="1" dirty="0"/>
              <a:t>4. </a:t>
            </a:r>
            <a:r>
              <a:rPr lang="ar-IQ" b="1" dirty="0">
                <a:solidFill>
                  <a:srgbClr val="FFC000"/>
                </a:solidFill>
              </a:rPr>
              <a:t>تدريب الكوادر النفسية محليًا</a:t>
            </a:r>
          </a:p>
          <a:p>
            <a:pPr algn="r" rtl="1"/>
            <a:r>
              <a:rPr lang="ar-IQ" b="1" dirty="0"/>
              <a:t>فتح برامج دبلوم وماجستير متخصصة في “علم نفس الإدمان” داخل الجامعات العراقية بالتعاون مع جهات دولية.</a:t>
            </a:r>
          </a:p>
          <a:p>
            <a:pPr algn="r" rtl="1"/>
            <a:r>
              <a:rPr lang="ar-IQ" b="1" dirty="0">
                <a:solidFill>
                  <a:srgbClr val="FFC000"/>
                </a:solidFill>
              </a:rPr>
              <a:t>5. إنشاء خط دعم نفسي مجاني وسري</a:t>
            </a:r>
          </a:p>
          <a:p>
            <a:pPr algn="r" rtl="1"/>
            <a:r>
              <a:rPr lang="ar-IQ" b="1" dirty="0"/>
              <a:t>يكون متاحًا على مدار الساعة لتقديم استشارات نفسية أولية لمن يعانون من الإدمان أو ضغوط نفسية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281370"/>
            <a:ext cx="4059382" cy="2101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18" y="0"/>
            <a:ext cx="1773382" cy="16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</TotalTime>
  <Words>224</Words>
  <Application>Microsoft Office PowerPoint</Application>
  <PresentationFormat>Widescreen</PresentationFormat>
  <Paragraphs>34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Ion</vt:lpstr>
      <vt:lpstr>  </vt:lpstr>
      <vt:lpstr> هدف الورشة</vt:lpstr>
      <vt:lpstr>التوصيات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Microsoft account</dc:creator>
  <cp:lastModifiedBy>Microsoft account</cp:lastModifiedBy>
  <cp:revision>9</cp:revision>
  <dcterms:created xsi:type="dcterms:W3CDTF">2025-04-16T18:47:55Z</dcterms:created>
  <dcterms:modified xsi:type="dcterms:W3CDTF">2025-04-16T21:41:41Z</dcterms:modified>
</cp:coreProperties>
</file>