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79300" cy="6851650"/>
  <p:notesSz cx="12179300" cy="68516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3" y="2124011"/>
            <a:ext cx="10357803" cy="14388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1D29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7" y="3836924"/>
            <a:ext cx="8529955" cy="17129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D29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0802" cy="684819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974982" cy="6735927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749" y="1197498"/>
            <a:ext cx="10777484" cy="44906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38429" y="1796247"/>
            <a:ext cx="898123" cy="3742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98749" y="449061"/>
            <a:ext cx="449061" cy="44906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9725" y="573980"/>
            <a:ext cx="187324" cy="190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D29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2" y="1575879"/>
            <a:ext cx="5300758" cy="4522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09" y="1575879"/>
            <a:ext cx="5300758" cy="4522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D29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80802" cy="684819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1974982" cy="67359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6831" y="1850149"/>
            <a:ext cx="1758124" cy="333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1D293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282" y="1575879"/>
            <a:ext cx="10967085" cy="4522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1" y="6372034"/>
            <a:ext cx="3899408" cy="342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372034"/>
            <a:ext cx="2802699" cy="342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8" y="6372034"/>
            <a:ext cx="2802699" cy="3425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13" Type="http://schemas.openxmlformats.org/officeDocument/2006/relationships/image" Target="../media/image17.png" /><Relationship Id="rId3" Type="http://schemas.openxmlformats.org/officeDocument/2006/relationships/image" Target="../media/image6.png" /><Relationship Id="rId7" Type="http://schemas.openxmlformats.org/officeDocument/2006/relationships/image" Target="../media/image11.png" /><Relationship Id="rId12" Type="http://schemas.openxmlformats.org/officeDocument/2006/relationships/image" Target="../media/image16.png" /><Relationship Id="rId2" Type="http://schemas.openxmlformats.org/officeDocument/2006/relationships/image" Target="../media/image7.png" /><Relationship Id="rId16" Type="http://schemas.openxmlformats.org/officeDocument/2006/relationships/image" Target="../media/image20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0.png" /><Relationship Id="rId11" Type="http://schemas.openxmlformats.org/officeDocument/2006/relationships/image" Target="../media/image15.png" /><Relationship Id="rId5" Type="http://schemas.openxmlformats.org/officeDocument/2006/relationships/image" Target="../media/image9.png" /><Relationship Id="rId15" Type="http://schemas.openxmlformats.org/officeDocument/2006/relationships/image" Target="../media/image19.png" /><Relationship Id="rId10" Type="http://schemas.openxmlformats.org/officeDocument/2006/relationships/image" Target="../media/image14.png" /><Relationship Id="rId4" Type="http://schemas.openxmlformats.org/officeDocument/2006/relationships/image" Target="../media/image8.png" /><Relationship Id="rId9" Type="http://schemas.openxmlformats.org/officeDocument/2006/relationships/image" Target="../media/image13.png" /><Relationship Id="rId14" Type="http://schemas.openxmlformats.org/officeDocument/2006/relationships/image" Target="../media/image18.png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 /><Relationship Id="rId13" Type="http://schemas.openxmlformats.org/officeDocument/2006/relationships/image" Target="../media/image143.png" /><Relationship Id="rId18" Type="http://schemas.openxmlformats.org/officeDocument/2006/relationships/image" Target="../media/image148.png" /><Relationship Id="rId3" Type="http://schemas.openxmlformats.org/officeDocument/2006/relationships/image" Target="../media/image4.png" /><Relationship Id="rId21" Type="http://schemas.openxmlformats.org/officeDocument/2006/relationships/image" Target="../media/image151.png" /><Relationship Id="rId7" Type="http://schemas.openxmlformats.org/officeDocument/2006/relationships/image" Target="../media/image137.png" /><Relationship Id="rId12" Type="http://schemas.openxmlformats.org/officeDocument/2006/relationships/image" Target="../media/image142.png" /><Relationship Id="rId17" Type="http://schemas.openxmlformats.org/officeDocument/2006/relationships/image" Target="../media/image147.png" /><Relationship Id="rId2" Type="http://schemas.openxmlformats.org/officeDocument/2006/relationships/image" Target="../media/image3.png" /><Relationship Id="rId16" Type="http://schemas.openxmlformats.org/officeDocument/2006/relationships/image" Target="../media/image146.png" /><Relationship Id="rId20" Type="http://schemas.openxmlformats.org/officeDocument/2006/relationships/image" Target="../media/image150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136.png" /><Relationship Id="rId11" Type="http://schemas.openxmlformats.org/officeDocument/2006/relationships/image" Target="../media/image141.png" /><Relationship Id="rId5" Type="http://schemas.openxmlformats.org/officeDocument/2006/relationships/image" Target="../media/image135.png" /><Relationship Id="rId15" Type="http://schemas.openxmlformats.org/officeDocument/2006/relationships/image" Target="../media/image145.png" /><Relationship Id="rId10" Type="http://schemas.openxmlformats.org/officeDocument/2006/relationships/image" Target="../media/image140.png" /><Relationship Id="rId19" Type="http://schemas.openxmlformats.org/officeDocument/2006/relationships/image" Target="../media/image149.png" /><Relationship Id="rId4" Type="http://schemas.openxmlformats.org/officeDocument/2006/relationships/image" Target="../media/image5.png" /><Relationship Id="rId9" Type="http://schemas.openxmlformats.org/officeDocument/2006/relationships/image" Target="../media/image139.png" /><Relationship Id="rId14" Type="http://schemas.openxmlformats.org/officeDocument/2006/relationships/image" Target="../media/image144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 /><Relationship Id="rId13" Type="http://schemas.openxmlformats.org/officeDocument/2006/relationships/image" Target="../media/image161.png" /><Relationship Id="rId18" Type="http://schemas.openxmlformats.org/officeDocument/2006/relationships/image" Target="../media/image166.png" /><Relationship Id="rId3" Type="http://schemas.openxmlformats.org/officeDocument/2006/relationships/image" Target="../media/image153.png" /><Relationship Id="rId21" Type="http://schemas.openxmlformats.org/officeDocument/2006/relationships/image" Target="../media/image169.png" /><Relationship Id="rId7" Type="http://schemas.openxmlformats.org/officeDocument/2006/relationships/image" Target="../media/image155.png" /><Relationship Id="rId12" Type="http://schemas.openxmlformats.org/officeDocument/2006/relationships/image" Target="../media/image160.png" /><Relationship Id="rId17" Type="http://schemas.openxmlformats.org/officeDocument/2006/relationships/image" Target="../media/image165.png" /><Relationship Id="rId2" Type="http://schemas.openxmlformats.org/officeDocument/2006/relationships/image" Target="../media/image152.png" /><Relationship Id="rId16" Type="http://schemas.openxmlformats.org/officeDocument/2006/relationships/image" Target="../media/image164.png" /><Relationship Id="rId20" Type="http://schemas.openxmlformats.org/officeDocument/2006/relationships/image" Target="../media/image16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54.png" /><Relationship Id="rId11" Type="http://schemas.openxmlformats.org/officeDocument/2006/relationships/image" Target="../media/image159.png" /><Relationship Id="rId24" Type="http://schemas.openxmlformats.org/officeDocument/2006/relationships/image" Target="../media/image172.png" /><Relationship Id="rId5" Type="http://schemas.openxmlformats.org/officeDocument/2006/relationships/image" Target="../media/image6.png" /><Relationship Id="rId15" Type="http://schemas.openxmlformats.org/officeDocument/2006/relationships/image" Target="../media/image163.png" /><Relationship Id="rId23" Type="http://schemas.openxmlformats.org/officeDocument/2006/relationships/image" Target="../media/image171.png" /><Relationship Id="rId10" Type="http://schemas.openxmlformats.org/officeDocument/2006/relationships/image" Target="../media/image158.png" /><Relationship Id="rId19" Type="http://schemas.openxmlformats.org/officeDocument/2006/relationships/image" Target="../media/image167.png" /><Relationship Id="rId4" Type="http://schemas.openxmlformats.org/officeDocument/2006/relationships/image" Target="../media/image7.png" /><Relationship Id="rId9" Type="http://schemas.openxmlformats.org/officeDocument/2006/relationships/image" Target="../media/image157.png" /><Relationship Id="rId14" Type="http://schemas.openxmlformats.org/officeDocument/2006/relationships/image" Target="../media/image162.png" /><Relationship Id="rId22" Type="http://schemas.openxmlformats.org/officeDocument/2006/relationships/image" Target="../media/image170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13" Type="http://schemas.openxmlformats.org/officeDocument/2006/relationships/image" Target="../media/image25.png" /><Relationship Id="rId18" Type="http://schemas.openxmlformats.org/officeDocument/2006/relationships/image" Target="../media/image30.png" /><Relationship Id="rId3" Type="http://schemas.openxmlformats.org/officeDocument/2006/relationships/image" Target="../media/image4.png" /><Relationship Id="rId7" Type="http://schemas.openxmlformats.org/officeDocument/2006/relationships/image" Target="../media/image9.png" /><Relationship Id="rId12" Type="http://schemas.openxmlformats.org/officeDocument/2006/relationships/image" Target="../media/image24.png" /><Relationship Id="rId17" Type="http://schemas.openxmlformats.org/officeDocument/2006/relationships/image" Target="../media/image29.png" /><Relationship Id="rId2" Type="http://schemas.openxmlformats.org/officeDocument/2006/relationships/image" Target="../media/image3.png" /><Relationship Id="rId16" Type="http://schemas.openxmlformats.org/officeDocument/2006/relationships/image" Target="../media/image28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png" /><Relationship Id="rId11" Type="http://schemas.openxmlformats.org/officeDocument/2006/relationships/image" Target="../media/image23.png" /><Relationship Id="rId5" Type="http://schemas.openxmlformats.org/officeDocument/2006/relationships/image" Target="../media/image6.png" /><Relationship Id="rId15" Type="http://schemas.openxmlformats.org/officeDocument/2006/relationships/image" Target="../media/image27.png" /><Relationship Id="rId10" Type="http://schemas.openxmlformats.org/officeDocument/2006/relationships/image" Target="../media/image22.png" /><Relationship Id="rId19" Type="http://schemas.openxmlformats.org/officeDocument/2006/relationships/image" Target="../media/image31.png" /><Relationship Id="rId4" Type="http://schemas.openxmlformats.org/officeDocument/2006/relationships/image" Target="../media/image5.png" /><Relationship Id="rId9" Type="http://schemas.openxmlformats.org/officeDocument/2006/relationships/image" Target="../media/image21.png" /><Relationship Id="rId14" Type="http://schemas.openxmlformats.org/officeDocument/2006/relationships/image" Target="../media/image26.pn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 /><Relationship Id="rId13" Type="http://schemas.openxmlformats.org/officeDocument/2006/relationships/image" Target="../media/image43.png" /><Relationship Id="rId18" Type="http://schemas.openxmlformats.org/officeDocument/2006/relationships/image" Target="../media/image48.png" /><Relationship Id="rId3" Type="http://schemas.openxmlformats.org/officeDocument/2006/relationships/image" Target="../media/image33.png" /><Relationship Id="rId21" Type="http://schemas.openxmlformats.org/officeDocument/2006/relationships/image" Target="../media/image51.png" /><Relationship Id="rId7" Type="http://schemas.openxmlformats.org/officeDocument/2006/relationships/image" Target="../media/image37.png" /><Relationship Id="rId12" Type="http://schemas.openxmlformats.org/officeDocument/2006/relationships/image" Target="../media/image42.png" /><Relationship Id="rId17" Type="http://schemas.openxmlformats.org/officeDocument/2006/relationships/image" Target="../media/image47.png" /><Relationship Id="rId2" Type="http://schemas.openxmlformats.org/officeDocument/2006/relationships/image" Target="../media/image32.png" /><Relationship Id="rId16" Type="http://schemas.openxmlformats.org/officeDocument/2006/relationships/image" Target="../media/image46.png" /><Relationship Id="rId20" Type="http://schemas.openxmlformats.org/officeDocument/2006/relationships/image" Target="../media/image50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36.png" /><Relationship Id="rId11" Type="http://schemas.openxmlformats.org/officeDocument/2006/relationships/image" Target="../media/image41.png" /><Relationship Id="rId5" Type="http://schemas.openxmlformats.org/officeDocument/2006/relationships/image" Target="../media/image35.png" /><Relationship Id="rId15" Type="http://schemas.openxmlformats.org/officeDocument/2006/relationships/image" Target="../media/image45.png" /><Relationship Id="rId10" Type="http://schemas.openxmlformats.org/officeDocument/2006/relationships/image" Target="../media/image40.png" /><Relationship Id="rId19" Type="http://schemas.openxmlformats.org/officeDocument/2006/relationships/image" Target="../media/image49.png" /><Relationship Id="rId4" Type="http://schemas.openxmlformats.org/officeDocument/2006/relationships/image" Target="../media/image34.png" /><Relationship Id="rId9" Type="http://schemas.openxmlformats.org/officeDocument/2006/relationships/image" Target="../media/image39.png" /><Relationship Id="rId14" Type="http://schemas.openxmlformats.org/officeDocument/2006/relationships/image" Target="../media/image44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 /><Relationship Id="rId13" Type="http://schemas.openxmlformats.org/officeDocument/2006/relationships/image" Target="../media/image59.png" /><Relationship Id="rId18" Type="http://schemas.openxmlformats.org/officeDocument/2006/relationships/image" Target="../media/image64.png" /><Relationship Id="rId3" Type="http://schemas.openxmlformats.org/officeDocument/2006/relationships/image" Target="../media/image4.png" /><Relationship Id="rId21" Type="http://schemas.openxmlformats.org/officeDocument/2006/relationships/image" Target="../media/image67.png" /><Relationship Id="rId7" Type="http://schemas.openxmlformats.org/officeDocument/2006/relationships/image" Target="../media/image9.png" /><Relationship Id="rId12" Type="http://schemas.openxmlformats.org/officeDocument/2006/relationships/image" Target="../media/image58.png" /><Relationship Id="rId17" Type="http://schemas.openxmlformats.org/officeDocument/2006/relationships/image" Target="../media/image63.png" /><Relationship Id="rId2" Type="http://schemas.openxmlformats.org/officeDocument/2006/relationships/image" Target="../media/image52.png" /><Relationship Id="rId16" Type="http://schemas.openxmlformats.org/officeDocument/2006/relationships/image" Target="../media/image62.png" /><Relationship Id="rId20" Type="http://schemas.openxmlformats.org/officeDocument/2006/relationships/image" Target="../media/image66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8.png" /><Relationship Id="rId11" Type="http://schemas.openxmlformats.org/officeDocument/2006/relationships/image" Target="../media/image57.png" /><Relationship Id="rId5" Type="http://schemas.openxmlformats.org/officeDocument/2006/relationships/image" Target="../media/image53.png" /><Relationship Id="rId15" Type="http://schemas.openxmlformats.org/officeDocument/2006/relationships/image" Target="../media/image61.png" /><Relationship Id="rId23" Type="http://schemas.openxmlformats.org/officeDocument/2006/relationships/image" Target="../media/image69.png" /><Relationship Id="rId10" Type="http://schemas.openxmlformats.org/officeDocument/2006/relationships/image" Target="../media/image56.png" /><Relationship Id="rId19" Type="http://schemas.openxmlformats.org/officeDocument/2006/relationships/image" Target="../media/image65.png" /><Relationship Id="rId4" Type="http://schemas.openxmlformats.org/officeDocument/2006/relationships/image" Target="../media/image7.png" /><Relationship Id="rId9" Type="http://schemas.openxmlformats.org/officeDocument/2006/relationships/image" Target="../media/image55.png" /><Relationship Id="rId14" Type="http://schemas.openxmlformats.org/officeDocument/2006/relationships/image" Target="../media/image60.png" /><Relationship Id="rId22" Type="http://schemas.openxmlformats.org/officeDocument/2006/relationships/image" Target="../media/image68.pn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13" Type="http://schemas.openxmlformats.org/officeDocument/2006/relationships/image" Target="../media/image74.png" /><Relationship Id="rId18" Type="http://schemas.openxmlformats.org/officeDocument/2006/relationships/image" Target="../media/image79.png" /><Relationship Id="rId3" Type="http://schemas.openxmlformats.org/officeDocument/2006/relationships/image" Target="../media/image4.png" /><Relationship Id="rId7" Type="http://schemas.openxmlformats.org/officeDocument/2006/relationships/image" Target="../media/image9.png" /><Relationship Id="rId12" Type="http://schemas.openxmlformats.org/officeDocument/2006/relationships/image" Target="../media/image73.png" /><Relationship Id="rId17" Type="http://schemas.openxmlformats.org/officeDocument/2006/relationships/image" Target="../media/image78.png" /><Relationship Id="rId2" Type="http://schemas.openxmlformats.org/officeDocument/2006/relationships/image" Target="../media/image3.png" /><Relationship Id="rId16" Type="http://schemas.openxmlformats.org/officeDocument/2006/relationships/image" Target="../media/image77.png" /><Relationship Id="rId20" Type="http://schemas.openxmlformats.org/officeDocument/2006/relationships/image" Target="../media/image8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png" /><Relationship Id="rId11" Type="http://schemas.openxmlformats.org/officeDocument/2006/relationships/image" Target="../media/image72.png" /><Relationship Id="rId5" Type="http://schemas.openxmlformats.org/officeDocument/2006/relationships/image" Target="../media/image6.png" /><Relationship Id="rId15" Type="http://schemas.openxmlformats.org/officeDocument/2006/relationships/image" Target="../media/image76.png" /><Relationship Id="rId10" Type="http://schemas.openxmlformats.org/officeDocument/2006/relationships/image" Target="../media/image71.png" /><Relationship Id="rId19" Type="http://schemas.openxmlformats.org/officeDocument/2006/relationships/image" Target="../media/image80.png" /><Relationship Id="rId4" Type="http://schemas.openxmlformats.org/officeDocument/2006/relationships/image" Target="../media/image5.png" /><Relationship Id="rId9" Type="http://schemas.openxmlformats.org/officeDocument/2006/relationships/image" Target="../media/image70.png" /><Relationship Id="rId14" Type="http://schemas.openxmlformats.org/officeDocument/2006/relationships/image" Target="../media/image75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 /><Relationship Id="rId13" Type="http://schemas.openxmlformats.org/officeDocument/2006/relationships/image" Target="../media/image88.png" /><Relationship Id="rId18" Type="http://schemas.openxmlformats.org/officeDocument/2006/relationships/image" Target="../media/image93.png" /><Relationship Id="rId3" Type="http://schemas.openxmlformats.org/officeDocument/2006/relationships/image" Target="../media/image83.png" /><Relationship Id="rId7" Type="http://schemas.openxmlformats.org/officeDocument/2006/relationships/image" Target="../media/image9.png" /><Relationship Id="rId12" Type="http://schemas.openxmlformats.org/officeDocument/2006/relationships/image" Target="../media/image87.png" /><Relationship Id="rId17" Type="http://schemas.openxmlformats.org/officeDocument/2006/relationships/image" Target="../media/image92.png" /><Relationship Id="rId2" Type="http://schemas.openxmlformats.org/officeDocument/2006/relationships/image" Target="../media/image82.png" /><Relationship Id="rId16" Type="http://schemas.openxmlformats.org/officeDocument/2006/relationships/image" Target="../media/image91.png" /><Relationship Id="rId20" Type="http://schemas.openxmlformats.org/officeDocument/2006/relationships/image" Target="../media/image95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png" /><Relationship Id="rId11" Type="http://schemas.openxmlformats.org/officeDocument/2006/relationships/image" Target="../media/image86.png" /><Relationship Id="rId5" Type="http://schemas.openxmlformats.org/officeDocument/2006/relationships/image" Target="../media/image6.png" /><Relationship Id="rId15" Type="http://schemas.openxmlformats.org/officeDocument/2006/relationships/image" Target="../media/image90.png" /><Relationship Id="rId10" Type="http://schemas.openxmlformats.org/officeDocument/2006/relationships/image" Target="../media/image85.png" /><Relationship Id="rId19" Type="http://schemas.openxmlformats.org/officeDocument/2006/relationships/image" Target="../media/image94.png" /><Relationship Id="rId4" Type="http://schemas.openxmlformats.org/officeDocument/2006/relationships/image" Target="../media/image4.png" /><Relationship Id="rId9" Type="http://schemas.openxmlformats.org/officeDocument/2006/relationships/image" Target="../media/image84.png" /><Relationship Id="rId14" Type="http://schemas.openxmlformats.org/officeDocument/2006/relationships/image" Target="../media/image89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 /><Relationship Id="rId13" Type="http://schemas.openxmlformats.org/officeDocument/2006/relationships/image" Target="../media/image102.png" /><Relationship Id="rId18" Type="http://schemas.openxmlformats.org/officeDocument/2006/relationships/image" Target="../media/image107.png" /><Relationship Id="rId3" Type="http://schemas.openxmlformats.org/officeDocument/2006/relationships/image" Target="../media/image33.png" /><Relationship Id="rId21" Type="http://schemas.openxmlformats.org/officeDocument/2006/relationships/image" Target="../media/image110.png" /><Relationship Id="rId7" Type="http://schemas.openxmlformats.org/officeDocument/2006/relationships/image" Target="../media/image38.png" /><Relationship Id="rId12" Type="http://schemas.openxmlformats.org/officeDocument/2006/relationships/image" Target="../media/image101.png" /><Relationship Id="rId17" Type="http://schemas.openxmlformats.org/officeDocument/2006/relationships/image" Target="../media/image106.png" /><Relationship Id="rId2" Type="http://schemas.openxmlformats.org/officeDocument/2006/relationships/image" Target="../media/image32.png" /><Relationship Id="rId16" Type="http://schemas.openxmlformats.org/officeDocument/2006/relationships/image" Target="../media/image105.png" /><Relationship Id="rId20" Type="http://schemas.openxmlformats.org/officeDocument/2006/relationships/image" Target="../media/image109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96.png" /><Relationship Id="rId11" Type="http://schemas.openxmlformats.org/officeDocument/2006/relationships/image" Target="../media/image100.png" /><Relationship Id="rId5" Type="http://schemas.openxmlformats.org/officeDocument/2006/relationships/image" Target="../media/image35.png" /><Relationship Id="rId15" Type="http://schemas.openxmlformats.org/officeDocument/2006/relationships/image" Target="../media/image104.png" /><Relationship Id="rId10" Type="http://schemas.openxmlformats.org/officeDocument/2006/relationships/image" Target="../media/image99.png" /><Relationship Id="rId19" Type="http://schemas.openxmlformats.org/officeDocument/2006/relationships/image" Target="../media/image108.png" /><Relationship Id="rId4" Type="http://schemas.openxmlformats.org/officeDocument/2006/relationships/image" Target="../media/image34.png" /><Relationship Id="rId9" Type="http://schemas.openxmlformats.org/officeDocument/2006/relationships/image" Target="../media/image98.png" /><Relationship Id="rId14" Type="http://schemas.openxmlformats.org/officeDocument/2006/relationships/image" Target="../media/image103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 /><Relationship Id="rId3" Type="http://schemas.openxmlformats.org/officeDocument/2006/relationships/image" Target="../media/image9.png" /><Relationship Id="rId7" Type="http://schemas.openxmlformats.org/officeDocument/2006/relationships/image" Target="../media/image113.png" /><Relationship Id="rId12" Type="http://schemas.openxmlformats.org/officeDocument/2006/relationships/image" Target="../media/image118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3.xml" /><Relationship Id="rId6" Type="http://schemas.openxmlformats.org/officeDocument/2006/relationships/image" Target="../media/image112.png" /><Relationship Id="rId11" Type="http://schemas.openxmlformats.org/officeDocument/2006/relationships/image" Target="../media/image117.png" /><Relationship Id="rId5" Type="http://schemas.openxmlformats.org/officeDocument/2006/relationships/image" Target="../media/image111.png" /><Relationship Id="rId10" Type="http://schemas.openxmlformats.org/officeDocument/2006/relationships/image" Target="../media/image116.png" /><Relationship Id="rId4" Type="http://schemas.openxmlformats.org/officeDocument/2006/relationships/image" Target="../media/image10.png" /><Relationship Id="rId9" Type="http://schemas.openxmlformats.org/officeDocument/2006/relationships/image" Target="../media/image115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 /><Relationship Id="rId13" Type="http://schemas.openxmlformats.org/officeDocument/2006/relationships/image" Target="../media/image127.png" /><Relationship Id="rId18" Type="http://schemas.openxmlformats.org/officeDocument/2006/relationships/image" Target="../media/image132.png" /><Relationship Id="rId3" Type="http://schemas.openxmlformats.org/officeDocument/2006/relationships/image" Target="../media/image4.png" /><Relationship Id="rId7" Type="http://schemas.openxmlformats.org/officeDocument/2006/relationships/image" Target="../media/image121.png" /><Relationship Id="rId12" Type="http://schemas.openxmlformats.org/officeDocument/2006/relationships/image" Target="../media/image126.png" /><Relationship Id="rId17" Type="http://schemas.openxmlformats.org/officeDocument/2006/relationships/image" Target="../media/image131.png" /><Relationship Id="rId2" Type="http://schemas.openxmlformats.org/officeDocument/2006/relationships/image" Target="../media/image52.png" /><Relationship Id="rId16" Type="http://schemas.openxmlformats.org/officeDocument/2006/relationships/image" Target="../media/image130.png" /><Relationship Id="rId20" Type="http://schemas.openxmlformats.org/officeDocument/2006/relationships/image" Target="../media/image134.png" /><Relationship Id="rId1" Type="http://schemas.openxmlformats.org/officeDocument/2006/relationships/slideLayout" Target="../slideLayouts/slideLayout5.xml" /><Relationship Id="rId6" Type="http://schemas.openxmlformats.org/officeDocument/2006/relationships/image" Target="../media/image120.png" /><Relationship Id="rId11" Type="http://schemas.openxmlformats.org/officeDocument/2006/relationships/image" Target="../media/image125.png" /><Relationship Id="rId5" Type="http://schemas.openxmlformats.org/officeDocument/2006/relationships/image" Target="../media/image119.png" /><Relationship Id="rId15" Type="http://schemas.openxmlformats.org/officeDocument/2006/relationships/image" Target="../media/image129.png" /><Relationship Id="rId10" Type="http://schemas.openxmlformats.org/officeDocument/2006/relationships/image" Target="../media/image124.png" /><Relationship Id="rId19" Type="http://schemas.openxmlformats.org/officeDocument/2006/relationships/image" Target="../media/image133.png" /><Relationship Id="rId4" Type="http://schemas.openxmlformats.org/officeDocument/2006/relationships/image" Target="../media/image7.png" /><Relationship Id="rId9" Type="http://schemas.openxmlformats.org/officeDocument/2006/relationships/image" Target="../media/image123.png" /><Relationship Id="rId14" Type="http://schemas.openxmlformats.org/officeDocument/2006/relationships/image" Target="../media/image128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8749" y="598748"/>
            <a:ext cx="449580" cy="449580"/>
            <a:chOff x="598749" y="598748"/>
            <a:chExt cx="449580" cy="449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8749" y="598748"/>
              <a:ext cx="449061" cy="4490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725" y="723668"/>
              <a:ext cx="187324" cy="190499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97445" y="707454"/>
            <a:ext cx="282574" cy="2285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702639" y="707454"/>
            <a:ext cx="225424" cy="2285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54877" y="707454"/>
            <a:ext cx="219074" cy="2285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9053" y="1545434"/>
            <a:ext cx="10821059" cy="87762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544550" y="2510532"/>
            <a:ext cx="6885940" cy="4806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950" b="1" spc="-125" dirty="0">
                <a:solidFill>
                  <a:srgbClr val="334054"/>
                </a:solidFill>
                <a:latin typeface="Arial"/>
                <a:cs typeface="Arial"/>
              </a:rPr>
              <a:t>Intelligent</a:t>
            </a:r>
            <a:r>
              <a:rPr sz="2950" b="1" spc="-135" dirty="0">
                <a:solidFill>
                  <a:srgbClr val="334054"/>
                </a:solidFill>
                <a:latin typeface="Arial"/>
                <a:cs typeface="Arial"/>
              </a:rPr>
              <a:t> </a:t>
            </a:r>
            <a:r>
              <a:rPr sz="2900" b="1" spc="-160" dirty="0">
                <a:solidFill>
                  <a:srgbClr val="334054"/>
                </a:solidFill>
                <a:latin typeface="Comic Sans MS"/>
                <a:cs typeface="Comic Sans MS"/>
              </a:rPr>
              <a:t>&amp;</a:t>
            </a:r>
            <a:r>
              <a:rPr sz="2900" b="1" spc="-570" dirty="0">
                <a:solidFill>
                  <a:srgbClr val="334054"/>
                </a:solidFill>
                <a:latin typeface="Comic Sans MS"/>
                <a:cs typeface="Comic Sans MS"/>
              </a:rPr>
              <a:t> </a:t>
            </a:r>
            <a:r>
              <a:rPr sz="2950" b="1" spc="-195" dirty="0">
                <a:solidFill>
                  <a:srgbClr val="334054"/>
                </a:solidFill>
                <a:latin typeface="Arial"/>
                <a:cs typeface="Arial"/>
              </a:rPr>
              <a:t>Autonomous</a:t>
            </a:r>
            <a:r>
              <a:rPr sz="2950" b="1" spc="-130" dirty="0">
                <a:solidFill>
                  <a:srgbClr val="334054"/>
                </a:solidFill>
                <a:latin typeface="Arial"/>
                <a:cs typeface="Arial"/>
              </a:rPr>
              <a:t> </a:t>
            </a:r>
            <a:r>
              <a:rPr sz="2950" b="1" spc="-165" dirty="0">
                <a:solidFill>
                  <a:srgbClr val="334054"/>
                </a:solidFill>
                <a:latin typeface="Arial"/>
                <a:cs typeface="Arial"/>
              </a:rPr>
              <a:t>Control</a:t>
            </a:r>
            <a:r>
              <a:rPr sz="2950" b="1" spc="-140" dirty="0">
                <a:solidFill>
                  <a:srgbClr val="334054"/>
                </a:solidFill>
                <a:latin typeface="Arial"/>
                <a:cs typeface="Arial"/>
              </a:rPr>
              <a:t> </a:t>
            </a:r>
            <a:r>
              <a:rPr sz="2950" b="1" spc="-105" dirty="0">
                <a:solidFill>
                  <a:srgbClr val="334054"/>
                </a:solidFill>
                <a:latin typeface="Arial"/>
                <a:cs typeface="Arial"/>
              </a:rPr>
              <a:t>Systems</a:t>
            </a:r>
            <a:endParaRPr sz="295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21422" y="5829110"/>
            <a:ext cx="127000" cy="18415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549835" y="5789404"/>
            <a:ext cx="77279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10" dirty="0">
                <a:solidFill>
                  <a:srgbClr val="94A2B8"/>
                </a:solidFill>
                <a:latin typeface="Microsoft Sans Serif"/>
                <a:cs typeface="Microsoft Sans Serif"/>
              </a:rPr>
              <a:t>Innovation</a:t>
            </a:r>
            <a:endParaRPr sz="1300">
              <a:latin typeface="Microsoft Sans Serif"/>
              <a:cs typeface="Microsoft Sans Serif"/>
            </a:endParaRPr>
          </a:p>
        </p:txBody>
      </p:sp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50639" y="5829110"/>
            <a:ext cx="180975" cy="184150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527466" y="5789404"/>
            <a:ext cx="1116965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0" dirty="0">
                <a:solidFill>
                  <a:srgbClr val="94A2B8"/>
                </a:solidFill>
                <a:latin typeface="Microsoft Sans Serif"/>
                <a:cs typeface="Microsoft Sans Serif"/>
              </a:rPr>
              <a:t>Transformation</a:t>
            </a:r>
            <a:endParaRPr sz="1300">
              <a:latin typeface="Microsoft Sans Serif"/>
              <a:cs typeface="Microsoft Sans 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572508" y="5829110"/>
            <a:ext cx="206375" cy="18415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7871954" y="5789404"/>
            <a:ext cx="79756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5" dirty="0">
                <a:solidFill>
                  <a:srgbClr val="94A2B8"/>
                </a:solidFill>
                <a:latin typeface="Microsoft Sans Serif"/>
                <a:cs typeface="Microsoft Sans Serif"/>
              </a:rPr>
              <a:t>Excellence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23088" y="3371088"/>
            <a:ext cx="3923029" cy="2139950"/>
            <a:chOff x="323088" y="3371088"/>
            <a:chExt cx="3923029" cy="2139950"/>
          </a:xfrm>
        </p:grpSpPr>
        <p:sp>
          <p:nvSpPr>
            <p:cNvPr id="18" name="object 18"/>
            <p:cNvSpPr/>
            <p:nvPr/>
          </p:nvSpPr>
          <p:spPr>
            <a:xfrm>
              <a:off x="323088" y="3371088"/>
              <a:ext cx="3923029" cy="2139950"/>
            </a:xfrm>
            <a:custGeom>
              <a:avLst/>
              <a:gdLst/>
              <a:ahLst/>
              <a:cxnLst/>
              <a:rect l="l" t="t" r="r" b="b"/>
              <a:pathLst>
                <a:path w="3923029" h="2139950">
                  <a:moveTo>
                    <a:pt x="3922775" y="2139695"/>
                  </a:moveTo>
                  <a:lnTo>
                    <a:pt x="0" y="2139695"/>
                  </a:lnTo>
                  <a:lnTo>
                    <a:pt x="0" y="0"/>
                  </a:lnTo>
                  <a:lnTo>
                    <a:pt x="3922775" y="0"/>
                  </a:lnTo>
                  <a:lnTo>
                    <a:pt x="3922775" y="219129"/>
                  </a:lnTo>
                  <a:lnTo>
                    <a:pt x="400728" y="219129"/>
                  </a:lnTo>
                  <a:lnTo>
                    <a:pt x="386468" y="219818"/>
                  </a:lnTo>
                  <a:lnTo>
                    <a:pt x="345330" y="230149"/>
                  </a:lnTo>
                  <a:lnTo>
                    <a:pt x="308936" y="251933"/>
                  </a:lnTo>
                  <a:lnTo>
                    <a:pt x="280339" y="283451"/>
                  </a:lnTo>
                  <a:lnTo>
                    <a:pt x="262163" y="321933"/>
                  </a:lnTo>
                  <a:lnTo>
                    <a:pt x="255965" y="363893"/>
                  </a:lnTo>
                  <a:lnTo>
                    <a:pt x="255965" y="1702953"/>
                  </a:lnTo>
                  <a:lnTo>
                    <a:pt x="262163" y="1744913"/>
                  </a:lnTo>
                  <a:lnTo>
                    <a:pt x="280339" y="1783395"/>
                  </a:lnTo>
                  <a:lnTo>
                    <a:pt x="308936" y="1814913"/>
                  </a:lnTo>
                  <a:lnTo>
                    <a:pt x="345330" y="1836697"/>
                  </a:lnTo>
                  <a:lnTo>
                    <a:pt x="386468" y="1847028"/>
                  </a:lnTo>
                  <a:lnTo>
                    <a:pt x="400728" y="1847717"/>
                  </a:lnTo>
                  <a:lnTo>
                    <a:pt x="3922775" y="1847717"/>
                  </a:lnTo>
                  <a:lnTo>
                    <a:pt x="3922775" y="2139695"/>
                  </a:lnTo>
                  <a:close/>
                </a:path>
                <a:path w="3923029" h="2139950">
                  <a:moveTo>
                    <a:pt x="3922775" y="1847717"/>
                  </a:moveTo>
                  <a:lnTo>
                    <a:pt x="3522188" y="1847717"/>
                  </a:lnTo>
                  <a:lnTo>
                    <a:pt x="3536449" y="1847028"/>
                  </a:lnTo>
                  <a:lnTo>
                    <a:pt x="3550435" y="1844962"/>
                  </a:lnTo>
                  <a:lnTo>
                    <a:pt x="3590497" y="1830603"/>
                  </a:lnTo>
                  <a:lnTo>
                    <a:pt x="3624551" y="1805316"/>
                  </a:lnTo>
                  <a:lnTo>
                    <a:pt x="3649838" y="1771263"/>
                  </a:lnTo>
                  <a:lnTo>
                    <a:pt x="3664196" y="1731200"/>
                  </a:lnTo>
                  <a:lnTo>
                    <a:pt x="3666951" y="1702953"/>
                  </a:lnTo>
                  <a:lnTo>
                    <a:pt x="3666951" y="363893"/>
                  </a:lnTo>
                  <a:lnTo>
                    <a:pt x="3660753" y="321933"/>
                  </a:lnTo>
                  <a:lnTo>
                    <a:pt x="3642576" y="283451"/>
                  </a:lnTo>
                  <a:lnTo>
                    <a:pt x="3613980" y="251933"/>
                  </a:lnTo>
                  <a:lnTo>
                    <a:pt x="3577586" y="230149"/>
                  </a:lnTo>
                  <a:lnTo>
                    <a:pt x="3536449" y="219818"/>
                  </a:lnTo>
                  <a:lnTo>
                    <a:pt x="3522188" y="219129"/>
                  </a:lnTo>
                  <a:lnTo>
                    <a:pt x="3922775" y="219129"/>
                  </a:lnTo>
                  <a:lnTo>
                    <a:pt x="3922775" y="1847717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79053" y="3590217"/>
              <a:ext cx="3411220" cy="1628775"/>
            </a:xfrm>
            <a:custGeom>
              <a:avLst/>
              <a:gdLst/>
              <a:ahLst/>
              <a:cxnLst/>
              <a:rect l="l" t="t" r="r" b="b"/>
              <a:pathLst>
                <a:path w="3411220" h="1628775">
                  <a:moveTo>
                    <a:pt x="3266222" y="1628587"/>
                  </a:moveTo>
                  <a:lnTo>
                    <a:pt x="144763" y="1628587"/>
                  </a:lnTo>
                  <a:lnTo>
                    <a:pt x="137651" y="1628413"/>
                  </a:lnTo>
                  <a:lnTo>
                    <a:pt x="96001" y="1620129"/>
                  </a:lnTo>
                  <a:lnTo>
                    <a:pt x="58520" y="1600094"/>
                  </a:lnTo>
                  <a:lnTo>
                    <a:pt x="28492" y="1570067"/>
                  </a:lnTo>
                  <a:lnTo>
                    <a:pt x="8458" y="1532585"/>
                  </a:lnTo>
                  <a:lnTo>
                    <a:pt x="173" y="1490936"/>
                  </a:lnTo>
                  <a:lnTo>
                    <a:pt x="0" y="1483824"/>
                  </a:lnTo>
                  <a:lnTo>
                    <a:pt x="0" y="144763"/>
                  </a:lnTo>
                  <a:lnTo>
                    <a:pt x="6231" y="102740"/>
                  </a:lnTo>
                  <a:lnTo>
                    <a:pt x="24397" y="64337"/>
                  </a:lnTo>
                  <a:lnTo>
                    <a:pt x="52925" y="32858"/>
                  </a:lnTo>
                  <a:lnTo>
                    <a:pt x="89364" y="11019"/>
                  </a:lnTo>
                  <a:lnTo>
                    <a:pt x="130573" y="695"/>
                  </a:lnTo>
                  <a:lnTo>
                    <a:pt x="144763" y="0"/>
                  </a:lnTo>
                  <a:lnTo>
                    <a:pt x="3266222" y="0"/>
                  </a:lnTo>
                  <a:lnTo>
                    <a:pt x="3308245" y="6231"/>
                  </a:lnTo>
                  <a:lnTo>
                    <a:pt x="3346648" y="24397"/>
                  </a:lnTo>
                  <a:lnTo>
                    <a:pt x="3378127" y="52925"/>
                  </a:lnTo>
                  <a:lnTo>
                    <a:pt x="3399966" y="89364"/>
                  </a:lnTo>
                  <a:lnTo>
                    <a:pt x="3410290" y="130573"/>
                  </a:lnTo>
                  <a:lnTo>
                    <a:pt x="3410986" y="144763"/>
                  </a:lnTo>
                  <a:lnTo>
                    <a:pt x="3410986" y="1483824"/>
                  </a:lnTo>
                  <a:lnTo>
                    <a:pt x="3404754" y="1525847"/>
                  </a:lnTo>
                  <a:lnTo>
                    <a:pt x="3386588" y="1564250"/>
                  </a:lnTo>
                  <a:lnTo>
                    <a:pt x="3358060" y="1595729"/>
                  </a:lnTo>
                  <a:lnTo>
                    <a:pt x="3321621" y="1617568"/>
                  </a:lnTo>
                  <a:lnTo>
                    <a:pt x="3280412" y="1627892"/>
                  </a:lnTo>
                  <a:lnTo>
                    <a:pt x="3266222" y="1628587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999543" y="3879744"/>
              <a:ext cx="579053" cy="28952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76680" y="3915437"/>
              <a:ext cx="215900" cy="21907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909035" y="4330015"/>
            <a:ext cx="2752725" cy="568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61035" marR="5080" indent="-648970">
              <a:lnSpc>
                <a:spcPct val="122800"/>
              </a:lnSpc>
              <a:spcBef>
                <a:spcPts val="90"/>
              </a:spcBef>
            </a:pP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AI</a:t>
            </a:r>
            <a:r>
              <a:rPr sz="1450" spc="-7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0" dirty="0">
                <a:solidFill>
                  <a:srgbClr val="334054"/>
                </a:solidFill>
                <a:latin typeface="Microsoft Sans Serif"/>
                <a:cs typeface="Microsoft Sans Serif"/>
              </a:rPr>
              <a:t>&amp;</a:t>
            </a:r>
            <a:r>
              <a:rPr sz="145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ML</a:t>
            </a:r>
            <a:r>
              <a:rPr sz="1450" spc="-5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are</a:t>
            </a:r>
            <a:r>
              <a:rPr sz="1450" spc="-5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redefining</a:t>
            </a:r>
            <a:r>
              <a:rPr sz="1450" spc="-5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automation across</a:t>
            </a:r>
            <a:r>
              <a:rPr sz="145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industries.</a:t>
            </a:r>
            <a:endParaRPr sz="145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023359" y="3371088"/>
            <a:ext cx="3923029" cy="2139950"/>
            <a:chOff x="4023359" y="3371088"/>
            <a:chExt cx="3923029" cy="2139950"/>
          </a:xfrm>
        </p:grpSpPr>
        <p:sp>
          <p:nvSpPr>
            <p:cNvPr id="24" name="object 24"/>
            <p:cNvSpPr/>
            <p:nvPr/>
          </p:nvSpPr>
          <p:spPr>
            <a:xfrm>
              <a:off x="4023359" y="3371088"/>
              <a:ext cx="3923029" cy="2139950"/>
            </a:xfrm>
            <a:custGeom>
              <a:avLst/>
              <a:gdLst/>
              <a:ahLst/>
              <a:cxnLst/>
              <a:rect l="l" t="t" r="r" b="b"/>
              <a:pathLst>
                <a:path w="3923029" h="2139950">
                  <a:moveTo>
                    <a:pt x="3922775" y="2139695"/>
                  </a:moveTo>
                  <a:lnTo>
                    <a:pt x="0" y="2139695"/>
                  </a:lnTo>
                  <a:lnTo>
                    <a:pt x="0" y="0"/>
                  </a:lnTo>
                  <a:lnTo>
                    <a:pt x="3922775" y="0"/>
                  </a:lnTo>
                  <a:lnTo>
                    <a:pt x="3922775" y="219129"/>
                  </a:lnTo>
                  <a:lnTo>
                    <a:pt x="400969" y="219129"/>
                  </a:lnTo>
                  <a:lnTo>
                    <a:pt x="386709" y="219818"/>
                  </a:lnTo>
                  <a:lnTo>
                    <a:pt x="345571" y="230149"/>
                  </a:lnTo>
                  <a:lnTo>
                    <a:pt x="309177" y="251933"/>
                  </a:lnTo>
                  <a:lnTo>
                    <a:pt x="280580" y="283451"/>
                  </a:lnTo>
                  <a:lnTo>
                    <a:pt x="262404" y="321933"/>
                  </a:lnTo>
                  <a:lnTo>
                    <a:pt x="256206" y="363893"/>
                  </a:lnTo>
                  <a:lnTo>
                    <a:pt x="256206" y="1702953"/>
                  </a:lnTo>
                  <a:lnTo>
                    <a:pt x="262404" y="1744913"/>
                  </a:lnTo>
                  <a:lnTo>
                    <a:pt x="280580" y="1783395"/>
                  </a:lnTo>
                  <a:lnTo>
                    <a:pt x="309177" y="1814913"/>
                  </a:lnTo>
                  <a:lnTo>
                    <a:pt x="345571" y="1836697"/>
                  </a:lnTo>
                  <a:lnTo>
                    <a:pt x="386709" y="1847028"/>
                  </a:lnTo>
                  <a:lnTo>
                    <a:pt x="400969" y="1847717"/>
                  </a:lnTo>
                  <a:lnTo>
                    <a:pt x="3922775" y="1847717"/>
                  </a:lnTo>
                  <a:lnTo>
                    <a:pt x="3922775" y="2139695"/>
                  </a:lnTo>
                  <a:close/>
                </a:path>
                <a:path w="3923029" h="2139950">
                  <a:moveTo>
                    <a:pt x="3922775" y="1847717"/>
                  </a:moveTo>
                  <a:lnTo>
                    <a:pt x="3522429" y="1847717"/>
                  </a:lnTo>
                  <a:lnTo>
                    <a:pt x="3536690" y="1847028"/>
                  </a:lnTo>
                  <a:lnTo>
                    <a:pt x="3550676" y="1844962"/>
                  </a:lnTo>
                  <a:lnTo>
                    <a:pt x="3590739" y="1830603"/>
                  </a:lnTo>
                  <a:lnTo>
                    <a:pt x="3624792" y="1805316"/>
                  </a:lnTo>
                  <a:lnTo>
                    <a:pt x="3650079" y="1771263"/>
                  </a:lnTo>
                  <a:lnTo>
                    <a:pt x="3664437" y="1731200"/>
                  </a:lnTo>
                  <a:lnTo>
                    <a:pt x="3667192" y="1702953"/>
                  </a:lnTo>
                  <a:lnTo>
                    <a:pt x="3667192" y="363893"/>
                  </a:lnTo>
                  <a:lnTo>
                    <a:pt x="3660993" y="321933"/>
                  </a:lnTo>
                  <a:lnTo>
                    <a:pt x="3642818" y="283451"/>
                  </a:lnTo>
                  <a:lnTo>
                    <a:pt x="3614221" y="251933"/>
                  </a:lnTo>
                  <a:lnTo>
                    <a:pt x="3577827" y="230149"/>
                  </a:lnTo>
                  <a:lnTo>
                    <a:pt x="3536690" y="219818"/>
                  </a:lnTo>
                  <a:lnTo>
                    <a:pt x="3522429" y="219129"/>
                  </a:lnTo>
                  <a:lnTo>
                    <a:pt x="3922775" y="219129"/>
                  </a:lnTo>
                  <a:lnTo>
                    <a:pt x="3922775" y="1847717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79566" y="3590217"/>
              <a:ext cx="3411220" cy="1628775"/>
            </a:xfrm>
            <a:custGeom>
              <a:avLst/>
              <a:gdLst/>
              <a:ahLst/>
              <a:cxnLst/>
              <a:rect l="l" t="t" r="r" b="b"/>
              <a:pathLst>
                <a:path w="3411220" h="1628775">
                  <a:moveTo>
                    <a:pt x="3266222" y="1628587"/>
                  </a:moveTo>
                  <a:lnTo>
                    <a:pt x="144763" y="1628587"/>
                  </a:lnTo>
                  <a:lnTo>
                    <a:pt x="137651" y="1628413"/>
                  </a:lnTo>
                  <a:lnTo>
                    <a:pt x="96001" y="1620129"/>
                  </a:lnTo>
                  <a:lnTo>
                    <a:pt x="58520" y="1600094"/>
                  </a:lnTo>
                  <a:lnTo>
                    <a:pt x="28492" y="1570067"/>
                  </a:lnTo>
                  <a:lnTo>
                    <a:pt x="8458" y="1532585"/>
                  </a:lnTo>
                  <a:lnTo>
                    <a:pt x="173" y="1490936"/>
                  </a:lnTo>
                  <a:lnTo>
                    <a:pt x="0" y="1483824"/>
                  </a:lnTo>
                  <a:lnTo>
                    <a:pt x="0" y="144763"/>
                  </a:lnTo>
                  <a:lnTo>
                    <a:pt x="6231" y="102740"/>
                  </a:lnTo>
                  <a:lnTo>
                    <a:pt x="24397" y="64337"/>
                  </a:lnTo>
                  <a:lnTo>
                    <a:pt x="52925" y="32858"/>
                  </a:lnTo>
                  <a:lnTo>
                    <a:pt x="89364" y="11019"/>
                  </a:lnTo>
                  <a:lnTo>
                    <a:pt x="130573" y="695"/>
                  </a:lnTo>
                  <a:lnTo>
                    <a:pt x="144763" y="0"/>
                  </a:lnTo>
                  <a:lnTo>
                    <a:pt x="3266222" y="0"/>
                  </a:lnTo>
                  <a:lnTo>
                    <a:pt x="3308245" y="6231"/>
                  </a:lnTo>
                  <a:lnTo>
                    <a:pt x="3346648" y="24397"/>
                  </a:lnTo>
                  <a:lnTo>
                    <a:pt x="3378127" y="52925"/>
                  </a:lnTo>
                  <a:lnTo>
                    <a:pt x="3399966" y="89364"/>
                  </a:lnTo>
                  <a:lnTo>
                    <a:pt x="3410290" y="130573"/>
                  </a:lnTo>
                  <a:lnTo>
                    <a:pt x="3410986" y="144763"/>
                  </a:lnTo>
                  <a:lnTo>
                    <a:pt x="3410986" y="1483824"/>
                  </a:lnTo>
                  <a:lnTo>
                    <a:pt x="3404754" y="1525847"/>
                  </a:lnTo>
                  <a:lnTo>
                    <a:pt x="3386588" y="1564250"/>
                  </a:lnTo>
                  <a:lnTo>
                    <a:pt x="3358060" y="1595729"/>
                  </a:lnTo>
                  <a:lnTo>
                    <a:pt x="3321621" y="1617568"/>
                  </a:lnTo>
                  <a:lnTo>
                    <a:pt x="3280412" y="1627892"/>
                  </a:lnTo>
                  <a:lnTo>
                    <a:pt x="3266222" y="1628587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00056" y="3879744"/>
              <a:ext cx="579053" cy="28952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91449" y="3928137"/>
              <a:ext cx="190500" cy="193675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4593149" y="4330015"/>
            <a:ext cx="2788920" cy="568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81965" marR="5080" indent="-469900">
              <a:lnSpc>
                <a:spcPct val="122800"/>
              </a:lnSpc>
              <a:spcBef>
                <a:spcPts val="90"/>
              </a:spcBef>
            </a:pP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Propelling</a:t>
            </a:r>
            <a:r>
              <a:rPr sz="1450" spc="1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a</a:t>
            </a:r>
            <a:r>
              <a:rPr sz="1450" spc="1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shift</a:t>
            </a:r>
            <a:r>
              <a:rPr sz="1450" spc="1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to</a:t>
            </a:r>
            <a:r>
              <a:rPr sz="1450" spc="1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self-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sufficient, adaptive</a:t>
            </a:r>
            <a:r>
              <a:rPr sz="145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technologies.</a:t>
            </a:r>
            <a:endParaRPr sz="1450"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723630" y="3371088"/>
            <a:ext cx="3931920" cy="2139950"/>
            <a:chOff x="7723630" y="3371088"/>
            <a:chExt cx="3931920" cy="2139950"/>
          </a:xfrm>
        </p:grpSpPr>
        <p:sp>
          <p:nvSpPr>
            <p:cNvPr id="30" name="object 30"/>
            <p:cNvSpPr/>
            <p:nvPr/>
          </p:nvSpPr>
          <p:spPr>
            <a:xfrm>
              <a:off x="7723630" y="3371088"/>
              <a:ext cx="3931920" cy="2139950"/>
            </a:xfrm>
            <a:custGeom>
              <a:avLst/>
              <a:gdLst/>
              <a:ahLst/>
              <a:cxnLst/>
              <a:rect l="l" t="t" r="r" b="b"/>
              <a:pathLst>
                <a:path w="3931920" h="2139950">
                  <a:moveTo>
                    <a:pt x="3931919" y="2139695"/>
                  </a:moveTo>
                  <a:lnTo>
                    <a:pt x="0" y="2139695"/>
                  </a:lnTo>
                  <a:lnTo>
                    <a:pt x="0" y="0"/>
                  </a:lnTo>
                  <a:lnTo>
                    <a:pt x="3931919" y="0"/>
                  </a:lnTo>
                  <a:lnTo>
                    <a:pt x="3931919" y="219129"/>
                  </a:lnTo>
                  <a:lnTo>
                    <a:pt x="401211" y="219129"/>
                  </a:lnTo>
                  <a:lnTo>
                    <a:pt x="386950" y="219818"/>
                  </a:lnTo>
                  <a:lnTo>
                    <a:pt x="345812" y="230149"/>
                  </a:lnTo>
                  <a:lnTo>
                    <a:pt x="309418" y="251933"/>
                  </a:lnTo>
                  <a:lnTo>
                    <a:pt x="280822" y="283451"/>
                  </a:lnTo>
                  <a:lnTo>
                    <a:pt x="262646" y="321933"/>
                  </a:lnTo>
                  <a:lnTo>
                    <a:pt x="256447" y="363893"/>
                  </a:lnTo>
                  <a:lnTo>
                    <a:pt x="256447" y="1702953"/>
                  </a:lnTo>
                  <a:lnTo>
                    <a:pt x="262646" y="1744913"/>
                  </a:lnTo>
                  <a:lnTo>
                    <a:pt x="280822" y="1783395"/>
                  </a:lnTo>
                  <a:lnTo>
                    <a:pt x="309418" y="1814913"/>
                  </a:lnTo>
                  <a:lnTo>
                    <a:pt x="345812" y="1836697"/>
                  </a:lnTo>
                  <a:lnTo>
                    <a:pt x="386950" y="1847028"/>
                  </a:lnTo>
                  <a:lnTo>
                    <a:pt x="401211" y="1847717"/>
                  </a:lnTo>
                  <a:lnTo>
                    <a:pt x="3931919" y="1847717"/>
                  </a:lnTo>
                  <a:lnTo>
                    <a:pt x="3931919" y="2139695"/>
                  </a:lnTo>
                  <a:close/>
                </a:path>
                <a:path w="3931920" h="2139950">
                  <a:moveTo>
                    <a:pt x="3931919" y="1847717"/>
                  </a:moveTo>
                  <a:lnTo>
                    <a:pt x="3531718" y="1847717"/>
                  </a:lnTo>
                  <a:lnTo>
                    <a:pt x="3545979" y="1847028"/>
                  </a:lnTo>
                  <a:lnTo>
                    <a:pt x="3559965" y="1844962"/>
                  </a:lnTo>
                  <a:lnTo>
                    <a:pt x="3600028" y="1830603"/>
                  </a:lnTo>
                  <a:lnTo>
                    <a:pt x="3634081" y="1805316"/>
                  </a:lnTo>
                  <a:lnTo>
                    <a:pt x="3659368" y="1771263"/>
                  </a:lnTo>
                  <a:lnTo>
                    <a:pt x="3673727" y="1731200"/>
                  </a:lnTo>
                  <a:lnTo>
                    <a:pt x="3676482" y="1702953"/>
                  </a:lnTo>
                  <a:lnTo>
                    <a:pt x="3676482" y="363893"/>
                  </a:lnTo>
                  <a:lnTo>
                    <a:pt x="3670283" y="321933"/>
                  </a:lnTo>
                  <a:lnTo>
                    <a:pt x="3652107" y="283451"/>
                  </a:lnTo>
                  <a:lnTo>
                    <a:pt x="3623510" y="251933"/>
                  </a:lnTo>
                  <a:lnTo>
                    <a:pt x="3587117" y="230149"/>
                  </a:lnTo>
                  <a:lnTo>
                    <a:pt x="3545979" y="219818"/>
                  </a:lnTo>
                  <a:lnTo>
                    <a:pt x="3531718" y="219129"/>
                  </a:lnTo>
                  <a:lnTo>
                    <a:pt x="3931919" y="219129"/>
                  </a:lnTo>
                  <a:lnTo>
                    <a:pt x="3931919" y="1847717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980079" y="3590217"/>
              <a:ext cx="3420110" cy="1628775"/>
            </a:xfrm>
            <a:custGeom>
              <a:avLst/>
              <a:gdLst/>
              <a:ahLst/>
              <a:cxnLst/>
              <a:rect l="l" t="t" r="r" b="b"/>
              <a:pathLst>
                <a:path w="3420109" h="1628775">
                  <a:moveTo>
                    <a:pt x="3275270" y="1628587"/>
                  </a:moveTo>
                  <a:lnTo>
                    <a:pt x="144763" y="1628587"/>
                  </a:lnTo>
                  <a:lnTo>
                    <a:pt x="137651" y="1628413"/>
                  </a:lnTo>
                  <a:lnTo>
                    <a:pt x="96001" y="1620129"/>
                  </a:lnTo>
                  <a:lnTo>
                    <a:pt x="58520" y="1600094"/>
                  </a:lnTo>
                  <a:lnTo>
                    <a:pt x="28492" y="1570067"/>
                  </a:lnTo>
                  <a:lnTo>
                    <a:pt x="8458" y="1532585"/>
                  </a:lnTo>
                  <a:lnTo>
                    <a:pt x="173" y="1490936"/>
                  </a:lnTo>
                  <a:lnTo>
                    <a:pt x="0" y="1483824"/>
                  </a:lnTo>
                  <a:lnTo>
                    <a:pt x="0" y="144763"/>
                  </a:lnTo>
                  <a:lnTo>
                    <a:pt x="6231" y="102740"/>
                  </a:lnTo>
                  <a:lnTo>
                    <a:pt x="24397" y="64337"/>
                  </a:lnTo>
                  <a:lnTo>
                    <a:pt x="52925" y="32858"/>
                  </a:lnTo>
                  <a:lnTo>
                    <a:pt x="89364" y="11019"/>
                  </a:lnTo>
                  <a:lnTo>
                    <a:pt x="130573" y="695"/>
                  </a:lnTo>
                  <a:lnTo>
                    <a:pt x="144763" y="0"/>
                  </a:lnTo>
                  <a:lnTo>
                    <a:pt x="3275270" y="0"/>
                  </a:lnTo>
                  <a:lnTo>
                    <a:pt x="3317293" y="6231"/>
                  </a:lnTo>
                  <a:lnTo>
                    <a:pt x="3355696" y="24397"/>
                  </a:lnTo>
                  <a:lnTo>
                    <a:pt x="3387175" y="52925"/>
                  </a:lnTo>
                  <a:lnTo>
                    <a:pt x="3409014" y="89364"/>
                  </a:lnTo>
                  <a:lnTo>
                    <a:pt x="3419338" y="130573"/>
                  </a:lnTo>
                  <a:lnTo>
                    <a:pt x="3420033" y="144763"/>
                  </a:lnTo>
                  <a:lnTo>
                    <a:pt x="3420033" y="1483824"/>
                  </a:lnTo>
                  <a:lnTo>
                    <a:pt x="3413801" y="1525847"/>
                  </a:lnTo>
                  <a:lnTo>
                    <a:pt x="3395636" y="1564250"/>
                  </a:lnTo>
                  <a:lnTo>
                    <a:pt x="3367108" y="1595729"/>
                  </a:lnTo>
                  <a:lnTo>
                    <a:pt x="3330668" y="1617568"/>
                  </a:lnTo>
                  <a:lnTo>
                    <a:pt x="3289459" y="1627892"/>
                  </a:lnTo>
                  <a:lnTo>
                    <a:pt x="3275270" y="1628587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400569" y="3879744"/>
              <a:ext cx="579053" cy="2895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9580958" y="3928137"/>
              <a:ext cx="215900" cy="193675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8312323" y="4330015"/>
            <a:ext cx="2754630" cy="568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13715" marR="5080" indent="-501015">
              <a:lnSpc>
                <a:spcPct val="122800"/>
              </a:lnSpc>
              <a:spcBef>
                <a:spcPts val="90"/>
              </a:spcBef>
            </a:pP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Driving</a:t>
            </a:r>
            <a:r>
              <a:rPr sz="145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unprecedented</a:t>
            </a:r>
            <a:r>
              <a:rPr sz="145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efficiency,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precision,</a:t>
            </a:r>
            <a:r>
              <a:rPr sz="1450" spc="-9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and</a:t>
            </a:r>
            <a:r>
              <a:rPr sz="1450" spc="-7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safety.</a:t>
            </a:r>
            <a:endParaRPr sz="1450">
              <a:latin typeface="Microsoft Sans Serif"/>
              <a:cs typeface="Microsoft Sans Serif"/>
            </a:endParaRPr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5FB97DD7-D116-1E3C-5E15-B129DC4EF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831" y="1850149"/>
            <a:ext cx="2643004" cy="382017"/>
          </a:xfrm>
        </p:spPr>
        <p:txBody>
          <a:bodyPr/>
          <a:lstStyle/>
          <a:p>
            <a:r>
              <a:rPr lang="en-US" sz="2000" b="1" i="0">
                <a:solidFill>
                  <a:schemeClr val="bg1"/>
                </a:solidFill>
                <a:effectLst/>
                <a:latin typeface="Inter"/>
              </a:rPr>
              <a:t>The Future is Now</a:t>
            </a:r>
          </a:p>
        </p:txBody>
      </p:sp>
      <p:sp>
        <p:nvSpPr>
          <p:cNvPr id="38" name="object 7">
            <a:extLst>
              <a:ext uri="{FF2B5EF4-FFF2-40B4-BE49-F238E27FC236}">
                <a16:creationId xmlns:a16="http://schemas.microsoft.com/office/drawing/2014/main" id="{E36612A1-0CF3-F324-38C6-EE23F6F95797}"/>
              </a:ext>
            </a:extLst>
          </p:cNvPr>
          <p:cNvSpPr txBox="1"/>
          <p:nvPr/>
        </p:nvSpPr>
        <p:spPr>
          <a:xfrm>
            <a:off x="1139669" y="673600"/>
            <a:ext cx="647482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Recent developments in intelligent control systems and autonomous control</a:t>
            </a:r>
            <a:endParaRPr sz="14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749" y="1197498"/>
            <a:ext cx="10777484" cy="4490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8429" y="1796247"/>
            <a:ext cx="898123" cy="3742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749" y="449061"/>
            <a:ext cx="449061" cy="44906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41312" y="602216"/>
            <a:ext cx="253999" cy="14287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18441" y="557766"/>
            <a:ext cx="282574" cy="2285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20460" y="573641"/>
            <a:ext cx="260349" cy="200024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07847" y="1901952"/>
            <a:ext cx="5815965" cy="1710055"/>
            <a:chOff x="307847" y="1901952"/>
            <a:chExt cx="5815965" cy="1710055"/>
          </a:xfrm>
        </p:grpSpPr>
        <p:sp>
          <p:nvSpPr>
            <p:cNvPr id="10" name="object 10"/>
            <p:cNvSpPr/>
            <p:nvPr/>
          </p:nvSpPr>
          <p:spPr>
            <a:xfrm>
              <a:off x="307847" y="1901952"/>
              <a:ext cx="5815965" cy="1710055"/>
            </a:xfrm>
            <a:custGeom>
              <a:avLst/>
              <a:gdLst/>
              <a:ahLst/>
              <a:cxnLst/>
              <a:rect l="l" t="t" r="r" b="b"/>
              <a:pathLst>
                <a:path w="5815965" h="1710054">
                  <a:moveTo>
                    <a:pt x="5815583" y="1709927"/>
                  </a:moveTo>
                  <a:lnTo>
                    <a:pt x="0" y="1709927"/>
                  </a:lnTo>
                  <a:lnTo>
                    <a:pt x="0" y="0"/>
                  </a:lnTo>
                  <a:lnTo>
                    <a:pt x="5815583" y="0"/>
                  </a:lnTo>
                  <a:lnTo>
                    <a:pt x="5815583" y="206552"/>
                  </a:lnTo>
                  <a:lnTo>
                    <a:pt x="379241" y="206552"/>
                  </a:lnTo>
                  <a:lnTo>
                    <a:pt x="365704" y="207206"/>
                  </a:lnTo>
                  <a:lnTo>
                    <a:pt x="326653" y="217013"/>
                  </a:lnTo>
                  <a:lnTo>
                    <a:pt x="292106" y="237691"/>
                  </a:lnTo>
                  <a:lnTo>
                    <a:pt x="264960" y="267611"/>
                  </a:lnTo>
                  <a:lnTo>
                    <a:pt x="247707" y="304139"/>
                  </a:lnTo>
                  <a:lnTo>
                    <a:pt x="241823" y="343970"/>
                  </a:lnTo>
                  <a:lnTo>
                    <a:pt x="241823" y="1297306"/>
                  </a:lnTo>
                  <a:lnTo>
                    <a:pt x="247707" y="1337137"/>
                  </a:lnTo>
                  <a:lnTo>
                    <a:pt x="264960" y="1373666"/>
                  </a:lnTo>
                  <a:lnTo>
                    <a:pt x="292106" y="1403585"/>
                  </a:lnTo>
                  <a:lnTo>
                    <a:pt x="326653" y="1424264"/>
                  </a:lnTo>
                  <a:lnTo>
                    <a:pt x="365704" y="1434070"/>
                  </a:lnTo>
                  <a:lnTo>
                    <a:pt x="379241" y="1434724"/>
                  </a:lnTo>
                  <a:lnTo>
                    <a:pt x="5815583" y="1434724"/>
                  </a:lnTo>
                  <a:lnTo>
                    <a:pt x="5815583" y="1709927"/>
                  </a:lnTo>
                  <a:close/>
                </a:path>
                <a:path w="5815965" h="1710054">
                  <a:moveTo>
                    <a:pt x="5815583" y="1434724"/>
                  </a:moveTo>
                  <a:lnTo>
                    <a:pt x="5437935" y="1434724"/>
                  </a:lnTo>
                  <a:lnTo>
                    <a:pt x="5451471" y="1434070"/>
                  </a:lnTo>
                  <a:lnTo>
                    <a:pt x="5464748" y="1432109"/>
                  </a:lnTo>
                  <a:lnTo>
                    <a:pt x="5502778" y="1418479"/>
                  </a:lnTo>
                  <a:lnTo>
                    <a:pt x="5535103" y="1394475"/>
                  </a:lnTo>
                  <a:lnTo>
                    <a:pt x="5559107" y="1362150"/>
                  </a:lnTo>
                  <a:lnTo>
                    <a:pt x="5572737" y="1324120"/>
                  </a:lnTo>
                  <a:lnTo>
                    <a:pt x="5575352" y="1297306"/>
                  </a:lnTo>
                  <a:lnTo>
                    <a:pt x="5575352" y="343970"/>
                  </a:lnTo>
                  <a:lnTo>
                    <a:pt x="5569468" y="304139"/>
                  </a:lnTo>
                  <a:lnTo>
                    <a:pt x="5552214" y="267611"/>
                  </a:lnTo>
                  <a:lnTo>
                    <a:pt x="5525069" y="237691"/>
                  </a:lnTo>
                  <a:lnTo>
                    <a:pt x="5490521" y="217013"/>
                  </a:lnTo>
                  <a:lnTo>
                    <a:pt x="5451471" y="207206"/>
                  </a:lnTo>
                  <a:lnTo>
                    <a:pt x="5437935" y="206552"/>
                  </a:lnTo>
                  <a:lnTo>
                    <a:pt x="5815583" y="206552"/>
                  </a:lnTo>
                  <a:lnTo>
                    <a:pt x="5815583" y="1434724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9671" y="2108504"/>
              <a:ext cx="5334000" cy="1228725"/>
            </a:xfrm>
            <a:custGeom>
              <a:avLst/>
              <a:gdLst/>
              <a:ahLst/>
              <a:cxnLst/>
              <a:rect l="l" t="t" r="r" b="b"/>
              <a:pathLst>
                <a:path w="5334000" h="1228725">
                  <a:moveTo>
                    <a:pt x="5196111" y="1228171"/>
                  </a:moveTo>
                  <a:lnTo>
                    <a:pt x="137417" y="1228171"/>
                  </a:lnTo>
                  <a:lnTo>
                    <a:pt x="130666" y="1228006"/>
                  </a:lnTo>
                  <a:lnTo>
                    <a:pt x="91130" y="1220142"/>
                  </a:lnTo>
                  <a:lnTo>
                    <a:pt x="55550" y="1201124"/>
                  </a:lnTo>
                  <a:lnTo>
                    <a:pt x="27046" y="1172620"/>
                  </a:lnTo>
                  <a:lnTo>
                    <a:pt x="8029" y="1137041"/>
                  </a:lnTo>
                  <a:lnTo>
                    <a:pt x="165" y="1097504"/>
                  </a:lnTo>
                  <a:lnTo>
                    <a:pt x="0" y="1090753"/>
                  </a:lnTo>
                  <a:lnTo>
                    <a:pt x="0" y="137417"/>
                  </a:lnTo>
                  <a:lnTo>
                    <a:pt x="5915" y="97527"/>
                  </a:lnTo>
                  <a:lnTo>
                    <a:pt x="23159" y="61072"/>
                  </a:lnTo>
                  <a:lnTo>
                    <a:pt x="50239" y="31191"/>
                  </a:lnTo>
                  <a:lnTo>
                    <a:pt x="84830" y="10460"/>
                  </a:lnTo>
                  <a:lnTo>
                    <a:pt x="123948" y="660"/>
                  </a:lnTo>
                  <a:lnTo>
                    <a:pt x="137417" y="0"/>
                  </a:lnTo>
                  <a:lnTo>
                    <a:pt x="5196111" y="0"/>
                  </a:lnTo>
                  <a:lnTo>
                    <a:pt x="5236001" y="5915"/>
                  </a:lnTo>
                  <a:lnTo>
                    <a:pt x="5272455" y="23159"/>
                  </a:lnTo>
                  <a:lnTo>
                    <a:pt x="5302337" y="50239"/>
                  </a:lnTo>
                  <a:lnTo>
                    <a:pt x="5323068" y="84830"/>
                  </a:lnTo>
                  <a:lnTo>
                    <a:pt x="5332869" y="123948"/>
                  </a:lnTo>
                  <a:lnTo>
                    <a:pt x="5333529" y="137417"/>
                  </a:lnTo>
                  <a:lnTo>
                    <a:pt x="5333529" y="1090753"/>
                  </a:lnTo>
                  <a:lnTo>
                    <a:pt x="5327612" y="1130644"/>
                  </a:lnTo>
                  <a:lnTo>
                    <a:pt x="5310369" y="1167099"/>
                  </a:lnTo>
                  <a:lnTo>
                    <a:pt x="5283289" y="1196980"/>
                  </a:lnTo>
                  <a:lnTo>
                    <a:pt x="5248697" y="1217711"/>
                  </a:lnTo>
                  <a:lnTo>
                    <a:pt x="5209580" y="1227511"/>
                  </a:lnTo>
                  <a:lnTo>
                    <a:pt x="5196111" y="1228171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5798" y="2314631"/>
              <a:ext cx="480962" cy="24048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0393" y="2342592"/>
              <a:ext cx="171450" cy="174625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361478" y="2182654"/>
            <a:ext cx="4296410" cy="92710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500" b="1" spc="-120" dirty="0">
                <a:solidFill>
                  <a:srgbClr val="1D293B"/>
                </a:solidFill>
                <a:latin typeface="Arial"/>
                <a:cs typeface="Arial"/>
              </a:rPr>
              <a:t>Edge</a:t>
            </a:r>
            <a:r>
              <a:rPr sz="1500" b="1" spc="-75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1D293B"/>
                </a:solidFill>
                <a:latin typeface="Arial"/>
                <a:cs typeface="Arial"/>
              </a:rPr>
              <a:t>AI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16900"/>
              </a:lnSpc>
              <a:spcBef>
                <a:spcPts val="580"/>
              </a:spcBef>
            </a:pP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Deployment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of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AI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algorithms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closer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to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data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sources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for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real</a:t>
            </a:r>
            <a:r>
              <a:rPr sz="13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-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time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processing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and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reduced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latency</a:t>
            </a:r>
            <a:r>
              <a:rPr sz="13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.</a:t>
            </a:r>
            <a:endParaRPr sz="1350">
              <a:latin typeface="Microsoft Sans Serif"/>
              <a:cs typeface="Microsoft Sans Serif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07847" y="3267455"/>
            <a:ext cx="5815965" cy="1710055"/>
            <a:chOff x="307847" y="3267455"/>
            <a:chExt cx="5815965" cy="1710055"/>
          </a:xfrm>
        </p:grpSpPr>
        <p:sp>
          <p:nvSpPr>
            <p:cNvPr id="16" name="object 16"/>
            <p:cNvSpPr/>
            <p:nvPr/>
          </p:nvSpPr>
          <p:spPr>
            <a:xfrm>
              <a:off x="307847" y="3267455"/>
              <a:ext cx="5815965" cy="1710055"/>
            </a:xfrm>
            <a:custGeom>
              <a:avLst/>
              <a:gdLst/>
              <a:ahLst/>
              <a:cxnLst/>
              <a:rect l="l" t="t" r="r" b="b"/>
              <a:pathLst>
                <a:path w="5815965" h="1710054">
                  <a:moveTo>
                    <a:pt x="5815583" y="1709927"/>
                  </a:moveTo>
                  <a:lnTo>
                    <a:pt x="0" y="1709927"/>
                  </a:lnTo>
                  <a:lnTo>
                    <a:pt x="0" y="0"/>
                  </a:lnTo>
                  <a:lnTo>
                    <a:pt x="5815583" y="0"/>
                  </a:lnTo>
                  <a:lnTo>
                    <a:pt x="5815583" y="206638"/>
                  </a:lnTo>
                  <a:lnTo>
                    <a:pt x="379241" y="206638"/>
                  </a:lnTo>
                  <a:lnTo>
                    <a:pt x="365704" y="207292"/>
                  </a:lnTo>
                  <a:lnTo>
                    <a:pt x="326653" y="217099"/>
                  </a:lnTo>
                  <a:lnTo>
                    <a:pt x="292106" y="237777"/>
                  </a:lnTo>
                  <a:lnTo>
                    <a:pt x="264960" y="267696"/>
                  </a:lnTo>
                  <a:lnTo>
                    <a:pt x="247707" y="304225"/>
                  </a:lnTo>
                  <a:lnTo>
                    <a:pt x="241823" y="344056"/>
                  </a:lnTo>
                  <a:lnTo>
                    <a:pt x="241823" y="1297392"/>
                  </a:lnTo>
                  <a:lnTo>
                    <a:pt x="247707" y="1337223"/>
                  </a:lnTo>
                  <a:lnTo>
                    <a:pt x="264960" y="1373752"/>
                  </a:lnTo>
                  <a:lnTo>
                    <a:pt x="292106" y="1403671"/>
                  </a:lnTo>
                  <a:lnTo>
                    <a:pt x="326654" y="1424350"/>
                  </a:lnTo>
                  <a:lnTo>
                    <a:pt x="365704" y="1434156"/>
                  </a:lnTo>
                  <a:lnTo>
                    <a:pt x="379241" y="1434810"/>
                  </a:lnTo>
                  <a:lnTo>
                    <a:pt x="5815583" y="1434810"/>
                  </a:lnTo>
                  <a:lnTo>
                    <a:pt x="5815583" y="1709927"/>
                  </a:lnTo>
                  <a:close/>
                </a:path>
                <a:path w="5815965" h="1710054">
                  <a:moveTo>
                    <a:pt x="5815583" y="1434810"/>
                  </a:moveTo>
                  <a:lnTo>
                    <a:pt x="5437935" y="1434810"/>
                  </a:lnTo>
                  <a:lnTo>
                    <a:pt x="5451471" y="1434156"/>
                  </a:lnTo>
                  <a:lnTo>
                    <a:pt x="5464748" y="1432195"/>
                  </a:lnTo>
                  <a:lnTo>
                    <a:pt x="5502778" y="1418565"/>
                  </a:lnTo>
                  <a:lnTo>
                    <a:pt x="5535103" y="1394561"/>
                  </a:lnTo>
                  <a:lnTo>
                    <a:pt x="5559107" y="1362236"/>
                  </a:lnTo>
                  <a:lnTo>
                    <a:pt x="5572737" y="1324206"/>
                  </a:lnTo>
                  <a:lnTo>
                    <a:pt x="5575352" y="1297392"/>
                  </a:lnTo>
                  <a:lnTo>
                    <a:pt x="5575352" y="344056"/>
                  </a:lnTo>
                  <a:lnTo>
                    <a:pt x="5569468" y="304225"/>
                  </a:lnTo>
                  <a:lnTo>
                    <a:pt x="5552214" y="267696"/>
                  </a:lnTo>
                  <a:lnTo>
                    <a:pt x="5525069" y="237777"/>
                  </a:lnTo>
                  <a:lnTo>
                    <a:pt x="5490521" y="217099"/>
                  </a:lnTo>
                  <a:lnTo>
                    <a:pt x="5451471" y="207292"/>
                  </a:lnTo>
                  <a:lnTo>
                    <a:pt x="5437935" y="206638"/>
                  </a:lnTo>
                  <a:lnTo>
                    <a:pt x="5815583" y="206638"/>
                  </a:lnTo>
                  <a:lnTo>
                    <a:pt x="5815583" y="1434810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9671" y="3474094"/>
              <a:ext cx="5334000" cy="1228725"/>
            </a:xfrm>
            <a:custGeom>
              <a:avLst/>
              <a:gdLst/>
              <a:ahLst/>
              <a:cxnLst/>
              <a:rect l="l" t="t" r="r" b="b"/>
              <a:pathLst>
                <a:path w="5334000" h="1228725">
                  <a:moveTo>
                    <a:pt x="5196111" y="1228171"/>
                  </a:moveTo>
                  <a:lnTo>
                    <a:pt x="137417" y="1228171"/>
                  </a:lnTo>
                  <a:lnTo>
                    <a:pt x="130666" y="1228006"/>
                  </a:lnTo>
                  <a:lnTo>
                    <a:pt x="91130" y="1220142"/>
                  </a:lnTo>
                  <a:lnTo>
                    <a:pt x="55550" y="1201124"/>
                  </a:lnTo>
                  <a:lnTo>
                    <a:pt x="27046" y="1172620"/>
                  </a:lnTo>
                  <a:lnTo>
                    <a:pt x="8029" y="1137040"/>
                  </a:lnTo>
                  <a:lnTo>
                    <a:pt x="165" y="1097504"/>
                  </a:lnTo>
                  <a:lnTo>
                    <a:pt x="0" y="1090753"/>
                  </a:lnTo>
                  <a:lnTo>
                    <a:pt x="0" y="137417"/>
                  </a:lnTo>
                  <a:lnTo>
                    <a:pt x="5915" y="97526"/>
                  </a:lnTo>
                  <a:lnTo>
                    <a:pt x="23159" y="61072"/>
                  </a:lnTo>
                  <a:lnTo>
                    <a:pt x="50239" y="31190"/>
                  </a:lnTo>
                  <a:lnTo>
                    <a:pt x="84830" y="10460"/>
                  </a:lnTo>
                  <a:lnTo>
                    <a:pt x="123948" y="660"/>
                  </a:lnTo>
                  <a:lnTo>
                    <a:pt x="137417" y="0"/>
                  </a:lnTo>
                  <a:lnTo>
                    <a:pt x="5196111" y="0"/>
                  </a:lnTo>
                  <a:lnTo>
                    <a:pt x="5236001" y="5915"/>
                  </a:lnTo>
                  <a:lnTo>
                    <a:pt x="5272455" y="23158"/>
                  </a:lnTo>
                  <a:lnTo>
                    <a:pt x="5302337" y="50239"/>
                  </a:lnTo>
                  <a:lnTo>
                    <a:pt x="5323068" y="84830"/>
                  </a:lnTo>
                  <a:lnTo>
                    <a:pt x="5332869" y="123948"/>
                  </a:lnTo>
                  <a:lnTo>
                    <a:pt x="5333529" y="137417"/>
                  </a:lnTo>
                  <a:lnTo>
                    <a:pt x="5333529" y="1090753"/>
                  </a:lnTo>
                  <a:lnTo>
                    <a:pt x="5327612" y="1130644"/>
                  </a:lnTo>
                  <a:lnTo>
                    <a:pt x="5310369" y="1167098"/>
                  </a:lnTo>
                  <a:lnTo>
                    <a:pt x="5283289" y="1196980"/>
                  </a:lnTo>
                  <a:lnTo>
                    <a:pt x="5248697" y="1217711"/>
                  </a:lnTo>
                  <a:lnTo>
                    <a:pt x="5209580" y="1227511"/>
                  </a:lnTo>
                  <a:lnTo>
                    <a:pt x="5196111" y="1228171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5798" y="3680221"/>
              <a:ext cx="480962" cy="24048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6482" y="3720882"/>
              <a:ext cx="200025" cy="152400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361478" y="3532670"/>
            <a:ext cx="4273550" cy="94234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b="1" spc="-100" dirty="0">
                <a:solidFill>
                  <a:srgbClr val="1D293B"/>
                </a:solidFill>
                <a:latin typeface="Arial"/>
                <a:cs typeface="Arial"/>
              </a:rPr>
              <a:t>Explainable</a:t>
            </a:r>
            <a:r>
              <a:rPr sz="1500" b="1" spc="-105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srgbClr val="1D293B"/>
                </a:solidFill>
                <a:latin typeface="Arial"/>
                <a:cs typeface="Arial"/>
              </a:rPr>
              <a:t>AI</a:t>
            </a:r>
            <a:r>
              <a:rPr sz="1500" b="1" spc="375" dirty="0">
                <a:solidFill>
                  <a:srgbClr val="1D293B"/>
                </a:solidFill>
                <a:latin typeface="Berlin Sans FB"/>
                <a:cs typeface="Berlin Sans FB"/>
              </a:rPr>
              <a:t> </a:t>
            </a:r>
            <a:r>
              <a:rPr sz="1500" b="1" spc="-25" dirty="0">
                <a:solidFill>
                  <a:srgbClr val="1D293B"/>
                </a:solidFill>
                <a:latin typeface="Arial"/>
                <a:cs typeface="Arial"/>
              </a:rPr>
              <a:t>XAI</a:t>
            </a:r>
            <a:r>
              <a:rPr sz="1500" b="1" spc="-25" dirty="0">
                <a:solidFill>
                  <a:srgbClr val="1D293B"/>
                </a:solidFill>
                <a:latin typeface="Berlin Sans FB"/>
                <a:cs typeface="Berlin Sans FB"/>
              </a:rPr>
              <a:t> </a:t>
            </a:r>
            <a:endParaRPr sz="1500">
              <a:latin typeface="Berlin Sans FB"/>
              <a:cs typeface="Berlin Sans FB"/>
            </a:endParaRPr>
          </a:p>
          <a:p>
            <a:pPr marL="12700" marR="5080">
              <a:lnSpc>
                <a:spcPct val="118200"/>
              </a:lnSpc>
              <a:spcBef>
                <a:spcPts val="615"/>
              </a:spcBef>
            </a:pP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Development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of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transparent</a:t>
            </a:r>
            <a:r>
              <a:rPr sz="13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and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interpretable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AI</a:t>
            </a:r>
            <a:r>
              <a:rPr sz="13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models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for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better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understanding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of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decisions</a:t>
            </a:r>
            <a:r>
              <a:rPr sz="13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.</a:t>
            </a:r>
            <a:endParaRPr sz="1350">
              <a:latin typeface="Microsoft Sans Serif"/>
              <a:cs typeface="Microsoft Sans Serif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07847" y="4632959"/>
            <a:ext cx="5815965" cy="1710055"/>
            <a:chOff x="307847" y="4632959"/>
            <a:chExt cx="5815965" cy="1710055"/>
          </a:xfrm>
        </p:grpSpPr>
        <p:sp>
          <p:nvSpPr>
            <p:cNvPr id="22" name="object 22"/>
            <p:cNvSpPr/>
            <p:nvPr/>
          </p:nvSpPr>
          <p:spPr>
            <a:xfrm>
              <a:off x="307847" y="4632959"/>
              <a:ext cx="5815965" cy="1710055"/>
            </a:xfrm>
            <a:custGeom>
              <a:avLst/>
              <a:gdLst/>
              <a:ahLst/>
              <a:cxnLst/>
              <a:rect l="l" t="t" r="r" b="b"/>
              <a:pathLst>
                <a:path w="5815965" h="1710054">
                  <a:moveTo>
                    <a:pt x="5815583" y="1709927"/>
                  </a:moveTo>
                  <a:lnTo>
                    <a:pt x="0" y="1709927"/>
                  </a:lnTo>
                  <a:lnTo>
                    <a:pt x="0" y="0"/>
                  </a:lnTo>
                  <a:lnTo>
                    <a:pt x="5815583" y="0"/>
                  </a:lnTo>
                  <a:lnTo>
                    <a:pt x="5815583" y="206724"/>
                  </a:lnTo>
                  <a:lnTo>
                    <a:pt x="379241" y="206724"/>
                  </a:lnTo>
                  <a:lnTo>
                    <a:pt x="365704" y="207378"/>
                  </a:lnTo>
                  <a:lnTo>
                    <a:pt x="326653" y="217184"/>
                  </a:lnTo>
                  <a:lnTo>
                    <a:pt x="292106" y="237863"/>
                  </a:lnTo>
                  <a:lnTo>
                    <a:pt x="264960" y="267782"/>
                  </a:lnTo>
                  <a:lnTo>
                    <a:pt x="247707" y="304311"/>
                  </a:lnTo>
                  <a:lnTo>
                    <a:pt x="241823" y="344142"/>
                  </a:lnTo>
                  <a:lnTo>
                    <a:pt x="241823" y="1297478"/>
                  </a:lnTo>
                  <a:lnTo>
                    <a:pt x="247707" y="1337309"/>
                  </a:lnTo>
                  <a:lnTo>
                    <a:pt x="264960" y="1373837"/>
                  </a:lnTo>
                  <a:lnTo>
                    <a:pt x="292106" y="1403757"/>
                  </a:lnTo>
                  <a:lnTo>
                    <a:pt x="326653" y="1424435"/>
                  </a:lnTo>
                  <a:lnTo>
                    <a:pt x="365704" y="1434242"/>
                  </a:lnTo>
                  <a:lnTo>
                    <a:pt x="379241" y="1434896"/>
                  </a:lnTo>
                  <a:lnTo>
                    <a:pt x="5815583" y="1434896"/>
                  </a:lnTo>
                  <a:lnTo>
                    <a:pt x="5815583" y="1709927"/>
                  </a:lnTo>
                  <a:close/>
                </a:path>
                <a:path w="5815965" h="1710054">
                  <a:moveTo>
                    <a:pt x="5815583" y="1434896"/>
                  </a:moveTo>
                  <a:lnTo>
                    <a:pt x="5437935" y="1434896"/>
                  </a:lnTo>
                  <a:lnTo>
                    <a:pt x="5451471" y="1434242"/>
                  </a:lnTo>
                  <a:lnTo>
                    <a:pt x="5464748" y="1432281"/>
                  </a:lnTo>
                  <a:lnTo>
                    <a:pt x="5502778" y="1418651"/>
                  </a:lnTo>
                  <a:lnTo>
                    <a:pt x="5535103" y="1394647"/>
                  </a:lnTo>
                  <a:lnTo>
                    <a:pt x="5559107" y="1362322"/>
                  </a:lnTo>
                  <a:lnTo>
                    <a:pt x="5572737" y="1324292"/>
                  </a:lnTo>
                  <a:lnTo>
                    <a:pt x="5575352" y="1297478"/>
                  </a:lnTo>
                  <a:lnTo>
                    <a:pt x="5575352" y="344142"/>
                  </a:lnTo>
                  <a:lnTo>
                    <a:pt x="5569468" y="304311"/>
                  </a:lnTo>
                  <a:lnTo>
                    <a:pt x="5552214" y="267782"/>
                  </a:lnTo>
                  <a:lnTo>
                    <a:pt x="5525069" y="237863"/>
                  </a:lnTo>
                  <a:lnTo>
                    <a:pt x="5490521" y="217184"/>
                  </a:lnTo>
                  <a:lnTo>
                    <a:pt x="5451471" y="207378"/>
                  </a:lnTo>
                  <a:lnTo>
                    <a:pt x="5437935" y="206724"/>
                  </a:lnTo>
                  <a:lnTo>
                    <a:pt x="5815583" y="206724"/>
                  </a:lnTo>
                  <a:lnTo>
                    <a:pt x="5815583" y="1434896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9671" y="4839684"/>
              <a:ext cx="5334000" cy="1228725"/>
            </a:xfrm>
            <a:custGeom>
              <a:avLst/>
              <a:gdLst/>
              <a:ahLst/>
              <a:cxnLst/>
              <a:rect l="l" t="t" r="r" b="b"/>
              <a:pathLst>
                <a:path w="5334000" h="1228725">
                  <a:moveTo>
                    <a:pt x="5196111" y="1228171"/>
                  </a:moveTo>
                  <a:lnTo>
                    <a:pt x="137417" y="1228171"/>
                  </a:lnTo>
                  <a:lnTo>
                    <a:pt x="130666" y="1228006"/>
                  </a:lnTo>
                  <a:lnTo>
                    <a:pt x="91130" y="1220141"/>
                  </a:lnTo>
                  <a:lnTo>
                    <a:pt x="55550" y="1201124"/>
                  </a:lnTo>
                  <a:lnTo>
                    <a:pt x="27046" y="1172620"/>
                  </a:lnTo>
                  <a:lnTo>
                    <a:pt x="8029" y="1137040"/>
                  </a:lnTo>
                  <a:lnTo>
                    <a:pt x="165" y="1097504"/>
                  </a:lnTo>
                  <a:lnTo>
                    <a:pt x="0" y="1090753"/>
                  </a:lnTo>
                  <a:lnTo>
                    <a:pt x="0" y="137417"/>
                  </a:lnTo>
                  <a:lnTo>
                    <a:pt x="5915" y="97526"/>
                  </a:lnTo>
                  <a:lnTo>
                    <a:pt x="23159" y="61072"/>
                  </a:lnTo>
                  <a:lnTo>
                    <a:pt x="50239" y="31190"/>
                  </a:lnTo>
                  <a:lnTo>
                    <a:pt x="84830" y="10460"/>
                  </a:lnTo>
                  <a:lnTo>
                    <a:pt x="123948" y="660"/>
                  </a:lnTo>
                  <a:lnTo>
                    <a:pt x="137417" y="0"/>
                  </a:lnTo>
                  <a:lnTo>
                    <a:pt x="5196111" y="0"/>
                  </a:lnTo>
                  <a:lnTo>
                    <a:pt x="5236001" y="5915"/>
                  </a:lnTo>
                  <a:lnTo>
                    <a:pt x="5272455" y="23158"/>
                  </a:lnTo>
                  <a:lnTo>
                    <a:pt x="5302337" y="50239"/>
                  </a:lnTo>
                  <a:lnTo>
                    <a:pt x="5323068" y="84829"/>
                  </a:lnTo>
                  <a:lnTo>
                    <a:pt x="5332869" y="123948"/>
                  </a:lnTo>
                  <a:lnTo>
                    <a:pt x="5333529" y="137417"/>
                  </a:lnTo>
                  <a:lnTo>
                    <a:pt x="5333529" y="1090753"/>
                  </a:lnTo>
                  <a:lnTo>
                    <a:pt x="5327612" y="1130644"/>
                  </a:lnTo>
                  <a:lnTo>
                    <a:pt x="5310369" y="1167098"/>
                  </a:lnTo>
                  <a:lnTo>
                    <a:pt x="5283289" y="1196980"/>
                  </a:lnTo>
                  <a:lnTo>
                    <a:pt x="5248697" y="1217710"/>
                  </a:lnTo>
                  <a:lnTo>
                    <a:pt x="5209580" y="1227511"/>
                  </a:lnTo>
                  <a:lnTo>
                    <a:pt x="5196111" y="1228171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5798" y="5045811"/>
              <a:ext cx="480962" cy="24048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0393" y="5073771"/>
              <a:ext cx="171450" cy="174625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361478" y="4898260"/>
            <a:ext cx="4286885" cy="94234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500" b="1" spc="-85" dirty="0">
                <a:solidFill>
                  <a:srgbClr val="1D293B"/>
                </a:solidFill>
                <a:latin typeface="Arial"/>
                <a:cs typeface="Arial"/>
              </a:rPr>
              <a:t>AI</a:t>
            </a:r>
            <a:r>
              <a:rPr sz="1500" b="1" spc="-85" dirty="0">
                <a:solidFill>
                  <a:srgbClr val="1D293B"/>
                </a:solidFill>
                <a:latin typeface="Berlin Sans FB"/>
                <a:cs typeface="Berlin Sans FB"/>
              </a:rPr>
              <a:t>-</a:t>
            </a:r>
            <a:r>
              <a:rPr sz="1500" b="1" spc="-80" dirty="0">
                <a:solidFill>
                  <a:srgbClr val="1D293B"/>
                </a:solidFill>
                <a:latin typeface="Arial"/>
                <a:cs typeface="Arial"/>
              </a:rPr>
              <a:t>driven</a:t>
            </a:r>
            <a:r>
              <a:rPr sz="1500" b="1" spc="-5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500" b="1" spc="-80" dirty="0">
                <a:solidFill>
                  <a:srgbClr val="1D293B"/>
                </a:solidFill>
                <a:latin typeface="Arial"/>
                <a:cs typeface="Arial"/>
              </a:rPr>
              <a:t>Digital</a:t>
            </a:r>
            <a:r>
              <a:rPr sz="1500" b="1" spc="-5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D293B"/>
                </a:solidFill>
                <a:latin typeface="Arial"/>
                <a:cs typeface="Arial"/>
              </a:rPr>
              <a:t>Twins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18200"/>
              </a:lnSpc>
              <a:spcBef>
                <a:spcPts val="615"/>
              </a:spcBef>
            </a:pP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Virtual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replicas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of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physical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systems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enhanced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by</a:t>
            </a:r>
            <a:r>
              <a:rPr sz="13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AI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to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learn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from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data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and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predict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future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behavior</a:t>
            </a:r>
            <a:r>
              <a:rPr sz="13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.</a:t>
            </a:r>
            <a:endParaRPr sz="1350">
              <a:latin typeface="Microsoft Sans Serif"/>
              <a:cs typeface="Microsoft Sans Serif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849111" y="1901952"/>
            <a:ext cx="3048000" cy="1804670"/>
            <a:chOff x="5849111" y="1901952"/>
            <a:chExt cx="3048000" cy="1804670"/>
          </a:xfrm>
        </p:grpSpPr>
        <p:sp>
          <p:nvSpPr>
            <p:cNvPr id="28" name="object 28"/>
            <p:cNvSpPr/>
            <p:nvPr/>
          </p:nvSpPr>
          <p:spPr>
            <a:xfrm>
              <a:off x="5849111" y="1901952"/>
              <a:ext cx="3048000" cy="1804670"/>
            </a:xfrm>
            <a:custGeom>
              <a:avLst/>
              <a:gdLst/>
              <a:ahLst/>
              <a:cxnLst/>
              <a:rect l="l" t="t" r="r" b="b"/>
              <a:pathLst>
                <a:path w="3048000" h="1804670">
                  <a:moveTo>
                    <a:pt x="3047999" y="1804415"/>
                  </a:moveTo>
                  <a:lnTo>
                    <a:pt x="0" y="1804415"/>
                  </a:lnTo>
                  <a:lnTo>
                    <a:pt x="0" y="0"/>
                  </a:lnTo>
                  <a:lnTo>
                    <a:pt x="3047999" y="0"/>
                  </a:lnTo>
                  <a:lnTo>
                    <a:pt x="3047999" y="206552"/>
                  </a:lnTo>
                  <a:lnTo>
                    <a:pt x="377633" y="206552"/>
                  </a:lnTo>
                  <a:lnTo>
                    <a:pt x="364096" y="207206"/>
                  </a:lnTo>
                  <a:lnTo>
                    <a:pt x="325045" y="217013"/>
                  </a:lnTo>
                  <a:lnTo>
                    <a:pt x="290498" y="237691"/>
                  </a:lnTo>
                  <a:lnTo>
                    <a:pt x="263353" y="267611"/>
                  </a:lnTo>
                  <a:lnTo>
                    <a:pt x="246099" y="304139"/>
                  </a:lnTo>
                  <a:lnTo>
                    <a:pt x="240215" y="343970"/>
                  </a:lnTo>
                  <a:lnTo>
                    <a:pt x="240215" y="1391781"/>
                  </a:lnTo>
                  <a:lnTo>
                    <a:pt x="246099" y="1431612"/>
                  </a:lnTo>
                  <a:lnTo>
                    <a:pt x="263353" y="1468141"/>
                  </a:lnTo>
                  <a:lnTo>
                    <a:pt x="290498" y="1498060"/>
                  </a:lnTo>
                  <a:lnTo>
                    <a:pt x="325046" y="1518739"/>
                  </a:lnTo>
                  <a:lnTo>
                    <a:pt x="364096" y="1528545"/>
                  </a:lnTo>
                  <a:lnTo>
                    <a:pt x="377633" y="1529199"/>
                  </a:lnTo>
                  <a:lnTo>
                    <a:pt x="3047999" y="1529199"/>
                  </a:lnTo>
                  <a:lnTo>
                    <a:pt x="3047999" y="1804415"/>
                  </a:lnTo>
                  <a:close/>
                </a:path>
                <a:path w="3048000" h="1804670">
                  <a:moveTo>
                    <a:pt x="3047999" y="1529199"/>
                  </a:moveTo>
                  <a:lnTo>
                    <a:pt x="2670793" y="1529199"/>
                  </a:lnTo>
                  <a:lnTo>
                    <a:pt x="2684330" y="1528545"/>
                  </a:lnTo>
                  <a:lnTo>
                    <a:pt x="2697607" y="1526584"/>
                  </a:lnTo>
                  <a:lnTo>
                    <a:pt x="2735637" y="1512954"/>
                  </a:lnTo>
                  <a:lnTo>
                    <a:pt x="2767962" y="1488950"/>
                  </a:lnTo>
                  <a:lnTo>
                    <a:pt x="2791966" y="1456625"/>
                  </a:lnTo>
                  <a:lnTo>
                    <a:pt x="2805596" y="1418595"/>
                  </a:lnTo>
                  <a:lnTo>
                    <a:pt x="2808211" y="1391781"/>
                  </a:lnTo>
                  <a:lnTo>
                    <a:pt x="2808211" y="343970"/>
                  </a:lnTo>
                  <a:lnTo>
                    <a:pt x="2802327" y="304139"/>
                  </a:lnTo>
                  <a:lnTo>
                    <a:pt x="2785073" y="267611"/>
                  </a:lnTo>
                  <a:lnTo>
                    <a:pt x="2757928" y="237691"/>
                  </a:lnTo>
                  <a:lnTo>
                    <a:pt x="2723381" y="217013"/>
                  </a:lnTo>
                  <a:lnTo>
                    <a:pt x="2684330" y="207206"/>
                  </a:lnTo>
                  <a:lnTo>
                    <a:pt x="2670793" y="206552"/>
                  </a:lnTo>
                  <a:lnTo>
                    <a:pt x="3047999" y="206552"/>
                  </a:lnTo>
                  <a:lnTo>
                    <a:pt x="3047999" y="1529199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89327" y="2108504"/>
              <a:ext cx="2568575" cy="1322705"/>
            </a:xfrm>
            <a:custGeom>
              <a:avLst/>
              <a:gdLst/>
              <a:ahLst/>
              <a:cxnLst/>
              <a:rect l="l" t="t" r="r" b="b"/>
              <a:pathLst>
                <a:path w="2568575" h="1322704">
                  <a:moveTo>
                    <a:pt x="2430577" y="1322646"/>
                  </a:moveTo>
                  <a:lnTo>
                    <a:pt x="137417" y="1322646"/>
                  </a:lnTo>
                  <a:lnTo>
                    <a:pt x="130666" y="1322481"/>
                  </a:lnTo>
                  <a:lnTo>
                    <a:pt x="91129" y="1314617"/>
                  </a:lnTo>
                  <a:lnTo>
                    <a:pt x="55550" y="1295599"/>
                  </a:lnTo>
                  <a:lnTo>
                    <a:pt x="27045" y="1267095"/>
                  </a:lnTo>
                  <a:lnTo>
                    <a:pt x="8028" y="1231515"/>
                  </a:lnTo>
                  <a:lnTo>
                    <a:pt x="164" y="1191979"/>
                  </a:lnTo>
                  <a:lnTo>
                    <a:pt x="0" y="1185228"/>
                  </a:lnTo>
                  <a:lnTo>
                    <a:pt x="0" y="137417"/>
                  </a:lnTo>
                  <a:lnTo>
                    <a:pt x="5914" y="97527"/>
                  </a:lnTo>
                  <a:lnTo>
                    <a:pt x="23158" y="61072"/>
                  </a:lnTo>
                  <a:lnTo>
                    <a:pt x="50239" y="31191"/>
                  </a:lnTo>
                  <a:lnTo>
                    <a:pt x="84829" y="10460"/>
                  </a:lnTo>
                  <a:lnTo>
                    <a:pt x="123947" y="660"/>
                  </a:lnTo>
                  <a:lnTo>
                    <a:pt x="137417" y="0"/>
                  </a:lnTo>
                  <a:lnTo>
                    <a:pt x="2430577" y="0"/>
                  </a:lnTo>
                  <a:lnTo>
                    <a:pt x="2470467" y="5915"/>
                  </a:lnTo>
                  <a:lnTo>
                    <a:pt x="2506922" y="23159"/>
                  </a:lnTo>
                  <a:lnTo>
                    <a:pt x="2536803" y="50239"/>
                  </a:lnTo>
                  <a:lnTo>
                    <a:pt x="2557534" y="84830"/>
                  </a:lnTo>
                  <a:lnTo>
                    <a:pt x="2567335" y="123948"/>
                  </a:lnTo>
                  <a:lnTo>
                    <a:pt x="2567995" y="137417"/>
                  </a:lnTo>
                  <a:lnTo>
                    <a:pt x="2567995" y="1185228"/>
                  </a:lnTo>
                  <a:lnTo>
                    <a:pt x="2562079" y="1225119"/>
                  </a:lnTo>
                  <a:lnTo>
                    <a:pt x="2544835" y="1261573"/>
                  </a:lnTo>
                  <a:lnTo>
                    <a:pt x="2517754" y="1291455"/>
                  </a:lnTo>
                  <a:lnTo>
                    <a:pt x="2483164" y="1312185"/>
                  </a:lnTo>
                  <a:lnTo>
                    <a:pt x="2444046" y="1321986"/>
                  </a:lnTo>
                  <a:lnTo>
                    <a:pt x="2430577" y="1322646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95453" y="2314631"/>
              <a:ext cx="412253" cy="24048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09341" y="2361642"/>
              <a:ext cx="187325" cy="149225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6833633" y="2195498"/>
            <a:ext cx="1490980" cy="101282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300" b="1" spc="-80" dirty="0">
                <a:solidFill>
                  <a:srgbClr val="1D293B"/>
                </a:solidFill>
                <a:latin typeface="Arial"/>
                <a:cs typeface="Arial"/>
              </a:rPr>
              <a:t>IoT</a:t>
            </a:r>
            <a:r>
              <a:rPr sz="1300" b="1" spc="-75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300" b="1" spc="-150" dirty="0">
                <a:solidFill>
                  <a:srgbClr val="1D293B"/>
                </a:solidFill>
                <a:latin typeface="Arial"/>
                <a:cs typeface="Arial"/>
              </a:rPr>
              <a:t>&amp;</a:t>
            </a:r>
            <a:r>
              <a:rPr sz="1300" b="1" spc="-75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D293B"/>
                </a:solidFill>
                <a:latin typeface="Arial"/>
                <a:cs typeface="Arial"/>
              </a:rPr>
              <a:t>Blockchain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12700"/>
              </a:lnSpc>
              <a:spcBef>
                <a:spcPts val="525"/>
              </a:spcBef>
            </a:pPr>
            <a:r>
              <a:rPr sz="115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Enhanced</a:t>
            </a:r>
            <a:r>
              <a:rPr sz="1150" spc="-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connectivity</a:t>
            </a:r>
            <a:r>
              <a:rPr sz="1200" spc="-10" dirty="0">
                <a:solidFill>
                  <a:srgbClr val="334054"/>
                </a:solidFill>
                <a:latin typeface="Tahoma"/>
                <a:cs typeface="Tahoma"/>
              </a:rPr>
              <a:t>, </a:t>
            </a:r>
            <a:r>
              <a:rPr sz="11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data</a:t>
            </a:r>
            <a:r>
              <a:rPr sz="115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integrity</a:t>
            </a:r>
            <a:r>
              <a:rPr sz="1200" spc="-10" dirty="0">
                <a:solidFill>
                  <a:srgbClr val="334054"/>
                </a:solidFill>
                <a:latin typeface="Tahoma"/>
                <a:cs typeface="Tahoma"/>
              </a:rPr>
              <a:t>,</a:t>
            </a:r>
            <a:r>
              <a:rPr sz="1200" spc="-95" dirty="0">
                <a:solidFill>
                  <a:srgbClr val="334054"/>
                </a:solidFill>
                <a:latin typeface="Tahoma"/>
                <a:cs typeface="Tahoma"/>
              </a:rPr>
              <a:t> </a:t>
            </a:r>
            <a:r>
              <a:rPr sz="115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and </a:t>
            </a:r>
            <a:r>
              <a:rPr sz="11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automation</a:t>
            </a:r>
            <a:r>
              <a:rPr sz="1150" spc="1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strategies</a:t>
            </a:r>
            <a:r>
              <a:rPr sz="1200" spc="-10" dirty="0">
                <a:solidFill>
                  <a:srgbClr val="334054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849111" y="3361944"/>
            <a:ext cx="3048000" cy="2011680"/>
            <a:chOff x="5849111" y="3361944"/>
            <a:chExt cx="3048000" cy="2011680"/>
          </a:xfrm>
        </p:grpSpPr>
        <p:sp>
          <p:nvSpPr>
            <p:cNvPr id="34" name="object 34"/>
            <p:cNvSpPr/>
            <p:nvPr/>
          </p:nvSpPr>
          <p:spPr>
            <a:xfrm>
              <a:off x="5849111" y="3361944"/>
              <a:ext cx="3048000" cy="2011680"/>
            </a:xfrm>
            <a:custGeom>
              <a:avLst/>
              <a:gdLst/>
              <a:ahLst/>
              <a:cxnLst/>
              <a:rect l="l" t="t" r="r" b="b"/>
              <a:pathLst>
                <a:path w="3048000" h="2011679">
                  <a:moveTo>
                    <a:pt x="3047999" y="2011679"/>
                  </a:moveTo>
                  <a:lnTo>
                    <a:pt x="0" y="2011679"/>
                  </a:lnTo>
                  <a:lnTo>
                    <a:pt x="0" y="0"/>
                  </a:lnTo>
                  <a:lnTo>
                    <a:pt x="3047999" y="0"/>
                  </a:lnTo>
                  <a:lnTo>
                    <a:pt x="3047999" y="206625"/>
                  </a:lnTo>
                  <a:lnTo>
                    <a:pt x="377633" y="206625"/>
                  </a:lnTo>
                  <a:lnTo>
                    <a:pt x="364096" y="207279"/>
                  </a:lnTo>
                  <a:lnTo>
                    <a:pt x="325045" y="217085"/>
                  </a:lnTo>
                  <a:lnTo>
                    <a:pt x="290498" y="237764"/>
                  </a:lnTo>
                  <a:lnTo>
                    <a:pt x="263353" y="267683"/>
                  </a:lnTo>
                  <a:lnTo>
                    <a:pt x="246099" y="304212"/>
                  </a:lnTo>
                  <a:lnTo>
                    <a:pt x="240215" y="344043"/>
                  </a:lnTo>
                  <a:lnTo>
                    <a:pt x="240215" y="1597980"/>
                  </a:lnTo>
                  <a:lnTo>
                    <a:pt x="246099" y="1637811"/>
                  </a:lnTo>
                  <a:lnTo>
                    <a:pt x="263353" y="1674340"/>
                  </a:lnTo>
                  <a:lnTo>
                    <a:pt x="290498" y="1704259"/>
                  </a:lnTo>
                  <a:lnTo>
                    <a:pt x="325045" y="1724938"/>
                  </a:lnTo>
                  <a:lnTo>
                    <a:pt x="364096" y="1734744"/>
                  </a:lnTo>
                  <a:lnTo>
                    <a:pt x="377633" y="1735398"/>
                  </a:lnTo>
                  <a:lnTo>
                    <a:pt x="3047999" y="1735398"/>
                  </a:lnTo>
                  <a:lnTo>
                    <a:pt x="3047999" y="2011679"/>
                  </a:lnTo>
                  <a:close/>
                </a:path>
                <a:path w="3048000" h="2011679">
                  <a:moveTo>
                    <a:pt x="3047999" y="1735398"/>
                  </a:moveTo>
                  <a:lnTo>
                    <a:pt x="2670793" y="1735398"/>
                  </a:lnTo>
                  <a:lnTo>
                    <a:pt x="2684330" y="1734744"/>
                  </a:lnTo>
                  <a:lnTo>
                    <a:pt x="2697607" y="1732783"/>
                  </a:lnTo>
                  <a:lnTo>
                    <a:pt x="2735637" y="1719153"/>
                  </a:lnTo>
                  <a:lnTo>
                    <a:pt x="2767962" y="1695149"/>
                  </a:lnTo>
                  <a:lnTo>
                    <a:pt x="2791966" y="1662824"/>
                  </a:lnTo>
                  <a:lnTo>
                    <a:pt x="2805596" y="1624794"/>
                  </a:lnTo>
                  <a:lnTo>
                    <a:pt x="2808211" y="1597980"/>
                  </a:lnTo>
                  <a:lnTo>
                    <a:pt x="2808211" y="344043"/>
                  </a:lnTo>
                  <a:lnTo>
                    <a:pt x="2802327" y="304212"/>
                  </a:lnTo>
                  <a:lnTo>
                    <a:pt x="2785073" y="267683"/>
                  </a:lnTo>
                  <a:lnTo>
                    <a:pt x="2757928" y="237764"/>
                  </a:lnTo>
                  <a:lnTo>
                    <a:pt x="2723381" y="217085"/>
                  </a:lnTo>
                  <a:lnTo>
                    <a:pt x="2684330" y="207279"/>
                  </a:lnTo>
                  <a:lnTo>
                    <a:pt x="2670793" y="206625"/>
                  </a:lnTo>
                  <a:lnTo>
                    <a:pt x="3047999" y="206625"/>
                  </a:lnTo>
                  <a:lnTo>
                    <a:pt x="3047999" y="1735398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089327" y="3568569"/>
              <a:ext cx="2568575" cy="1529080"/>
            </a:xfrm>
            <a:custGeom>
              <a:avLst/>
              <a:gdLst/>
              <a:ahLst/>
              <a:cxnLst/>
              <a:rect l="l" t="t" r="r" b="b"/>
              <a:pathLst>
                <a:path w="2568575" h="1529079">
                  <a:moveTo>
                    <a:pt x="2430577" y="1528773"/>
                  </a:moveTo>
                  <a:lnTo>
                    <a:pt x="137417" y="1528773"/>
                  </a:lnTo>
                  <a:lnTo>
                    <a:pt x="130666" y="1528608"/>
                  </a:lnTo>
                  <a:lnTo>
                    <a:pt x="91129" y="1520743"/>
                  </a:lnTo>
                  <a:lnTo>
                    <a:pt x="55550" y="1501726"/>
                  </a:lnTo>
                  <a:lnTo>
                    <a:pt x="27045" y="1473221"/>
                  </a:lnTo>
                  <a:lnTo>
                    <a:pt x="8028" y="1437642"/>
                  </a:lnTo>
                  <a:lnTo>
                    <a:pt x="164" y="1398106"/>
                  </a:lnTo>
                  <a:lnTo>
                    <a:pt x="0" y="1391355"/>
                  </a:lnTo>
                  <a:lnTo>
                    <a:pt x="0" y="137417"/>
                  </a:lnTo>
                  <a:lnTo>
                    <a:pt x="5914" y="97526"/>
                  </a:lnTo>
                  <a:lnTo>
                    <a:pt x="23158" y="61072"/>
                  </a:lnTo>
                  <a:lnTo>
                    <a:pt x="50239" y="31190"/>
                  </a:lnTo>
                  <a:lnTo>
                    <a:pt x="84829" y="10460"/>
                  </a:lnTo>
                  <a:lnTo>
                    <a:pt x="123947" y="660"/>
                  </a:lnTo>
                  <a:lnTo>
                    <a:pt x="137417" y="0"/>
                  </a:lnTo>
                  <a:lnTo>
                    <a:pt x="2430577" y="0"/>
                  </a:lnTo>
                  <a:lnTo>
                    <a:pt x="2470467" y="5915"/>
                  </a:lnTo>
                  <a:lnTo>
                    <a:pt x="2506922" y="23158"/>
                  </a:lnTo>
                  <a:lnTo>
                    <a:pt x="2536803" y="50239"/>
                  </a:lnTo>
                  <a:lnTo>
                    <a:pt x="2557534" y="84830"/>
                  </a:lnTo>
                  <a:lnTo>
                    <a:pt x="2567335" y="123948"/>
                  </a:lnTo>
                  <a:lnTo>
                    <a:pt x="2567995" y="137417"/>
                  </a:lnTo>
                  <a:lnTo>
                    <a:pt x="2567995" y="1391355"/>
                  </a:lnTo>
                  <a:lnTo>
                    <a:pt x="2562079" y="1431245"/>
                  </a:lnTo>
                  <a:lnTo>
                    <a:pt x="2544835" y="1467700"/>
                  </a:lnTo>
                  <a:lnTo>
                    <a:pt x="2517754" y="1497581"/>
                  </a:lnTo>
                  <a:lnTo>
                    <a:pt x="2483164" y="1518312"/>
                  </a:lnTo>
                  <a:lnTo>
                    <a:pt x="2444046" y="1528112"/>
                  </a:lnTo>
                  <a:lnTo>
                    <a:pt x="2430577" y="1528773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95453" y="3774696"/>
              <a:ext cx="412253" cy="24048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406166" y="3818531"/>
              <a:ext cx="196850" cy="15875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6833633" y="3655562"/>
            <a:ext cx="1099185" cy="121856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300" b="1" spc="-40" dirty="0">
                <a:solidFill>
                  <a:srgbClr val="1D293B"/>
                </a:solidFill>
                <a:latin typeface="Arial"/>
                <a:cs typeface="Arial"/>
              </a:rPr>
              <a:t>New</a:t>
            </a:r>
            <a:r>
              <a:rPr sz="1300" b="1" spc="-7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300" b="1" spc="-65" dirty="0">
                <a:solidFill>
                  <a:srgbClr val="1D293B"/>
                </a:solidFill>
                <a:latin typeface="Arial"/>
                <a:cs typeface="Arial"/>
              </a:rPr>
              <a:t>Job </a:t>
            </a:r>
            <a:r>
              <a:rPr sz="1300" b="1" spc="-70" dirty="0">
                <a:solidFill>
                  <a:srgbClr val="1D293B"/>
                </a:solidFill>
                <a:latin typeface="Arial"/>
                <a:cs typeface="Arial"/>
              </a:rPr>
              <a:t>Roles</a:t>
            </a:r>
            <a:endParaRPr sz="1300">
              <a:latin typeface="Arial"/>
              <a:cs typeface="Arial"/>
            </a:endParaRPr>
          </a:p>
          <a:p>
            <a:pPr marL="12700" marR="30480">
              <a:lnSpc>
                <a:spcPct val="114300"/>
              </a:lnSpc>
              <a:spcBef>
                <a:spcPts val="500"/>
              </a:spcBef>
            </a:pPr>
            <a:r>
              <a:rPr sz="115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AI</a:t>
            </a:r>
            <a:r>
              <a:rPr sz="115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development</a:t>
            </a:r>
            <a:r>
              <a:rPr sz="1200" spc="-10" dirty="0">
                <a:solidFill>
                  <a:srgbClr val="334054"/>
                </a:solidFill>
                <a:latin typeface="Tahoma"/>
                <a:cs typeface="Tahoma"/>
              </a:rPr>
              <a:t>, </a:t>
            </a:r>
            <a:r>
              <a:rPr sz="11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deployment</a:t>
            </a:r>
            <a:r>
              <a:rPr sz="1200" spc="-20" dirty="0">
                <a:solidFill>
                  <a:srgbClr val="334054"/>
                </a:solidFill>
                <a:latin typeface="Tahoma"/>
                <a:cs typeface="Tahoma"/>
              </a:rPr>
              <a:t>,</a:t>
            </a:r>
            <a:r>
              <a:rPr sz="1200" spc="-55" dirty="0">
                <a:solidFill>
                  <a:srgbClr val="334054"/>
                </a:solidFill>
                <a:latin typeface="Tahoma"/>
                <a:cs typeface="Tahoma"/>
              </a:rPr>
              <a:t> </a:t>
            </a:r>
            <a:r>
              <a:rPr sz="115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and </a:t>
            </a:r>
            <a:r>
              <a:rPr sz="11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maintenance opportunities</a:t>
            </a:r>
            <a:r>
              <a:rPr sz="1200" spc="-10" dirty="0">
                <a:solidFill>
                  <a:srgbClr val="334054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849111" y="5029199"/>
            <a:ext cx="3048000" cy="1426845"/>
            <a:chOff x="5849111" y="5029199"/>
            <a:chExt cx="3048000" cy="1426845"/>
          </a:xfrm>
        </p:grpSpPr>
        <p:sp>
          <p:nvSpPr>
            <p:cNvPr id="40" name="object 40"/>
            <p:cNvSpPr/>
            <p:nvPr/>
          </p:nvSpPr>
          <p:spPr>
            <a:xfrm>
              <a:off x="5849111" y="5029199"/>
              <a:ext cx="3048000" cy="1426845"/>
            </a:xfrm>
            <a:custGeom>
              <a:avLst/>
              <a:gdLst/>
              <a:ahLst/>
              <a:cxnLst/>
              <a:rect l="l" t="t" r="r" b="b"/>
              <a:pathLst>
                <a:path w="3048000" h="1426845">
                  <a:moveTo>
                    <a:pt x="3047999" y="1426463"/>
                  </a:moveTo>
                  <a:lnTo>
                    <a:pt x="0" y="1426463"/>
                  </a:lnTo>
                  <a:lnTo>
                    <a:pt x="0" y="0"/>
                  </a:lnTo>
                  <a:lnTo>
                    <a:pt x="3047999" y="0"/>
                  </a:lnTo>
                  <a:lnTo>
                    <a:pt x="3047999" y="205560"/>
                  </a:lnTo>
                  <a:lnTo>
                    <a:pt x="377633" y="205560"/>
                  </a:lnTo>
                  <a:lnTo>
                    <a:pt x="364096" y="206214"/>
                  </a:lnTo>
                  <a:lnTo>
                    <a:pt x="325045" y="216020"/>
                  </a:lnTo>
                  <a:lnTo>
                    <a:pt x="290498" y="236699"/>
                  </a:lnTo>
                  <a:lnTo>
                    <a:pt x="263353" y="266618"/>
                  </a:lnTo>
                  <a:lnTo>
                    <a:pt x="246099" y="303147"/>
                  </a:lnTo>
                  <a:lnTo>
                    <a:pt x="240215" y="342978"/>
                  </a:lnTo>
                  <a:lnTo>
                    <a:pt x="240215" y="1012890"/>
                  </a:lnTo>
                  <a:lnTo>
                    <a:pt x="246099" y="1052721"/>
                  </a:lnTo>
                  <a:lnTo>
                    <a:pt x="263353" y="1089249"/>
                  </a:lnTo>
                  <a:lnTo>
                    <a:pt x="290498" y="1119169"/>
                  </a:lnTo>
                  <a:lnTo>
                    <a:pt x="325045" y="1139847"/>
                  </a:lnTo>
                  <a:lnTo>
                    <a:pt x="364096" y="1149654"/>
                  </a:lnTo>
                  <a:lnTo>
                    <a:pt x="377633" y="1150308"/>
                  </a:lnTo>
                  <a:lnTo>
                    <a:pt x="3047999" y="1150308"/>
                  </a:lnTo>
                  <a:lnTo>
                    <a:pt x="3047999" y="1426463"/>
                  </a:lnTo>
                  <a:close/>
                </a:path>
                <a:path w="3048000" h="1426845">
                  <a:moveTo>
                    <a:pt x="3047999" y="1150308"/>
                  </a:moveTo>
                  <a:lnTo>
                    <a:pt x="2670793" y="1150308"/>
                  </a:lnTo>
                  <a:lnTo>
                    <a:pt x="2684330" y="1149654"/>
                  </a:lnTo>
                  <a:lnTo>
                    <a:pt x="2697607" y="1147693"/>
                  </a:lnTo>
                  <a:lnTo>
                    <a:pt x="2735637" y="1134063"/>
                  </a:lnTo>
                  <a:lnTo>
                    <a:pt x="2767962" y="1110059"/>
                  </a:lnTo>
                  <a:lnTo>
                    <a:pt x="2791966" y="1077734"/>
                  </a:lnTo>
                  <a:lnTo>
                    <a:pt x="2805596" y="1039704"/>
                  </a:lnTo>
                  <a:lnTo>
                    <a:pt x="2808211" y="1012890"/>
                  </a:lnTo>
                  <a:lnTo>
                    <a:pt x="2808211" y="342978"/>
                  </a:lnTo>
                  <a:lnTo>
                    <a:pt x="2802327" y="303147"/>
                  </a:lnTo>
                  <a:lnTo>
                    <a:pt x="2785073" y="266618"/>
                  </a:lnTo>
                  <a:lnTo>
                    <a:pt x="2757928" y="236699"/>
                  </a:lnTo>
                  <a:lnTo>
                    <a:pt x="2723381" y="216020"/>
                  </a:lnTo>
                  <a:lnTo>
                    <a:pt x="2684330" y="206214"/>
                  </a:lnTo>
                  <a:lnTo>
                    <a:pt x="2670793" y="205560"/>
                  </a:lnTo>
                  <a:lnTo>
                    <a:pt x="3047999" y="205560"/>
                  </a:lnTo>
                  <a:lnTo>
                    <a:pt x="3047999" y="1150308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89327" y="5234760"/>
              <a:ext cx="2568575" cy="944880"/>
            </a:xfrm>
            <a:custGeom>
              <a:avLst/>
              <a:gdLst/>
              <a:ahLst/>
              <a:cxnLst/>
              <a:rect l="l" t="t" r="r" b="b"/>
              <a:pathLst>
                <a:path w="2568575" h="944879">
                  <a:moveTo>
                    <a:pt x="2430577" y="944747"/>
                  </a:moveTo>
                  <a:lnTo>
                    <a:pt x="137417" y="944747"/>
                  </a:lnTo>
                  <a:lnTo>
                    <a:pt x="130666" y="944582"/>
                  </a:lnTo>
                  <a:lnTo>
                    <a:pt x="91129" y="936717"/>
                  </a:lnTo>
                  <a:lnTo>
                    <a:pt x="55550" y="917700"/>
                  </a:lnTo>
                  <a:lnTo>
                    <a:pt x="27045" y="889195"/>
                  </a:lnTo>
                  <a:lnTo>
                    <a:pt x="8028" y="853616"/>
                  </a:lnTo>
                  <a:lnTo>
                    <a:pt x="164" y="814080"/>
                  </a:lnTo>
                  <a:lnTo>
                    <a:pt x="0" y="807329"/>
                  </a:lnTo>
                  <a:lnTo>
                    <a:pt x="0" y="137417"/>
                  </a:lnTo>
                  <a:lnTo>
                    <a:pt x="5914" y="97526"/>
                  </a:lnTo>
                  <a:lnTo>
                    <a:pt x="23158" y="61072"/>
                  </a:lnTo>
                  <a:lnTo>
                    <a:pt x="50239" y="31191"/>
                  </a:lnTo>
                  <a:lnTo>
                    <a:pt x="84829" y="10460"/>
                  </a:lnTo>
                  <a:lnTo>
                    <a:pt x="123947" y="660"/>
                  </a:lnTo>
                  <a:lnTo>
                    <a:pt x="137417" y="0"/>
                  </a:lnTo>
                  <a:lnTo>
                    <a:pt x="2430577" y="0"/>
                  </a:lnTo>
                  <a:lnTo>
                    <a:pt x="2470467" y="5915"/>
                  </a:lnTo>
                  <a:lnTo>
                    <a:pt x="2506922" y="23158"/>
                  </a:lnTo>
                  <a:lnTo>
                    <a:pt x="2536803" y="50239"/>
                  </a:lnTo>
                  <a:lnTo>
                    <a:pt x="2557534" y="84829"/>
                  </a:lnTo>
                  <a:lnTo>
                    <a:pt x="2567335" y="123948"/>
                  </a:lnTo>
                  <a:lnTo>
                    <a:pt x="2567995" y="137417"/>
                  </a:lnTo>
                  <a:lnTo>
                    <a:pt x="2567995" y="807329"/>
                  </a:lnTo>
                  <a:lnTo>
                    <a:pt x="2562079" y="847219"/>
                  </a:lnTo>
                  <a:lnTo>
                    <a:pt x="2544835" y="883674"/>
                  </a:lnTo>
                  <a:lnTo>
                    <a:pt x="2517754" y="913555"/>
                  </a:lnTo>
                  <a:lnTo>
                    <a:pt x="2483164" y="934286"/>
                  </a:lnTo>
                  <a:lnTo>
                    <a:pt x="2444046" y="944087"/>
                  </a:lnTo>
                  <a:lnTo>
                    <a:pt x="2430577" y="944747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97258" y="5372178"/>
              <a:ext cx="343544" cy="20612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95356" y="5431523"/>
              <a:ext cx="155575" cy="88900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6668705" y="5588493"/>
            <a:ext cx="1408430" cy="4527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indent="456565">
              <a:lnSpc>
                <a:spcPct val="124300"/>
              </a:lnSpc>
              <a:spcBef>
                <a:spcPts val="120"/>
              </a:spcBef>
            </a:pPr>
            <a:r>
              <a:rPr sz="1100" b="1" spc="-10" dirty="0">
                <a:solidFill>
                  <a:srgbClr val="1D293B"/>
                </a:solidFill>
                <a:latin typeface="Arial"/>
                <a:cs typeface="Arial"/>
              </a:rPr>
              <a:t>Growth </a:t>
            </a:r>
            <a:r>
              <a:rPr sz="1150" spc="-25" dirty="0">
                <a:solidFill>
                  <a:srgbClr val="465469"/>
                </a:solidFill>
                <a:latin typeface="Microsoft Sans Serif"/>
                <a:cs typeface="Microsoft Sans Serif"/>
              </a:rPr>
              <a:t>Continuous</a:t>
            </a:r>
            <a:r>
              <a:rPr sz="115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150" spc="-30" dirty="0">
                <a:solidFill>
                  <a:srgbClr val="465469"/>
                </a:solidFill>
                <a:latin typeface="Microsoft Sans Serif"/>
                <a:cs typeface="Microsoft Sans Serif"/>
              </a:rPr>
              <a:t>innovation</a:t>
            </a:r>
            <a:endParaRPr sz="1150">
              <a:latin typeface="Microsoft Sans Serif"/>
              <a:cs typeface="Microsoft Sans Serif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8476486" y="1789176"/>
            <a:ext cx="3335020" cy="2956560"/>
            <a:chOff x="8476486" y="1789176"/>
            <a:chExt cx="3335020" cy="2956560"/>
          </a:xfrm>
        </p:grpSpPr>
        <p:sp>
          <p:nvSpPr>
            <p:cNvPr id="46" name="object 46"/>
            <p:cNvSpPr/>
            <p:nvPr/>
          </p:nvSpPr>
          <p:spPr>
            <a:xfrm>
              <a:off x="8476486" y="1789176"/>
              <a:ext cx="3335020" cy="2956560"/>
            </a:xfrm>
            <a:custGeom>
              <a:avLst/>
              <a:gdLst/>
              <a:ahLst/>
              <a:cxnLst/>
              <a:rect l="l" t="t" r="r" b="b"/>
              <a:pathLst>
                <a:path w="3335020" h="2956560">
                  <a:moveTo>
                    <a:pt x="3334511" y="2956559"/>
                  </a:moveTo>
                  <a:lnTo>
                    <a:pt x="0" y="2956559"/>
                  </a:lnTo>
                  <a:lnTo>
                    <a:pt x="0" y="0"/>
                  </a:lnTo>
                  <a:lnTo>
                    <a:pt x="3334511" y="0"/>
                  </a:lnTo>
                  <a:lnTo>
                    <a:pt x="3334511" y="319328"/>
                  </a:lnTo>
                  <a:lnTo>
                    <a:pt x="524379" y="319328"/>
                  </a:lnTo>
                  <a:lnTo>
                    <a:pt x="510842" y="319982"/>
                  </a:lnTo>
                  <a:lnTo>
                    <a:pt x="471792" y="329789"/>
                  </a:lnTo>
                  <a:lnTo>
                    <a:pt x="437245" y="350467"/>
                  </a:lnTo>
                  <a:lnTo>
                    <a:pt x="410099" y="380387"/>
                  </a:lnTo>
                  <a:lnTo>
                    <a:pt x="392845" y="416915"/>
                  </a:lnTo>
                  <a:lnTo>
                    <a:pt x="386962" y="456746"/>
                  </a:lnTo>
                  <a:lnTo>
                    <a:pt x="386962" y="2363419"/>
                  </a:lnTo>
                  <a:lnTo>
                    <a:pt x="392845" y="2403249"/>
                  </a:lnTo>
                  <a:lnTo>
                    <a:pt x="410099" y="2439778"/>
                  </a:lnTo>
                  <a:lnTo>
                    <a:pt x="437245" y="2469697"/>
                  </a:lnTo>
                  <a:lnTo>
                    <a:pt x="471792" y="2490376"/>
                  </a:lnTo>
                  <a:lnTo>
                    <a:pt x="510842" y="2500183"/>
                  </a:lnTo>
                  <a:lnTo>
                    <a:pt x="524379" y="2500837"/>
                  </a:lnTo>
                  <a:lnTo>
                    <a:pt x="3334511" y="2500837"/>
                  </a:lnTo>
                  <a:lnTo>
                    <a:pt x="3334511" y="2956559"/>
                  </a:lnTo>
                  <a:close/>
                </a:path>
                <a:path w="3335020" h="2956560">
                  <a:moveTo>
                    <a:pt x="3334511" y="2500837"/>
                  </a:moveTo>
                  <a:lnTo>
                    <a:pt x="2808951" y="2500837"/>
                  </a:lnTo>
                  <a:lnTo>
                    <a:pt x="2822488" y="2500183"/>
                  </a:lnTo>
                  <a:lnTo>
                    <a:pt x="2835765" y="2498221"/>
                  </a:lnTo>
                  <a:lnTo>
                    <a:pt x="2873795" y="2484592"/>
                  </a:lnTo>
                  <a:lnTo>
                    <a:pt x="2906120" y="2460588"/>
                  </a:lnTo>
                  <a:lnTo>
                    <a:pt x="2930124" y="2428262"/>
                  </a:lnTo>
                  <a:lnTo>
                    <a:pt x="2943754" y="2390232"/>
                  </a:lnTo>
                  <a:lnTo>
                    <a:pt x="2946369" y="2363419"/>
                  </a:lnTo>
                  <a:lnTo>
                    <a:pt x="2946369" y="456746"/>
                  </a:lnTo>
                  <a:lnTo>
                    <a:pt x="2940485" y="416915"/>
                  </a:lnTo>
                  <a:lnTo>
                    <a:pt x="2923231" y="380387"/>
                  </a:lnTo>
                  <a:lnTo>
                    <a:pt x="2896086" y="350467"/>
                  </a:lnTo>
                  <a:lnTo>
                    <a:pt x="2861538" y="329789"/>
                  </a:lnTo>
                  <a:lnTo>
                    <a:pt x="2822488" y="319982"/>
                  </a:lnTo>
                  <a:lnTo>
                    <a:pt x="2808951" y="319328"/>
                  </a:lnTo>
                  <a:lnTo>
                    <a:pt x="3334511" y="319328"/>
                  </a:lnTo>
                  <a:lnTo>
                    <a:pt x="3334511" y="2500837"/>
                  </a:lnTo>
                  <a:close/>
                </a:path>
              </a:pathLst>
            </a:custGeom>
            <a:solidFill>
              <a:srgbClr val="0079CC">
                <a:alpha val="148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863449" y="2108504"/>
              <a:ext cx="2559685" cy="2181860"/>
            </a:xfrm>
            <a:custGeom>
              <a:avLst/>
              <a:gdLst/>
              <a:ahLst/>
              <a:cxnLst/>
              <a:rect l="l" t="t" r="r" b="b"/>
              <a:pathLst>
                <a:path w="2559684" h="2181860">
                  <a:moveTo>
                    <a:pt x="2421989" y="2181507"/>
                  </a:moveTo>
                  <a:lnTo>
                    <a:pt x="137417" y="2181507"/>
                  </a:lnTo>
                  <a:lnTo>
                    <a:pt x="130666" y="2181342"/>
                  </a:lnTo>
                  <a:lnTo>
                    <a:pt x="91128" y="2173478"/>
                  </a:lnTo>
                  <a:lnTo>
                    <a:pt x="55549" y="2154460"/>
                  </a:lnTo>
                  <a:lnTo>
                    <a:pt x="27045" y="2125956"/>
                  </a:lnTo>
                  <a:lnTo>
                    <a:pt x="8028" y="2090377"/>
                  </a:lnTo>
                  <a:lnTo>
                    <a:pt x="164" y="2050841"/>
                  </a:lnTo>
                  <a:lnTo>
                    <a:pt x="0" y="2044090"/>
                  </a:lnTo>
                  <a:lnTo>
                    <a:pt x="0" y="137417"/>
                  </a:lnTo>
                  <a:lnTo>
                    <a:pt x="5914" y="97527"/>
                  </a:lnTo>
                  <a:lnTo>
                    <a:pt x="23157" y="61072"/>
                  </a:lnTo>
                  <a:lnTo>
                    <a:pt x="50238" y="31191"/>
                  </a:lnTo>
                  <a:lnTo>
                    <a:pt x="84828" y="10460"/>
                  </a:lnTo>
                  <a:lnTo>
                    <a:pt x="123947" y="660"/>
                  </a:lnTo>
                  <a:lnTo>
                    <a:pt x="137417" y="0"/>
                  </a:lnTo>
                  <a:lnTo>
                    <a:pt x="2421989" y="0"/>
                  </a:lnTo>
                  <a:lnTo>
                    <a:pt x="2461878" y="5915"/>
                  </a:lnTo>
                  <a:lnTo>
                    <a:pt x="2498334" y="23159"/>
                  </a:lnTo>
                  <a:lnTo>
                    <a:pt x="2528215" y="50239"/>
                  </a:lnTo>
                  <a:lnTo>
                    <a:pt x="2548944" y="84830"/>
                  </a:lnTo>
                  <a:lnTo>
                    <a:pt x="2558745" y="123948"/>
                  </a:lnTo>
                  <a:lnTo>
                    <a:pt x="2559406" y="137417"/>
                  </a:lnTo>
                  <a:lnTo>
                    <a:pt x="2559406" y="2044090"/>
                  </a:lnTo>
                  <a:lnTo>
                    <a:pt x="2553489" y="2083980"/>
                  </a:lnTo>
                  <a:lnTo>
                    <a:pt x="2536246" y="2120435"/>
                  </a:lnTo>
                  <a:lnTo>
                    <a:pt x="2509166" y="2150316"/>
                  </a:lnTo>
                  <a:lnTo>
                    <a:pt x="2474575" y="2171047"/>
                  </a:lnTo>
                  <a:lnTo>
                    <a:pt x="2435457" y="2180847"/>
                  </a:lnTo>
                  <a:lnTo>
                    <a:pt x="2421989" y="2181507"/>
                  </a:lnTo>
                  <a:close/>
                </a:path>
              </a:pathLst>
            </a:custGeom>
            <a:solidFill>
              <a:srgbClr val="FFFFFF">
                <a:alpha val="948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000867" y="2245922"/>
              <a:ext cx="2284571" cy="1357001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8985618" y="3634907"/>
            <a:ext cx="2075180" cy="50927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300" b="1" spc="-80" dirty="0">
                <a:solidFill>
                  <a:srgbClr val="1D293B"/>
                </a:solidFill>
                <a:latin typeface="Arial"/>
                <a:cs typeface="Arial"/>
              </a:rPr>
              <a:t>Edge</a:t>
            </a:r>
            <a:r>
              <a:rPr sz="1300" b="1" spc="-65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300" b="1" spc="-55" dirty="0">
                <a:solidFill>
                  <a:srgbClr val="1D293B"/>
                </a:solidFill>
                <a:latin typeface="Arial"/>
                <a:cs typeface="Arial"/>
              </a:rPr>
              <a:t>AI</a:t>
            </a:r>
            <a:r>
              <a:rPr sz="1300" b="1" spc="-6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D293B"/>
                </a:solidFill>
                <a:latin typeface="Arial"/>
                <a:cs typeface="Arial"/>
              </a:rPr>
              <a:t>Implementation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150" spc="-80" dirty="0">
                <a:solidFill>
                  <a:srgbClr val="465469"/>
                </a:solidFill>
                <a:latin typeface="Microsoft Sans Serif"/>
                <a:cs typeface="Microsoft Sans Serif"/>
              </a:rPr>
              <a:t>Real</a:t>
            </a:r>
            <a:r>
              <a:rPr sz="1200" spc="-80" dirty="0">
                <a:solidFill>
                  <a:srgbClr val="465469"/>
                </a:solidFill>
                <a:latin typeface="Verdana"/>
                <a:cs typeface="Verdana"/>
              </a:rPr>
              <a:t>-</a:t>
            </a:r>
            <a:r>
              <a:rPr sz="115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time</a:t>
            </a:r>
            <a:r>
              <a:rPr sz="1150" spc="-25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15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processing</a:t>
            </a:r>
            <a:r>
              <a:rPr sz="1150" spc="-25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465469"/>
                </a:solidFill>
                <a:latin typeface="Microsoft Sans Serif"/>
                <a:cs typeface="Microsoft Sans Serif"/>
              </a:rPr>
              <a:t>at</a:t>
            </a:r>
            <a:r>
              <a:rPr sz="115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465469"/>
                </a:solidFill>
                <a:latin typeface="Microsoft Sans Serif"/>
                <a:cs typeface="Microsoft Sans Serif"/>
              </a:rPr>
              <a:t>the</a:t>
            </a:r>
            <a:r>
              <a:rPr sz="1150" spc="-25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15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edge</a:t>
            </a:r>
            <a:endParaRPr sz="1150">
              <a:latin typeface="Microsoft Sans Serif"/>
              <a:cs typeface="Microsoft Sans Serif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8476486" y="4108703"/>
            <a:ext cx="3335020" cy="2621280"/>
            <a:chOff x="8476486" y="4108703"/>
            <a:chExt cx="3335020" cy="2621280"/>
          </a:xfrm>
        </p:grpSpPr>
        <p:sp>
          <p:nvSpPr>
            <p:cNvPr id="51" name="object 51"/>
            <p:cNvSpPr/>
            <p:nvPr/>
          </p:nvSpPr>
          <p:spPr>
            <a:xfrm>
              <a:off x="8476486" y="4108703"/>
              <a:ext cx="3335020" cy="2621280"/>
            </a:xfrm>
            <a:custGeom>
              <a:avLst/>
              <a:gdLst/>
              <a:ahLst/>
              <a:cxnLst/>
              <a:rect l="l" t="t" r="r" b="b"/>
              <a:pathLst>
                <a:path w="3335020" h="2621279">
                  <a:moveTo>
                    <a:pt x="3334511" y="2621279"/>
                  </a:moveTo>
                  <a:lnTo>
                    <a:pt x="0" y="2621279"/>
                  </a:lnTo>
                  <a:lnTo>
                    <a:pt x="0" y="0"/>
                  </a:lnTo>
                  <a:lnTo>
                    <a:pt x="3334511" y="0"/>
                  </a:lnTo>
                  <a:lnTo>
                    <a:pt x="3334511" y="318726"/>
                  </a:lnTo>
                  <a:lnTo>
                    <a:pt x="524379" y="318726"/>
                  </a:lnTo>
                  <a:lnTo>
                    <a:pt x="510842" y="319380"/>
                  </a:lnTo>
                  <a:lnTo>
                    <a:pt x="471792" y="329187"/>
                  </a:lnTo>
                  <a:lnTo>
                    <a:pt x="437245" y="349865"/>
                  </a:lnTo>
                  <a:lnTo>
                    <a:pt x="410099" y="379785"/>
                  </a:lnTo>
                  <a:lnTo>
                    <a:pt x="392845" y="416313"/>
                  </a:lnTo>
                  <a:lnTo>
                    <a:pt x="386962" y="456144"/>
                  </a:lnTo>
                  <a:lnTo>
                    <a:pt x="386962" y="2027861"/>
                  </a:lnTo>
                  <a:lnTo>
                    <a:pt x="392845" y="2067691"/>
                  </a:lnTo>
                  <a:lnTo>
                    <a:pt x="410099" y="2104220"/>
                  </a:lnTo>
                  <a:lnTo>
                    <a:pt x="437245" y="2134140"/>
                  </a:lnTo>
                  <a:lnTo>
                    <a:pt x="471792" y="2154818"/>
                  </a:lnTo>
                  <a:lnTo>
                    <a:pt x="510842" y="2164625"/>
                  </a:lnTo>
                  <a:lnTo>
                    <a:pt x="524379" y="2165279"/>
                  </a:lnTo>
                  <a:lnTo>
                    <a:pt x="3334511" y="2165279"/>
                  </a:lnTo>
                  <a:lnTo>
                    <a:pt x="3334511" y="2621279"/>
                  </a:lnTo>
                  <a:close/>
                </a:path>
                <a:path w="3335020" h="2621279">
                  <a:moveTo>
                    <a:pt x="3334511" y="2165279"/>
                  </a:moveTo>
                  <a:lnTo>
                    <a:pt x="2808951" y="2165279"/>
                  </a:lnTo>
                  <a:lnTo>
                    <a:pt x="2822488" y="2164625"/>
                  </a:lnTo>
                  <a:lnTo>
                    <a:pt x="2835765" y="2162663"/>
                  </a:lnTo>
                  <a:lnTo>
                    <a:pt x="2873795" y="2149034"/>
                  </a:lnTo>
                  <a:lnTo>
                    <a:pt x="2906120" y="2125030"/>
                  </a:lnTo>
                  <a:lnTo>
                    <a:pt x="2930124" y="2092704"/>
                  </a:lnTo>
                  <a:lnTo>
                    <a:pt x="2943754" y="2054675"/>
                  </a:lnTo>
                  <a:lnTo>
                    <a:pt x="2946369" y="2027861"/>
                  </a:lnTo>
                  <a:lnTo>
                    <a:pt x="2946369" y="456144"/>
                  </a:lnTo>
                  <a:lnTo>
                    <a:pt x="2940485" y="416313"/>
                  </a:lnTo>
                  <a:lnTo>
                    <a:pt x="2923231" y="379785"/>
                  </a:lnTo>
                  <a:lnTo>
                    <a:pt x="2896086" y="349865"/>
                  </a:lnTo>
                  <a:lnTo>
                    <a:pt x="2861538" y="329187"/>
                  </a:lnTo>
                  <a:lnTo>
                    <a:pt x="2822488" y="319380"/>
                  </a:lnTo>
                  <a:lnTo>
                    <a:pt x="2808951" y="318726"/>
                  </a:lnTo>
                  <a:lnTo>
                    <a:pt x="3334511" y="318726"/>
                  </a:lnTo>
                  <a:lnTo>
                    <a:pt x="3334511" y="2165279"/>
                  </a:lnTo>
                  <a:close/>
                </a:path>
              </a:pathLst>
            </a:custGeom>
            <a:solidFill>
              <a:srgbClr val="0079CC">
                <a:alpha val="148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863449" y="4427430"/>
              <a:ext cx="2559685" cy="1846580"/>
            </a:xfrm>
            <a:custGeom>
              <a:avLst/>
              <a:gdLst/>
              <a:ahLst/>
              <a:cxnLst/>
              <a:rect l="l" t="t" r="r" b="b"/>
              <a:pathLst>
                <a:path w="2559684" h="1846579">
                  <a:moveTo>
                    <a:pt x="2421989" y="1846552"/>
                  </a:moveTo>
                  <a:lnTo>
                    <a:pt x="137417" y="1846552"/>
                  </a:lnTo>
                  <a:lnTo>
                    <a:pt x="130666" y="1846386"/>
                  </a:lnTo>
                  <a:lnTo>
                    <a:pt x="91128" y="1838522"/>
                  </a:lnTo>
                  <a:lnTo>
                    <a:pt x="55549" y="1819504"/>
                  </a:lnTo>
                  <a:lnTo>
                    <a:pt x="27045" y="1791000"/>
                  </a:lnTo>
                  <a:lnTo>
                    <a:pt x="8028" y="1755421"/>
                  </a:lnTo>
                  <a:lnTo>
                    <a:pt x="164" y="1715885"/>
                  </a:lnTo>
                  <a:lnTo>
                    <a:pt x="0" y="1709134"/>
                  </a:lnTo>
                  <a:lnTo>
                    <a:pt x="0" y="137417"/>
                  </a:lnTo>
                  <a:lnTo>
                    <a:pt x="5914" y="97526"/>
                  </a:lnTo>
                  <a:lnTo>
                    <a:pt x="23157" y="61072"/>
                  </a:lnTo>
                  <a:lnTo>
                    <a:pt x="50238" y="31190"/>
                  </a:lnTo>
                  <a:lnTo>
                    <a:pt x="84828" y="10460"/>
                  </a:lnTo>
                  <a:lnTo>
                    <a:pt x="123947" y="660"/>
                  </a:lnTo>
                  <a:lnTo>
                    <a:pt x="137417" y="0"/>
                  </a:lnTo>
                  <a:lnTo>
                    <a:pt x="2421989" y="0"/>
                  </a:lnTo>
                  <a:lnTo>
                    <a:pt x="2461878" y="5915"/>
                  </a:lnTo>
                  <a:lnTo>
                    <a:pt x="2498334" y="23158"/>
                  </a:lnTo>
                  <a:lnTo>
                    <a:pt x="2528215" y="50239"/>
                  </a:lnTo>
                  <a:lnTo>
                    <a:pt x="2548944" y="84830"/>
                  </a:lnTo>
                  <a:lnTo>
                    <a:pt x="2558745" y="123948"/>
                  </a:lnTo>
                  <a:lnTo>
                    <a:pt x="2559406" y="137417"/>
                  </a:lnTo>
                  <a:lnTo>
                    <a:pt x="2559406" y="1709134"/>
                  </a:lnTo>
                  <a:lnTo>
                    <a:pt x="2553489" y="1749024"/>
                  </a:lnTo>
                  <a:lnTo>
                    <a:pt x="2536246" y="1785478"/>
                  </a:lnTo>
                  <a:lnTo>
                    <a:pt x="2509166" y="1815360"/>
                  </a:lnTo>
                  <a:lnTo>
                    <a:pt x="2474575" y="1836091"/>
                  </a:lnTo>
                  <a:lnTo>
                    <a:pt x="2435457" y="1845891"/>
                  </a:lnTo>
                  <a:lnTo>
                    <a:pt x="2421989" y="1846552"/>
                  </a:lnTo>
                  <a:close/>
                </a:path>
              </a:pathLst>
            </a:custGeom>
            <a:solidFill>
              <a:srgbClr val="FFFFFF">
                <a:alpha val="948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000867" y="4564848"/>
              <a:ext cx="2284571" cy="1022045"/>
            </a:xfrm>
            <a:prstGeom prst="rect">
              <a:avLst/>
            </a:prstGeom>
          </p:spPr>
        </p:pic>
      </p:grpSp>
      <p:sp>
        <p:nvSpPr>
          <p:cNvPr id="54" name="object 54"/>
          <p:cNvSpPr txBox="1"/>
          <p:nvPr/>
        </p:nvSpPr>
        <p:spPr>
          <a:xfrm>
            <a:off x="8985618" y="5618877"/>
            <a:ext cx="1547495" cy="50927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300" b="1" spc="-10" dirty="0">
                <a:solidFill>
                  <a:srgbClr val="1D293B"/>
                </a:solidFill>
                <a:latin typeface="Arial"/>
                <a:cs typeface="Arial"/>
              </a:rPr>
              <a:t>Next-</a:t>
            </a:r>
            <a:r>
              <a:rPr sz="1300" b="1" spc="-85" dirty="0">
                <a:solidFill>
                  <a:srgbClr val="1D293B"/>
                </a:solidFill>
                <a:latin typeface="Arial"/>
                <a:cs typeface="Arial"/>
              </a:rPr>
              <a:t>Gen</a:t>
            </a:r>
            <a:r>
              <a:rPr sz="1300" b="1" spc="-6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1D293B"/>
                </a:solidFill>
                <a:latin typeface="Arial"/>
                <a:cs typeface="Arial"/>
              </a:rPr>
              <a:t>IoT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1150" spc="-65" dirty="0">
                <a:solidFill>
                  <a:srgbClr val="465469"/>
                </a:solidFill>
                <a:latin typeface="Microsoft Sans Serif"/>
                <a:cs typeface="Microsoft Sans Serif"/>
              </a:rPr>
              <a:t>AI</a:t>
            </a:r>
            <a:r>
              <a:rPr sz="1200" spc="-65" dirty="0">
                <a:solidFill>
                  <a:srgbClr val="465469"/>
                </a:solidFill>
                <a:latin typeface="Verdana"/>
                <a:cs typeface="Verdana"/>
              </a:rPr>
              <a:t>-</a:t>
            </a:r>
            <a:r>
              <a:rPr sz="115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powered</a:t>
            </a:r>
            <a:r>
              <a:rPr sz="115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connectivity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D7D7F3E-6268-6385-C9C7-63090CDB6676}"/>
              </a:ext>
            </a:extLst>
          </p:cNvPr>
          <p:cNvSpPr txBox="1"/>
          <p:nvPr/>
        </p:nvSpPr>
        <p:spPr>
          <a:xfrm>
            <a:off x="-1406217" y="1198511"/>
            <a:ext cx="6090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i="0" dirty="0">
                <a:solidFill>
                  <a:schemeClr val="bg1"/>
                </a:solidFill>
                <a:effectLst/>
                <a:latin typeface="Inter"/>
              </a:rPr>
              <a:t>Future Outlook</a:t>
            </a:r>
          </a:p>
        </p:txBody>
      </p:sp>
      <p:sp>
        <p:nvSpPr>
          <p:cNvPr id="58" name="object 7">
            <a:extLst>
              <a:ext uri="{FF2B5EF4-FFF2-40B4-BE49-F238E27FC236}">
                <a16:creationId xmlns:a16="http://schemas.microsoft.com/office/drawing/2014/main" id="{CCE2BA7F-C83A-B2A9-ECF8-ECE4E2A1D925}"/>
              </a:ext>
            </a:extLst>
          </p:cNvPr>
          <p:cNvSpPr txBox="1"/>
          <p:nvPr/>
        </p:nvSpPr>
        <p:spPr>
          <a:xfrm>
            <a:off x="1184797" y="528360"/>
            <a:ext cx="647482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Recent developments in intelligent control systems and autonomous control</a:t>
            </a:r>
            <a:endParaRPr sz="14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749" y="972967"/>
            <a:ext cx="10777484" cy="4490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8429" y="1571716"/>
            <a:ext cx="898123" cy="3742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98749" y="299374"/>
            <a:ext cx="449580" cy="449580"/>
            <a:chOff x="598749" y="299374"/>
            <a:chExt cx="449580" cy="44958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749" y="299374"/>
              <a:ext cx="449061" cy="4490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9725" y="424293"/>
              <a:ext cx="187324" cy="19049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87994" y="408079"/>
            <a:ext cx="158749" cy="2285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71399" y="408079"/>
            <a:ext cx="231774" cy="23177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29985" y="408079"/>
            <a:ext cx="241299" cy="23177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58841" y="1743703"/>
            <a:ext cx="6700520" cy="1132840"/>
            <a:chOff x="358841" y="1743703"/>
            <a:chExt cx="6700520" cy="1132840"/>
          </a:xfrm>
        </p:grpSpPr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1269" y="1743703"/>
              <a:ext cx="6677820" cy="113259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58841" y="1744023"/>
              <a:ext cx="83185" cy="1132205"/>
            </a:xfrm>
            <a:custGeom>
              <a:avLst/>
              <a:gdLst/>
              <a:ahLst/>
              <a:cxnLst/>
              <a:rect l="l" t="t" r="r" b="b"/>
              <a:pathLst>
                <a:path w="83184" h="1132205">
                  <a:moveTo>
                    <a:pt x="82578" y="1131847"/>
                  </a:moveTo>
                  <a:lnTo>
                    <a:pt x="80873" y="1131847"/>
                  </a:lnTo>
                  <a:lnTo>
                    <a:pt x="72205" y="1130566"/>
                  </a:lnTo>
                  <a:lnTo>
                    <a:pt x="32826" y="1111945"/>
                  </a:lnTo>
                  <a:lnTo>
                    <a:pt x="6828" y="1076894"/>
                  </a:lnTo>
                  <a:lnTo>
                    <a:pt x="0" y="1042563"/>
                  </a:lnTo>
                  <a:lnTo>
                    <a:pt x="0" y="89390"/>
                  </a:lnTo>
                  <a:lnTo>
                    <a:pt x="10604" y="47057"/>
                  </a:lnTo>
                  <a:lnTo>
                    <a:pt x="39860" y="14784"/>
                  </a:lnTo>
                  <a:lnTo>
                    <a:pt x="81593" y="0"/>
                  </a:lnTo>
                  <a:lnTo>
                    <a:pt x="83077" y="0"/>
                  </a:lnTo>
                  <a:lnTo>
                    <a:pt x="76581" y="1386"/>
                  </a:lnTo>
                  <a:lnTo>
                    <a:pt x="70208" y="3520"/>
                  </a:lnTo>
                  <a:lnTo>
                    <a:pt x="37673" y="32505"/>
                  </a:lnTo>
                  <a:lnTo>
                    <a:pt x="23707" y="71885"/>
                  </a:lnTo>
                  <a:lnTo>
                    <a:pt x="22427" y="89390"/>
                  </a:lnTo>
                  <a:lnTo>
                    <a:pt x="22427" y="1042563"/>
                  </a:lnTo>
                  <a:lnTo>
                    <a:pt x="30381" y="1084895"/>
                  </a:lnTo>
                  <a:lnTo>
                    <a:pt x="52323" y="1117168"/>
                  </a:lnTo>
                  <a:lnTo>
                    <a:pt x="76581" y="1130566"/>
                  </a:lnTo>
                  <a:lnTo>
                    <a:pt x="82578" y="1131847"/>
                  </a:lnTo>
                  <a:close/>
                </a:path>
              </a:pathLst>
            </a:custGeom>
            <a:solidFill>
              <a:srgbClr val="007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5834" y="1928731"/>
              <a:ext cx="313986" cy="1794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5545" y="1951429"/>
              <a:ext cx="133350" cy="136525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Key</a:t>
            </a:r>
            <a:r>
              <a:rPr spc="-100" dirty="0"/>
              <a:t> </a:t>
            </a:r>
            <a:r>
              <a:rPr spc="-45" dirty="0"/>
              <a:t>Takeaways</a:t>
            </a:r>
          </a:p>
        </p:txBody>
      </p:sp>
      <p:grpSp>
        <p:nvGrpSpPr>
          <p:cNvPr id="17" name="object 17"/>
          <p:cNvGrpSpPr/>
          <p:nvPr/>
        </p:nvGrpSpPr>
        <p:grpSpPr>
          <a:xfrm>
            <a:off x="201167" y="2874264"/>
            <a:ext cx="7016750" cy="996950"/>
            <a:chOff x="201167" y="2874264"/>
            <a:chExt cx="7016750" cy="996950"/>
          </a:xfrm>
        </p:grpSpPr>
        <p:sp>
          <p:nvSpPr>
            <p:cNvPr id="18" name="object 18"/>
            <p:cNvSpPr/>
            <p:nvPr/>
          </p:nvSpPr>
          <p:spPr>
            <a:xfrm>
              <a:off x="201167" y="2874264"/>
              <a:ext cx="7016750" cy="996950"/>
            </a:xfrm>
            <a:custGeom>
              <a:avLst/>
              <a:gdLst/>
              <a:ahLst/>
              <a:cxnLst/>
              <a:rect l="l" t="t" r="r" b="b"/>
              <a:pathLst>
                <a:path w="7016750" h="996950">
                  <a:moveTo>
                    <a:pt x="7016495" y="996695"/>
                  </a:moveTo>
                  <a:lnTo>
                    <a:pt x="0" y="996695"/>
                  </a:lnTo>
                  <a:lnTo>
                    <a:pt x="0" y="0"/>
                  </a:lnTo>
                  <a:lnTo>
                    <a:pt x="7016495" y="0"/>
                  </a:lnTo>
                  <a:lnTo>
                    <a:pt x="7016495" y="136599"/>
                  </a:lnTo>
                  <a:lnTo>
                    <a:pt x="224956" y="136599"/>
                  </a:lnTo>
                  <a:lnTo>
                    <a:pt x="218328" y="136919"/>
                  </a:lnTo>
                  <a:lnTo>
                    <a:pt x="182293" y="151846"/>
                  </a:lnTo>
                  <a:lnTo>
                    <a:pt x="160554" y="184380"/>
                  </a:lnTo>
                  <a:lnTo>
                    <a:pt x="157673" y="203882"/>
                  </a:lnTo>
                  <a:lnTo>
                    <a:pt x="157673" y="747752"/>
                  </a:lnTo>
                  <a:lnTo>
                    <a:pt x="169002" y="785139"/>
                  </a:lnTo>
                  <a:lnTo>
                    <a:pt x="199208" y="809913"/>
                  </a:lnTo>
                  <a:lnTo>
                    <a:pt x="224956" y="815034"/>
                  </a:lnTo>
                  <a:lnTo>
                    <a:pt x="7016495" y="815034"/>
                  </a:lnTo>
                  <a:lnTo>
                    <a:pt x="7016495" y="996695"/>
                  </a:lnTo>
                  <a:close/>
                </a:path>
                <a:path w="7016750" h="996950">
                  <a:moveTo>
                    <a:pt x="7016495" y="815034"/>
                  </a:moveTo>
                  <a:lnTo>
                    <a:pt x="6790638" y="815034"/>
                  </a:lnTo>
                  <a:lnTo>
                    <a:pt x="6797266" y="814714"/>
                  </a:lnTo>
                  <a:lnTo>
                    <a:pt x="6803766" y="813754"/>
                  </a:lnTo>
                  <a:lnTo>
                    <a:pt x="6838214" y="795328"/>
                  </a:lnTo>
                  <a:lnTo>
                    <a:pt x="6856640" y="760880"/>
                  </a:lnTo>
                  <a:lnTo>
                    <a:pt x="6857921" y="747752"/>
                  </a:lnTo>
                  <a:lnTo>
                    <a:pt x="6857921" y="203882"/>
                  </a:lnTo>
                  <a:lnTo>
                    <a:pt x="6846591" y="166495"/>
                  </a:lnTo>
                  <a:lnTo>
                    <a:pt x="6816386" y="141721"/>
                  </a:lnTo>
                  <a:lnTo>
                    <a:pt x="6790638" y="136599"/>
                  </a:lnTo>
                  <a:lnTo>
                    <a:pt x="7016495" y="136599"/>
                  </a:lnTo>
                  <a:lnTo>
                    <a:pt x="7016495" y="815034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58841" y="3010863"/>
              <a:ext cx="6700520" cy="678815"/>
            </a:xfrm>
            <a:custGeom>
              <a:avLst/>
              <a:gdLst/>
              <a:ahLst/>
              <a:cxnLst/>
              <a:rect l="l" t="t" r="r" b="b"/>
              <a:pathLst>
                <a:path w="6700520" h="678814">
                  <a:moveTo>
                    <a:pt x="6637382" y="678434"/>
                  </a:moveTo>
                  <a:lnTo>
                    <a:pt x="62865" y="678434"/>
                  </a:lnTo>
                  <a:lnTo>
                    <a:pt x="58489" y="678003"/>
                  </a:lnTo>
                  <a:lnTo>
                    <a:pt x="22830" y="661851"/>
                  </a:lnTo>
                  <a:lnTo>
                    <a:pt x="2154" y="628611"/>
                  </a:lnTo>
                  <a:lnTo>
                    <a:pt x="0" y="615570"/>
                  </a:lnTo>
                  <a:lnTo>
                    <a:pt x="0" y="611152"/>
                  </a:lnTo>
                  <a:lnTo>
                    <a:pt x="0" y="62864"/>
                  </a:lnTo>
                  <a:lnTo>
                    <a:pt x="13793" y="26228"/>
                  </a:lnTo>
                  <a:lnTo>
                    <a:pt x="45616" y="3430"/>
                  </a:lnTo>
                  <a:lnTo>
                    <a:pt x="62865" y="0"/>
                  </a:lnTo>
                  <a:lnTo>
                    <a:pt x="6637382" y="0"/>
                  </a:lnTo>
                  <a:lnTo>
                    <a:pt x="6674017" y="13793"/>
                  </a:lnTo>
                  <a:lnTo>
                    <a:pt x="6696815" y="45616"/>
                  </a:lnTo>
                  <a:lnTo>
                    <a:pt x="6700246" y="62864"/>
                  </a:lnTo>
                  <a:lnTo>
                    <a:pt x="6700246" y="615570"/>
                  </a:lnTo>
                  <a:lnTo>
                    <a:pt x="6686453" y="652205"/>
                  </a:lnTo>
                  <a:lnTo>
                    <a:pt x="6654630" y="675003"/>
                  </a:lnTo>
                  <a:lnTo>
                    <a:pt x="6641757" y="678003"/>
                  </a:lnTo>
                  <a:lnTo>
                    <a:pt x="6637382" y="678434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0979" y="3123001"/>
              <a:ext cx="224276" cy="13456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8262" y="3150900"/>
              <a:ext cx="88900" cy="79375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03134" y="2199195"/>
            <a:ext cx="6452870" cy="11309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71170">
              <a:lnSpc>
                <a:spcPct val="115599"/>
              </a:lnSpc>
              <a:spcBef>
                <a:spcPts val="90"/>
              </a:spcBef>
            </a:pPr>
            <a:r>
              <a:rPr sz="1400" spc="-65" dirty="0">
                <a:solidFill>
                  <a:srgbClr val="334054"/>
                </a:solidFill>
                <a:latin typeface="Microsoft Sans Serif"/>
                <a:cs typeface="Microsoft Sans Serif"/>
              </a:rPr>
              <a:t>AI</a:t>
            </a:r>
            <a:r>
              <a:rPr sz="14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334054"/>
                </a:solidFill>
                <a:latin typeface="Microsoft Sans Serif"/>
                <a:cs typeface="Microsoft Sans Serif"/>
              </a:rPr>
              <a:t>and</a:t>
            </a:r>
            <a:r>
              <a:rPr sz="14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00" spc="-65" dirty="0">
                <a:solidFill>
                  <a:srgbClr val="334054"/>
                </a:solidFill>
                <a:latin typeface="Microsoft Sans Serif"/>
                <a:cs typeface="Microsoft Sans Serif"/>
              </a:rPr>
              <a:t>ML</a:t>
            </a:r>
            <a:r>
              <a:rPr sz="14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represent</a:t>
            </a:r>
            <a:r>
              <a:rPr sz="14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the</a:t>
            </a:r>
            <a:r>
              <a:rPr sz="14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future</a:t>
            </a:r>
            <a:r>
              <a:rPr sz="14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334054"/>
                </a:solidFill>
                <a:latin typeface="Microsoft Sans Serif"/>
                <a:cs typeface="Microsoft Sans Serif"/>
              </a:rPr>
              <a:t>of</a:t>
            </a:r>
            <a:r>
              <a:rPr sz="14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intelligent</a:t>
            </a:r>
            <a:r>
              <a:rPr sz="14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334054"/>
                </a:solidFill>
                <a:latin typeface="Microsoft Sans Serif"/>
                <a:cs typeface="Microsoft Sans Serif"/>
              </a:rPr>
              <a:t>automation</a:t>
            </a:r>
            <a:r>
              <a:rPr sz="1400" spc="-50" dirty="0">
                <a:solidFill>
                  <a:srgbClr val="334054"/>
                </a:solidFill>
                <a:latin typeface="Tahoma"/>
                <a:cs typeface="Tahoma"/>
              </a:rPr>
              <a:t>,</a:t>
            </a:r>
            <a:r>
              <a:rPr sz="1400" spc="-100" dirty="0">
                <a:solidFill>
                  <a:srgbClr val="334054"/>
                </a:solidFill>
                <a:latin typeface="Tahoma"/>
                <a:cs typeface="Tahoma"/>
              </a:rPr>
              <a:t> </a:t>
            </a:r>
            <a:r>
              <a:rPr sz="14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driving</a:t>
            </a:r>
            <a:r>
              <a:rPr sz="14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unprecedented </a:t>
            </a:r>
            <a:r>
              <a:rPr sz="14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transformation</a:t>
            </a:r>
            <a:r>
              <a:rPr sz="14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across</a:t>
            </a:r>
            <a:r>
              <a:rPr sz="14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all</a:t>
            </a:r>
            <a:r>
              <a:rPr sz="14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industries</a:t>
            </a:r>
            <a:r>
              <a:rPr sz="1400" spc="-10" dirty="0">
                <a:solidFill>
                  <a:srgbClr val="334054"/>
                </a:solidFill>
                <a:latin typeface="Tahoma"/>
                <a:cs typeface="Tahoma"/>
              </a:rPr>
              <a:t>.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60"/>
              </a:spcBef>
            </a:pPr>
            <a:endParaRPr sz="1250">
              <a:latin typeface="Tahoma"/>
              <a:cs typeface="Tahoma"/>
            </a:endParaRPr>
          </a:p>
          <a:p>
            <a:pPr marL="281305">
              <a:lnSpc>
                <a:spcPct val="100000"/>
              </a:lnSpc>
            </a:pP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AI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and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ML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are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not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passing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trend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but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the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driving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force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behind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the</a:t>
            </a:r>
            <a:r>
              <a:rPr sz="12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next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generation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of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control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72266" y="3335103"/>
            <a:ext cx="628650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systems</a:t>
            </a:r>
            <a:r>
              <a:rPr sz="1250" spc="-10" dirty="0">
                <a:solidFill>
                  <a:srgbClr val="334054"/>
                </a:solidFill>
                <a:latin typeface="Tahoma"/>
                <a:cs typeface="Tahoma"/>
              </a:rPr>
              <a:t>.</a:t>
            </a:r>
            <a:endParaRPr sz="125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01167" y="3621023"/>
            <a:ext cx="7016750" cy="765175"/>
            <a:chOff x="201167" y="3621023"/>
            <a:chExt cx="7016750" cy="765175"/>
          </a:xfrm>
        </p:grpSpPr>
        <p:sp>
          <p:nvSpPr>
            <p:cNvPr id="25" name="object 25"/>
            <p:cNvSpPr/>
            <p:nvPr/>
          </p:nvSpPr>
          <p:spPr>
            <a:xfrm>
              <a:off x="201167" y="3621023"/>
              <a:ext cx="7016750" cy="765175"/>
            </a:xfrm>
            <a:custGeom>
              <a:avLst/>
              <a:gdLst/>
              <a:ahLst/>
              <a:cxnLst/>
              <a:rect l="l" t="t" r="r" b="b"/>
              <a:pathLst>
                <a:path w="7016750" h="765175">
                  <a:moveTo>
                    <a:pt x="7016495" y="765047"/>
                  </a:moveTo>
                  <a:lnTo>
                    <a:pt x="0" y="765047"/>
                  </a:lnTo>
                  <a:lnTo>
                    <a:pt x="0" y="0"/>
                  </a:lnTo>
                  <a:lnTo>
                    <a:pt x="7016495" y="0"/>
                  </a:lnTo>
                  <a:lnTo>
                    <a:pt x="7016495" y="135557"/>
                  </a:lnTo>
                  <a:lnTo>
                    <a:pt x="224956" y="135557"/>
                  </a:lnTo>
                  <a:lnTo>
                    <a:pt x="218328" y="135877"/>
                  </a:lnTo>
                  <a:lnTo>
                    <a:pt x="182293" y="150803"/>
                  </a:lnTo>
                  <a:lnTo>
                    <a:pt x="160554" y="183338"/>
                  </a:lnTo>
                  <a:lnTo>
                    <a:pt x="157673" y="202840"/>
                  </a:lnTo>
                  <a:lnTo>
                    <a:pt x="157673" y="516827"/>
                  </a:lnTo>
                  <a:lnTo>
                    <a:pt x="169002" y="554214"/>
                  </a:lnTo>
                  <a:lnTo>
                    <a:pt x="199208" y="578988"/>
                  </a:lnTo>
                  <a:lnTo>
                    <a:pt x="224956" y="584109"/>
                  </a:lnTo>
                  <a:lnTo>
                    <a:pt x="7016495" y="584109"/>
                  </a:lnTo>
                  <a:lnTo>
                    <a:pt x="7016495" y="765047"/>
                  </a:lnTo>
                  <a:close/>
                </a:path>
                <a:path w="7016750" h="765175">
                  <a:moveTo>
                    <a:pt x="7016495" y="584109"/>
                  </a:moveTo>
                  <a:lnTo>
                    <a:pt x="6790638" y="584109"/>
                  </a:lnTo>
                  <a:lnTo>
                    <a:pt x="6797266" y="583789"/>
                  </a:lnTo>
                  <a:lnTo>
                    <a:pt x="6803766" y="582829"/>
                  </a:lnTo>
                  <a:lnTo>
                    <a:pt x="6838214" y="564403"/>
                  </a:lnTo>
                  <a:lnTo>
                    <a:pt x="6856640" y="529955"/>
                  </a:lnTo>
                  <a:lnTo>
                    <a:pt x="6857921" y="516827"/>
                  </a:lnTo>
                  <a:lnTo>
                    <a:pt x="6857921" y="202840"/>
                  </a:lnTo>
                  <a:lnTo>
                    <a:pt x="6846591" y="165453"/>
                  </a:lnTo>
                  <a:lnTo>
                    <a:pt x="6816386" y="140679"/>
                  </a:lnTo>
                  <a:lnTo>
                    <a:pt x="6790638" y="135557"/>
                  </a:lnTo>
                  <a:lnTo>
                    <a:pt x="7016495" y="135557"/>
                  </a:lnTo>
                  <a:lnTo>
                    <a:pt x="7016495" y="584109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8841" y="3756581"/>
              <a:ext cx="6700520" cy="448945"/>
            </a:xfrm>
            <a:custGeom>
              <a:avLst/>
              <a:gdLst/>
              <a:ahLst/>
              <a:cxnLst/>
              <a:rect l="l" t="t" r="r" b="b"/>
              <a:pathLst>
                <a:path w="6700520" h="448945">
                  <a:moveTo>
                    <a:pt x="6637382" y="448552"/>
                  </a:moveTo>
                  <a:lnTo>
                    <a:pt x="62865" y="448552"/>
                  </a:lnTo>
                  <a:lnTo>
                    <a:pt x="58489" y="448121"/>
                  </a:lnTo>
                  <a:lnTo>
                    <a:pt x="22830" y="431969"/>
                  </a:lnTo>
                  <a:lnTo>
                    <a:pt x="2154" y="398728"/>
                  </a:lnTo>
                  <a:lnTo>
                    <a:pt x="0" y="385686"/>
                  </a:lnTo>
                  <a:lnTo>
                    <a:pt x="0" y="381269"/>
                  </a:lnTo>
                  <a:lnTo>
                    <a:pt x="0" y="62864"/>
                  </a:lnTo>
                  <a:lnTo>
                    <a:pt x="13793" y="26229"/>
                  </a:lnTo>
                  <a:lnTo>
                    <a:pt x="45616" y="3430"/>
                  </a:lnTo>
                  <a:lnTo>
                    <a:pt x="62865" y="0"/>
                  </a:lnTo>
                  <a:lnTo>
                    <a:pt x="6637382" y="0"/>
                  </a:lnTo>
                  <a:lnTo>
                    <a:pt x="6674017" y="13793"/>
                  </a:lnTo>
                  <a:lnTo>
                    <a:pt x="6696815" y="45615"/>
                  </a:lnTo>
                  <a:lnTo>
                    <a:pt x="6700246" y="62864"/>
                  </a:lnTo>
                  <a:lnTo>
                    <a:pt x="6700246" y="385686"/>
                  </a:lnTo>
                  <a:lnTo>
                    <a:pt x="6686453" y="422322"/>
                  </a:lnTo>
                  <a:lnTo>
                    <a:pt x="6654630" y="445120"/>
                  </a:lnTo>
                  <a:lnTo>
                    <a:pt x="6641757" y="448121"/>
                  </a:lnTo>
                  <a:lnTo>
                    <a:pt x="6637382" y="448552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0979" y="3868719"/>
              <a:ext cx="224276" cy="13456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47044" y="3890268"/>
              <a:ext cx="69850" cy="92075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772266" y="3856545"/>
            <a:ext cx="5081270" cy="2203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They</a:t>
            </a:r>
            <a:r>
              <a:rPr sz="12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 enable</a:t>
            </a:r>
            <a:r>
              <a:rPr sz="1200" spc="-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unprecedented</a:t>
            </a:r>
            <a:r>
              <a:rPr sz="12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 levels</a:t>
            </a:r>
            <a:r>
              <a:rPr sz="1200" spc="-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of</a:t>
            </a:r>
            <a:r>
              <a:rPr sz="12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efficiency</a:t>
            </a:r>
            <a:r>
              <a:rPr sz="1250" dirty="0">
                <a:solidFill>
                  <a:srgbClr val="334054"/>
                </a:solidFill>
                <a:latin typeface="Tahoma"/>
                <a:cs typeface="Tahoma"/>
              </a:rPr>
              <a:t>,</a:t>
            </a:r>
            <a:r>
              <a:rPr sz="1250" spc="-90" dirty="0">
                <a:solidFill>
                  <a:srgbClr val="334054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precision</a:t>
            </a:r>
            <a:r>
              <a:rPr sz="1250" spc="-10" dirty="0">
                <a:solidFill>
                  <a:srgbClr val="334054"/>
                </a:solidFill>
                <a:latin typeface="Tahoma"/>
                <a:cs typeface="Tahoma"/>
              </a:rPr>
              <a:t>,</a:t>
            </a:r>
            <a:r>
              <a:rPr sz="1250" spc="-95" dirty="0">
                <a:solidFill>
                  <a:srgbClr val="334054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and</a:t>
            </a:r>
            <a:r>
              <a:rPr sz="1200" spc="-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adaptability</a:t>
            </a:r>
            <a:r>
              <a:rPr sz="1250" spc="-10" dirty="0">
                <a:solidFill>
                  <a:srgbClr val="334054"/>
                </a:solidFill>
                <a:latin typeface="Tahoma"/>
                <a:cs typeface="Tahoma"/>
              </a:rPr>
              <a:t>.</a:t>
            </a:r>
            <a:endParaRPr sz="1250">
              <a:latin typeface="Tahoma"/>
              <a:cs typeface="Tahom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01167" y="4136135"/>
            <a:ext cx="7016750" cy="1518285"/>
            <a:chOff x="201167" y="4136135"/>
            <a:chExt cx="7016750" cy="1518285"/>
          </a:xfrm>
        </p:grpSpPr>
        <p:sp>
          <p:nvSpPr>
            <p:cNvPr id="31" name="object 31"/>
            <p:cNvSpPr/>
            <p:nvPr/>
          </p:nvSpPr>
          <p:spPr>
            <a:xfrm>
              <a:off x="201167" y="4136135"/>
              <a:ext cx="7016750" cy="771525"/>
            </a:xfrm>
            <a:custGeom>
              <a:avLst/>
              <a:gdLst/>
              <a:ahLst/>
              <a:cxnLst/>
              <a:rect l="l" t="t" r="r" b="b"/>
              <a:pathLst>
                <a:path w="7016750" h="771525">
                  <a:moveTo>
                    <a:pt x="7016495" y="771143"/>
                  </a:moveTo>
                  <a:lnTo>
                    <a:pt x="0" y="771143"/>
                  </a:lnTo>
                  <a:lnTo>
                    <a:pt x="0" y="0"/>
                  </a:lnTo>
                  <a:lnTo>
                    <a:pt x="7016495" y="0"/>
                  </a:lnTo>
                  <a:lnTo>
                    <a:pt x="7016495" y="136280"/>
                  </a:lnTo>
                  <a:lnTo>
                    <a:pt x="224956" y="136280"/>
                  </a:lnTo>
                  <a:lnTo>
                    <a:pt x="218328" y="136600"/>
                  </a:lnTo>
                  <a:lnTo>
                    <a:pt x="182293" y="151526"/>
                  </a:lnTo>
                  <a:lnTo>
                    <a:pt x="160554" y="184061"/>
                  </a:lnTo>
                  <a:lnTo>
                    <a:pt x="157673" y="203563"/>
                  </a:lnTo>
                  <a:lnTo>
                    <a:pt x="157673" y="523156"/>
                  </a:lnTo>
                  <a:lnTo>
                    <a:pt x="169002" y="560544"/>
                  </a:lnTo>
                  <a:lnTo>
                    <a:pt x="199208" y="585317"/>
                  </a:lnTo>
                  <a:lnTo>
                    <a:pt x="224956" y="590439"/>
                  </a:lnTo>
                  <a:lnTo>
                    <a:pt x="7016495" y="590439"/>
                  </a:lnTo>
                  <a:lnTo>
                    <a:pt x="7016495" y="771143"/>
                  </a:lnTo>
                  <a:close/>
                </a:path>
                <a:path w="7016750" h="771525">
                  <a:moveTo>
                    <a:pt x="7016495" y="590439"/>
                  </a:moveTo>
                  <a:lnTo>
                    <a:pt x="6790638" y="590439"/>
                  </a:lnTo>
                  <a:lnTo>
                    <a:pt x="6797266" y="590119"/>
                  </a:lnTo>
                  <a:lnTo>
                    <a:pt x="6803766" y="589159"/>
                  </a:lnTo>
                  <a:lnTo>
                    <a:pt x="6838214" y="570732"/>
                  </a:lnTo>
                  <a:lnTo>
                    <a:pt x="6856640" y="536285"/>
                  </a:lnTo>
                  <a:lnTo>
                    <a:pt x="6857921" y="523156"/>
                  </a:lnTo>
                  <a:lnTo>
                    <a:pt x="6857921" y="203563"/>
                  </a:lnTo>
                  <a:lnTo>
                    <a:pt x="6846591" y="166176"/>
                  </a:lnTo>
                  <a:lnTo>
                    <a:pt x="6816386" y="141402"/>
                  </a:lnTo>
                  <a:lnTo>
                    <a:pt x="6790638" y="136280"/>
                  </a:lnTo>
                  <a:lnTo>
                    <a:pt x="7016495" y="136280"/>
                  </a:lnTo>
                  <a:lnTo>
                    <a:pt x="7016495" y="590439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8841" y="4272416"/>
              <a:ext cx="6700520" cy="454659"/>
            </a:xfrm>
            <a:custGeom>
              <a:avLst/>
              <a:gdLst/>
              <a:ahLst/>
              <a:cxnLst/>
              <a:rect l="l" t="t" r="r" b="b"/>
              <a:pathLst>
                <a:path w="6700520" h="454660">
                  <a:moveTo>
                    <a:pt x="6637382" y="454159"/>
                  </a:moveTo>
                  <a:lnTo>
                    <a:pt x="62865" y="454159"/>
                  </a:lnTo>
                  <a:lnTo>
                    <a:pt x="58489" y="453728"/>
                  </a:lnTo>
                  <a:lnTo>
                    <a:pt x="22830" y="437575"/>
                  </a:lnTo>
                  <a:lnTo>
                    <a:pt x="2154" y="404335"/>
                  </a:lnTo>
                  <a:lnTo>
                    <a:pt x="0" y="391293"/>
                  </a:lnTo>
                  <a:lnTo>
                    <a:pt x="0" y="386876"/>
                  </a:lnTo>
                  <a:lnTo>
                    <a:pt x="0" y="62864"/>
                  </a:lnTo>
                  <a:lnTo>
                    <a:pt x="13793" y="26228"/>
                  </a:lnTo>
                  <a:lnTo>
                    <a:pt x="45616" y="3430"/>
                  </a:lnTo>
                  <a:lnTo>
                    <a:pt x="62865" y="0"/>
                  </a:lnTo>
                  <a:lnTo>
                    <a:pt x="6637382" y="0"/>
                  </a:lnTo>
                  <a:lnTo>
                    <a:pt x="6674017" y="13793"/>
                  </a:lnTo>
                  <a:lnTo>
                    <a:pt x="6696815" y="45616"/>
                  </a:lnTo>
                  <a:lnTo>
                    <a:pt x="6700246" y="62864"/>
                  </a:lnTo>
                  <a:lnTo>
                    <a:pt x="6700246" y="391293"/>
                  </a:lnTo>
                  <a:lnTo>
                    <a:pt x="6686453" y="427929"/>
                  </a:lnTo>
                  <a:lnTo>
                    <a:pt x="6654630" y="450727"/>
                  </a:lnTo>
                  <a:lnTo>
                    <a:pt x="6641757" y="453728"/>
                  </a:lnTo>
                  <a:lnTo>
                    <a:pt x="6637382" y="454159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0979" y="4384554"/>
              <a:ext cx="224276" cy="134565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35830" y="4412453"/>
              <a:ext cx="92075" cy="79375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201167" y="4657343"/>
              <a:ext cx="7016750" cy="996950"/>
            </a:xfrm>
            <a:custGeom>
              <a:avLst/>
              <a:gdLst/>
              <a:ahLst/>
              <a:cxnLst/>
              <a:rect l="l" t="t" r="r" b="b"/>
              <a:pathLst>
                <a:path w="7016750" h="996950">
                  <a:moveTo>
                    <a:pt x="7016495" y="996695"/>
                  </a:moveTo>
                  <a:lnTo>
                    <a:pt x="0" y="996695"/>
                  </a:lnTo>
                  <a:lnTo>
                    <a:pt x="0" y="0"/>
                  </a:lnTo>
                  <a:lnTo>
                    <a:pt x="7016495" y="0"/>
                  </a:lnTo>
                  <a:lnTo>
                    <a:pt x="7016495" y="136514"/>
                  </a:lnTo>
                  <a:lnTo>
                    <a:pt x="224956" y="136514"/>
                  </a:lnTo>
                  <a:lnTo>
                    <a:pt x="218328" y="136834"/>
                  </a:lnTo>
                  <a:lnTo>
                    <a:pt x="182293" y="151760"/>
                  </a:lnTo>
                  <a:lnTo>
                    <a:pt x="160554" y="184295"/>
                  </a:lnTo>
                  <a:lnTo>
                    <a:pt x="157673" y="203797"/>
                  </a:lnTo>
                  <a:lnTo>
                    <a:pt x="157673" y="747666"/>
                  </a:lnTo>
                  <a:lnTo>
                    <a:pt x="169002" y="785054"/>
                  </a:lnTo>
                  <a:lnTo>
                    <a:pt x="199208" y="809827"/>
                  </a:lnTo>
                  <a:lnTo>
                    <a:pt x="224956" y="814949"/>
                  </a:lnTo>
                  <a:lnTo>
                    <a:pt x="7016495" y="814949"/>
                  </a:lnTo>
                  <a:lnTo>
                    <a:pt x="7016495" y="996695"/>
                  </a:lnTo>
                  <a:close/>
                </a:path>
                <a:path w="7016750" h="996950">
                  <a:moveTo>
                    <a:pt x="7016495" y="814949"/>
                  </a:moveTo>
                  <a:lnTo>
                    <a:pt x="6790638" y="814949"/>
                  </a:lnTo>
                  <a:lnTo>
                    <a:pt x="6797266" y="814629"/>
                  </a:lnTo>
                  <a:lnTo>
                    <a:pt x="6803766" y="813669"/>
                  </a:lnTo>
                  <a:lnTo>
                    <a:pt x="6838214" y="795242"/>
                  </a:lnTo>
                  <a:lnTo>
                    <a:pt x="6856640" y="760795"/>
                  </a:lnTo>
                  <a:lnTo>
                    <a:pt x="6857921" y="747666"/>
                  </a:lnTo>
                  <a:lnTo>
                    <a:pt x="6857921" y="203797"/>
                  </a:lnTo>
                  <a:lnTo>
                    <a:pt x="6846591" y="166409"/>
                  </a:lnTo>
                  <a:lnTo>
                    <a:pt x="6816386" y="141636"/>
                  </a:lnTo>
                  <a:lnTo>
                    <a:pt x="6790638" y="136514"/>
                  </a:lnTo>
                  <a:lnTo>
                    <a:pt x="7016495" y="136514"/>
                  </a:lnTo>
                  <a:lnTo>
                    <a:pt x="7016495" y="814949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8841" y="4793858"/>
              <a:ext cx="6700520" cy="678815"/>
            </a:xfrm>
            <a:custGeom>
              <a:avLst/>
              <a:gdLst/>
              <a:ahLst/>
              <a:cxnLst/>
              <a:rect l="l" t="t" r="r" b="b"/>
              <a:pathLst>
                <a:path w="6700520" h="678814">
                  <a:moveTo>
                    <a:pt x="6637382" y="678434"/>
                  </a:moveTo>
                  <a:lnTo>
                    <a:pt x="62865" y="678434"/>
                  </a:lnTo>
                  <a:lnTo>
                    <a:pt x="58489" y="678003"/>
                  </a:lnTo>
                  <a:lnTo>
                    <a:pt x="22830" y="661851"/>
                  </a:lnTo>
                  <a:lnTo>
                    <a:pt x="2154" y="628610"/>
                  </a:lnTo>
                  <a:lnTo>
                    <a:pt x="0" y="615569"/>
                  </a:lnTo>
                  <a:lnTo>
                    <a:pt x="0" y="611152"/>
                  </a:lnTo>
                  <a:lnTo>
                    <a:pt x="0" y="62865"/>
                  </a:lnTo>
                  <a:lnTo>
                    <a:pt x="13793" y="26228"/>
                  </a:lnTo>
                  <a:lnTo>
                    <a:pt x="45616" y="3431"/>
                  </a:lnTo>
                  <a:lnTo>
                    <a:pt x="62865" y="0"/>
                  </a:lnTo>
                  <a:lnTo>
                    <a:pt x="6637382" y="0"/>
                  </a:lnTo>
                  <a:lnTo>
                    <a:pt x="6674017" y="13793"/>
                  </a:lnTo>
                  <a:lnTo>
                    <a:pt x="6696815" y="45615"/>
                  </a:lnTo>
                  <a:lnTo>
                    <a:pt x="6700246" y="62865"/>
                  </a:lnTo>
                  <a:lnTo>
                    <a:pt x="6700246" y="615569"/>
                  </a:lnTo>
                  <a:lnTo>
                    <a:pt x="6686453" y="652205"/>
                  </a:lnTo>
                  <a:lnTo>
                    <a:pt x="6654630" y="675004"/>
                  </a:lnTo>
                  <a:lnTo>
                    <a:pt x="6641757" y="678003"/>
                  </a:lnTo>
                  <a:lnTo>
                    <a:pt x="6637382" y="678434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0979" y="4905996"/>
              <a:ext cx="224276" cy="13456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38262" y="4927545"/>
              <a:ext cx="88900" cy="92075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772266" y="4372380"/>
            <a:ext cx="6017895" cy="9715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Transforming</a:t>
            </a:r>
            <a:r>
              <a:rPr sz="1200" spc="-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industries</a:t>
            </a:r>
            <a:r>
              <a:rPr sz="1200" spc="-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from</a:t>
            </a:r>
            <a:r>
              <a:rPr sz="1200" spc="-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manufacturing and</a:t>
            </a:r>
            <a:r>
              <a:rPr sz="1200" spc="-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transportation</a:t>
            </a:r>
            <a:r>
              <a:rPr sz="1200" spc="-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to energy</a:t>
            </a:r>
            <a:r>
              <a:rPr sz="1200" spc="-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and</a:t>
            </a:r>
            <a:r>
              <a:rPr sz="1200" spc="-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healthcare</a:t>
            </a:r>
            <a:r>
              <a:rPr sz="1250" spc="-10" dirty="0">
                <a:solidFill>
                  <a:srgbClr val="334054"/>
                </a:solidFill>
                <a:latin typeface="Tahoma"/>
                <a:cs typeface="Tahoma"/>
              </a:rPr>
              <a:t>.</a:t>
            </a:r>
            <a:endParaRPr sz="125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965"/>
              </a:spcBef>
            </a:pPr>
            <a:endParaRPr sz="1100">
              <a:latin typeface="Tahoma"/>
              <a:cs typeface="Tahoma"/>
            </a:endParaRPr>
          </a:p>
          <a:p>
            <a:pPr marL="12700" marR="70485">
              <a:lnSpc>
                <a:spcPct val="120700"/>
              </a:lnSpc>
            </a:pP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While</a:t>
            </a:r>
            <a:r>
              <a:rPr sz="12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challenges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exist</a:t>
            </a:r>
            <a:r>
              <a:rPr sz="1250" spc="-10" dirty="0">
                <a:solidFill>
                  <a:srgbClr val="334054"/>
                </a:solidFill>
                <a:latin typeface="Tahoma"/>
                <a:cs typeface="Tahoma"/>
              </a:rPr>
              <a:t>,</a:t>
            </a:r>
            <a:r>
              <a:rPr sz="1250" spc="-100" dirty="0">
                <a:solidFill>
                  <a:srgbClr val="334054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continuous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innovation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and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strategic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adoption</a:t>
            </a:r>
            <a:r>
              <a:rPr sz="12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will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unlock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their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full </a:t>
            </a:r>
            <a:r>
              <a:rPr sz="12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potential</a:t>
            </a:r>
            <a:r>
              <a:rPr sz="1250" spc="-10" dirty="0">
                <a:solidFill>
                  <a:srgbClr val="334054"/>
                </a:solidFill>
                <a:latin typeface="Tahoma"/>
                <a:cs typeface="Tahoma"/>
              </a:rPr>
              <a:t>.</a:t>
            </a:r>
            <a:endParaRPr sz="1250">
              <a:latin typeface="Tahoma"/>
              <a:cs typeface="Tahoma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01167" y="5404103"/>
            <a:ext cx="7016750" cy="1000125"/>
            <a:chOff x="201167" y="5404103"/>
            <a:chExt cx="7016750" cy="1000125"/>
          </a:xfrm>
        </p:grpSpPr>
        <p:sp>
          <p:nvSpPr>
            <p:cNvPr id="41" name="object 41"/>
            <p:cNvSpPr/>
            <p:nvPr/>
          </p:nvSpPr>
          <p:spPr>
            <a:xfrm>
              <a:off x="201167" y="5404103"/>
              <a:ext cx="7016750" cy="1000125"/>
            </a:xfrm>
            <a:custGeom>
              <a:avLst/>
              <a:gdLst/>
              <a:ahLst/>
              <a:cxnLst/>
              <a:rect l="l" t="t" r="r" b="b"/>
              <a:pathLst>
                <a:path w="7016750" h="1000125">
                  <a:moveTo>
                    <a:pt x="7016495" y="999743"/>
                  </a:moveTo>
                  <a:lnTo>
                    <a:pt x="0" y="999743"/>
                  </a:lnTo>
                  <a:lnTo>
                    <a:pt x="0" y="0"/>
                  </a:lnTo>
                  <a:lnTo>
                    <a:pt x="7016495" y="0"/>
                  </a:lnTo>
                  <a:lnTo>
                    <a:pt x="7016495" y="135472"/>
                  </a:lnTo>
                  <a:lnTo>
                    <a:pt x="224956" y="135472"/>
                  </a:lnTo>
                  <a:lnTo>
                    <a:pt x="218328" y="135792"/>
                  </a:lnTo>
                  <a:lnTo>
                    <a:pt x="182293" y="150718"/>
                  </a:lnTo>
                  <a:lnTo>
                    <a:pt x="160554" y="183253"/>
                  </a:lnTo>
                  <a:lnTo>
                    <a:pt x="157673" y="202755"/>
                  </a:lnTo>
                  <a:lnTo>
                    <a:pt x="157673" y="752231"/>
                  </a:lnTo>
                  <a:lnTo>
                    <a:pt x="169002" y="789619"/>
                  </a:lnTo>
                  <a:lnTo>
                    <a:pt x="199208" y="814392"/>
                  </a:lnTo>
                  <a:lnTo>
                    <a:pt x="224956" y="819514"/>
                  </a:lnTo>
                  <a:lnTo>
                    <a:pt x="7016495" y="819514"/>
                  </a:lnTo>
                  <a:lnTo>
                    <a:pt x="7016495" y="999743"/>
                  </a:lnTo>
                  <a:close/>
                </a:path>
                <a:path w="7016750" h="1000125">
                  <a:moveTo>
                    <a:pt x="7016495" y="819514"/>
                  </a:moveTo>
                  <a:lnTo>
                    <a:pt x="6790638" y="819514"/>
                  </a:lnTo>
                  <a:lnTo>
                    <a:pt x="6797266" y="819194"/>
                  </a:lnTo>
                  <a:lnTo>
                    <a:pt x="6803766" y="818234"/>
                  </a:lnTo>
                  <a:lnTo>
                    <a:pt x="6838214" y="799807"/>
                  </a:lnTo>
                  <a:lnTo>
                    <a:pt x="6856640" y="765360"/>
                  </a:lnTo>
                  <a:lnTo>
                    <a:pt x="6857921" y="752231"/>
                  </a:lnTo>
                  <a:lnTo>
                    <a:pt x="6857921" y="202755"/>
                  </a:lnTo>
                  <a:lnTo>
                    <a:pt x="6846591" y="165368"/>
                  </a:lnTo>
                  <a:lnTo>
                    <a:pt x="6816386" y="140594"/>
                  </a:lnTo>
                  <a:lnTo>
                    <a:pt x="6790638" y="135472"/>
                  </a:lnTo>
                  <a:lnTo>
                    <a:pt x="7016495" y="135472"/>
                  </a:lnTo>
                  <a:lnTo>
                    <a:pt x="7016495" y="819514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58841" y="5539576"/>
              <a:ext cx="6700520" cy="684530"/>
            </a:xfrm>
            <a:custGeom>
              <a:avLst/>
              <a:gdLst/>
              <a:ahLst/>
              <a:cxnLst/>
              <a:rect l="l" t="t" r="r" b="b"/>
              <a:pathLst>
                <a:path w="6700520" h="684529">
                  <a:moveTo>
                    <a:pt x="6637382" y="684042"/>
                  </a:moveTo>
                  <a:lnTo>
                    <a:pt x="62865" y="684042"/>
                  </a:lnTo>
                  <a:lnTo>
                    <a:pt x="58489" y="683610"/>
                  </a:lnTo>
                  <a:lnTo>
                    <a:pt x="22830" y="667458"/>
                  </a:lnTo>
                  <a:lnTo>
                    <a:pt x="2154" y="634217"/>
                  </a:lnTo>
                  <a:lnTo>
                    <a:pt x="0" y="621176"/>
                  </a:lnTo>
                  <a:lnTo>
                    <a:pt x="0" y="616759"/>
                  </a:lnTo>
                  <a:lnTo>
                    <a:pt x="0" y="62864"/>
                  </a:lnTo>
                  <a:lnTo>
                    <a:pt x="13793" y="26228"/>
                  </a:lnTo>
                  <a:lnTo>
                    <a:pt x="45616" y="3430"/>
                  </a:lnTo>
                  <a:lnTo>
                    <a:pt x="62865" y="0"/>
                  </a:lnTo>
                  <a:lnTo>
                    <a:pt x="6637382" y="0"/>
                  </a:lnTo>
                  <a:lnTo>
                    <a:pt x="6674017" y="13793"/>
                  </a:lnTo>
                  <a:lnTo>
                    <a:pt x="6696815" y="45615"/>
                  </a:lnTo>
                  <a:lnTo>
                    <a:pt x="6700246" y="62864"/>
                  </a:lnTo>
                  <a:lnTo>
                    <a:pt x="6700246" y="621176"/>
                  </a:lnTo>
                  <a:lnTo>
                    <a:pt x="6686453" y="657812"/>
                  </a:lnTo>
                  <a:lnTo>
                    <a:pt x="6654630" y="680610"/>
                  </a:lnTo>
                  <a:lnTo>
                    <a:pt x="6641757" y="683610"/>
                  </a:lnTo>
                  <a:lnTo>
                    <a:pt x="6637382" y="684042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0979" y="5651714"/>
              <a:ext cx="224276" cy="13456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7048" y="5673263"/>
              <a:ext cx="111125" cy="92075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772266" y="5604146"/>
            <a:ext cx="5828665" cy="485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700"/>
              </a:lnSpc>
              <a:spcBef>
                <a:spcPts val="95"/>
              </a:spcBef>
            </a:pP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The</a:t>
            </a:r>
            <a:r>
              <a:rPr sz="1200" spc="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future</a:t>
            </a:r>
            <a:r>
              <a:rPr sz="1200" spc="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of</a:t>
            </a:r>
            <a:r>
              <a:rPr sz="1200" spc="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control</a:t>
            </a:r>
            <a:r>
              <a:rPr sz="1200" spc="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systems</a:t>
            </a:r>
            <a:r>
              <a:rPr sz="1200" spc="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is</a:t>
            </a:r>
            <a:r>
              <a:rPr sz="1200" spc="1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intelligent</a:t>
            </a:r>
            <a:r>
              <a:rPr sz="1250" dirty="0">
                <a:solidFill>
                  <a:srgbClr val="334054"/>
                </a:solidFill>
                <a:latin typeface="Tahoma"/>
                <a:cs typeface="Tahoma"/>
              </a:rPr>
              <a:t>,</a:t>
            </a:r>
            <a:r>
              <a:rPr sz="1250" spc="-85" dirty="0">
                <a:solidFill>
                  <a:srgbClr val="334054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autonomous</a:t>
            </a:r>
            <a:r>
              <a:rPr sz="1250" spc="-20" dirty="0">
                <a:solidFill>
                  <a:srgbClr val="334054"/>
                </a:solidFill>
                <a:latin typeface="Tahoma"/>
                <a:cs typeface="Tahoma"/>
              </a:rPr>
              <a:t>,</a:t>
            </a:r>
            <a:r>
              <a:rPr sz="1250" spc="-80" dirty="0">
                <a:solidFill>
                  <a:srgbClr val="334054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and</a:t>
            </a:r>
            <a:r>
              <a:rPr sz="1200" spc="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actively</a:t>
            </a:r>
            <a:r>
              <a:rPr sz="1200" spc="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enhances</a:t>
            </a:r>
            <a:r>
              <a:rPr sz="1200" spc="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human capabilities</a:t>
            </a:r>
            <a:r>
              <a:rPr sz="1250" spc="-10" dirty="0">
                <a:solidFill>
                  <a:srgbClr val="334054"/>
                </a:solidFill>
                <a:latin typeface="Tahoma"/>
                <a:cs typeface="Tahoma"/>
              </a:rPr>
              <a:t>.</a:t>
            </a:r>
            <a:endParaRPr sz="1250">
              <a:latin typeface="Tahoma"/>
              <a:cs typeface="Tahom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943343" y="1539239"/>
            <a:ext cx="4925695" cy="3801110"/>
            <a:chOff x="6943343" y="1539239"/>
            <a:chExt cx="4925695" cy="3801110"/>
          </a:xfrm>
        </p:grpSpPr>
        <p:sp>
          <p:nvSpPr>
            <p:cNvPr id="47" name="object 47"/>
            <p:cNvSpPr/>
            <p:nvPr/>
          </p:nvSpPr>
          <p:spPr>
            <a:xfrm>
              <a:off x="6943343" y="1539239"/>
              <a:ext cx="4925695" cy="3801110"/>
            </a:xfrm>
            <a:custGeom>
              <a:avLst/>
              <a:gdLst/>
              <a:ahLst/>
              <a:cxnLst/>
              <a:rect l="l" t="t" r="r" b="b"/>
              <a:pathLst>
                <a:path w="4925695" h="3801110">
                  <a:moveTo>
                    <a:pt x="4925567" y="3800855"/>
                  </a:moveTo>
                  <a:lnTo>
                    <a:pt x="0" y="3800855"/>
                  </a:lnTo>
                  <a:lnTo>
                    <a:pt x="0" y="0"/>
                  </a:lnTo>
                  <a:lnTo>
                    <a:pt x="4925567" y="0"/>
                  </a:lnTo>
                  <a:lnTo>
                    <a:pt x="4925567" y="204463"/>
                  </a:lnTo>
                  <a:lnTo>
                    <a:pt x="340021" y="204463"/>
                  </a:lnTo>
                  <a:lnTo>
                    <a:pt x="331184" y="204890"/>
                  </a:lnTo>
                  <a:lnTo>
                    <a:pt x="290171" y="219568"/>
                  </a:lnTo>
                  <a:lnTo>
                    <a:pt x="260916" y="251842"/>
                  </a:lnTo>
                  <a:lnTo>
                    <a:pt x="250311" y="294174"/>
                  </a:lnTo>
                  <a:lnTo>
                    <a:pt x="250311" y="3417218"/>
                  </a:lnTo>
                  <a:lnTo>
                    <a:pt x="260916" y="3459550"/>
                  </a:lnTo>
                  <a:lnTo>
                    <a:pt x="290171" y="3491823"/>
                  </a:lnTo>
                  <a:lnTo>
                    <a:pt x="331184" y="3506501"/>
                  </a:lnTo>
                  <a:lnTo>
                    <a:pt x="340021" y="3506928"/>
                  </a:lnTo>
                  <a:lnTo>
                    <a:pt x="4925567" y="3506928"/>
                  </a:lnTo>
                  <a:lnTo>
                    <a:pt x="4925567" y="3800855"/>
                  </a:lnTo>
                  <a:close/>
                </a:path>
                <a:path w="4925695" h="3801110">
                  <a:moveTo>
                    <a:pt x="4925567" y="3506928"/>
                  </a:moveTo>
                  <a:lnTo>
                    <a:pt x="4584446" y="3506928"/>
                  </a:lnTo>
                  <a:lnTo>
                    <a:pt x="4593283" y="3506501"/>
                  </a:lnTo>
                  <a:lnTo>
                    <a:pt x="4601950" y="3505221"/>
                  </a:lnTo>
                  <a:lnTo>
                    <a:pt x="4641329" y="3486600"/>
                  </a:lnTo>
                  <a:lnTo>
                    <a:pt x="4667327" y="3451548"/>
                  </a:lnTo>
                  <a:lnTo>
                    <a:pt x="4674156" y="3417218"/>
                  </a:lnTo>
                  <a:lnTo>
                    <a:pt x="4674156" y="294174"/>
                  </a:lnTo>
                  <a:lnTo>
                    <a:pt x="4663551" y="251842"/>
                  </a:lnTo>
                  <a:lnTo>
                    <a:pt x="4634295" y="219568"/>
                  </a:lnTo>
                  <a:lnTo>
                    <a:pt x="4593283" y="204890"/>
                  </a:lnTo>
                  <a:lnTo>
                    <a:pt x="4584446" y="204463"/>
                  </a:lnTo>
                  <a:lnTo>
                    <a:pt x="4925567" y="204463"/>
                  </a:lnTo>
                  <a:lnTo>
                    <a:pt x="4925567" y="3506928"/>
                  </a:lnTo>
                  <a:close/>
                </a:path>
              </a:pathLst>
            </a:custGeom>
            <a:solidFill>
              <a:srgbClr val="0079CC">
                <a:alpha val="148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93654" y="1743703"/>
              <a:ext cx="4424045" cy="3302635"/>
            </a:xfrm>
            <a:custGeom>
              <a:avLst/>
              <a:gdLst/>
              <a:ahLst/>
              <a:cxnLst/>
              <a:rect l="l" t="t" r="r" b="b"/>
              <a:pathLst>
                <a:path w="4424045" h="3302635">
                  <a:moveTo>
                    <a:pt x="4340025" y="3302464"/>
                  </a:moveTo>
                  <a:lnTo>
                    <a:pt x="83820" y="3302464"/>
                  </a:lnTo>
                  <a:lnTo>
                    <a:pt x="77986" y="3301890"/>
                  </a:lnTo>
                  <a:lnTo>
                    <a:pt x="34972" y="3284073"/>
                  </a:lnTo>
                  <a:lnTo>
                    <a:pt x="9083" y="3252527"/>
                  </a:lnTo>
                  <a:lnTo>
                    <a:pt x="0" y="3218644"/>
                  </a:lnTo>
                  <a:lnTo>
                    <a:pt x="0" y="3212754"/>
                  </a:lnTo>
                  <a:lnTo>
                    <a:pt x="0" y="83819"/>
                  </a:lnTo>
                  <a:lnTo>
                    <a:pt x="11846" y="44767"/>
                  </a:lnTo>
                  <a:lnTo>
                    <a:pt x="44767" y="11846"/>
                  </a:lnTo>
                  <a:lnTo>
                    <a:pt x="83820" y="0"/>
                  </a:lnTo>
                  <a:lnTo>
                    <a:pt x="4340025" y="0"/>
                  </a:lnTo>
                  <a:lnTo>
                    <a:pt x="4379075" y="11846"/>
                  </a:lnTo>
                  <a:lnTo>
                    <a:pt x="4411998" y="44767"/>
                  </a:lnTo>
                  <a:lnTo>
                    <a:pt x="4423846" y="83819"/>
                  </a:lnTo>
                  <a:lnTo>
                    <a:pt x="4423846" y="3218644"/>
                  </a:lnTo>
                  <a:lnTo>
                    <a:pt x="4411998" y="3257697"/>
                  </a:lnTo>
                  <a:lnTo>
                    <a:pt x="4379075" y="3290618"/>
                  </a:lnTo>
                  <a:lnTo>
                    <a:pt x="4345858" y="3301890"/>
                  </a:lnTo>
                  <a:lnTo>
                    <a:pt x="4340025" y="3302464"/>
                  </a:lnTo>
                  <a:close/>
                </a:path>
              </a:pathLst>
            </a:custGeom>
            <a:solidFill>
              <a:srgbClr val="FFFFFF">
                <a:alpha val="948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328220" y="1878269"/>
              <a:ext cx="4154714" cy="1485828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7315783" y="3301891"/>
            <a:ext cx="4041775" cy="1127125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500" b="1" spc="-30" dirty="0">
                <a:solidFill>
                  <a:srgbClr val="1D293B"/>
                </a:solidFill>
                <a:latin typeface="Arial"/>
                <a:cs typeface="Arial"/>
              </a:rPr>
              <a:t>The</a:t>
            </a:r>
            <a:r>
              <a:rPr sz="1500" b="1" spc="-8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500" b="1" spc="-45" dirty="0">
                <a:solidFill>
                  <a:srgbClr val="1D293B"/>
                </a:solidFill>
                <a:latin typeface="Arial"/>
                <a:cs typeface="Arial"/>
              </a:rPr>
              <a:t>Smart</a:t>
            </a:r>
            <a:r>
              <a:rPr sz="1500" b="1" spc="-75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D293B"/>
                </a:solidFill>
                <a:latin typeface="Arial"/>
                <a:cs typeface="Arial"/>
              </a:rPr>
              <a:t>Future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24200"/>
              </a:lnSpc>
              <a:spcBef>
                <a:spcPts val="495"/>
              </a:spcBef>
            </a:pPr>
            <a:r>
              <a:rPr sz="120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Embracing</a:t>
            </a:r>
            <a:r>
              <a:rPr sz="1200" spc="-55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65469"/>
                </a:solidFill>
                <a:latin typeface="Microsoft Sans Serif"/>
                <a:cs typeface="Microsoft Sans Serif"/>
              </a:rPr>
              <a:t>intelligent</a:t>
            </a:r>
            <a:r>
              <a:rPr sz="1200" spc="-45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automation</a:t>
            </a:r>
            <a:r>
              <a:rPr sz="1200" spc="-4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65469"/>
                </a:solidFill>
                <a:latin typeface="Microsoft Sans Serif"/>
                <a:cs typeface="Microsoft Sans Serif"/>
              </a:rPr>
              <a:t>and</a:t>
            </a:r>
            <a:r>
              <a:rPr sz="1200" spc="-45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65469"/>
                </a:solidFill>
                <a:latin typeface="Microsoft Sans Serif"/>
                <a:cs typeface="Microsoft Sans Serif"/>
              </a:rPr>
              <a:t>AI-driven</a:t>
            </a:r>
            <a:r>
              <a:rPr sz="1200" spc="-4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control systems</a:t>
            </a:r>
            <a:r>
              <a:rPr sz="1200" spc="-3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65469"/>
                </a:solidFill>
                <a:latin typeface="Microsoft Sans Serif"/>
                <a:cs typeface="Microsoft Sans Serif"/>
              </a:rPr>
              <a:t>to</a:t>
            </a:r>
            <a:r>
              <a:rPr sz="1200" spc="-3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65469"/>
                </a:solidFill>
                <a:latin typeface="Microsoft Sans Serif"/>
                <a:cs typeface="Microsoft Sans Serif"/>
              </a:rPr>
              <a:t>create</a:t>
            </a:r>
            <a:r>
              <a:rPr sz="1200" spc="-3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65469"/>
                </a:solidFill>
                <a:latin typeface="Microsoft Sans Serif"/>
                <a:cs typeface="Microsoft Sans Serif"/>
              </a:rPr>
              <a:t>a</a:t>
            </a:r>
            <a:r>
              <a:rPr sz="1200" spc="-3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65469"/>
                </a:solidFill>
                <a:latin typeface="Microsoft Sans Serif"/>
                <a:cs typeface="Microsoft Sans Serif"/>
              </a:rPr>
              <a:t>more</a:t>
            </a:r>
            <a:r>
              <a:rPr sz="1200" spc="-3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65469"/>
                </a:solidFill>
                <a:latin typeface="Microsoft Sans Serif"/>
                <a:cs typeface="Microsoft Sans Serif"/>
              </a:rPr>
              <a:t>efficient,</a:t>
            </a:r>
            <a:r>
              <a:rPr sz="1200" spc="-25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adaptive,</a:t>
            </a:r>
            <a:r>
              <a:rPr sz="1200" spc="-3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65469"/>
                </a:solidFill>
                <a:latin typeface="Microsoft Sans Serif"/>
                <a:cs typeface="Microsoft Sans Serif"/>
              </a:rPr>
              <a:t>and</a:t>
            </a:r>
            <a:r>
              <a:rPr sz="1200" spc="-3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sustainable </a:t>
            </a:r>
            <a:r>
              <a:rPr sz="120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tomorrow.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7034783" y="5044439"/>
            <a:ext cx="4742815" cy="1359535"/>
            <a:chOff x="7034783" y="5044439"/>
            <a:chExt cx="4742815" cy="1359535"/>
          </a:xfrm>
        </p:grpSpPr>
        <p:sp>
          <p:nvSpPr>
            <p:cNvPr id="52" name="object 52"/>
            <p:cNvSpPr/>
            <p:nvPr/>
          </p:nvSpPr>
          <p:spPr>
            <a:xfrm>
              <a:off x="7034783" y="5044439"/>
              <a:ext cx="4742815" cy="1359535"/>
            </a:xfrm>
            <a:custGeom>
              <a:avLst/>
              <a:gdLst/>
              <a:ahLst/>
              <a:cxnLst/>
              <a:rect l="l" t="t" r="r" b="b"/>
              <a:pathLst>
                <a:path w="4742815" h="1359535">
                  <a:moveTo>
                    <a:pt x="4742687" y="1359407"/>
                  </a:moveTo>
                  <a:lnTo>
                    <a:pt x="0" y="1359407"/>
                  </a:lnTo>
                  <a:lnTo>
                    <a:pt x="0" y="0"/>
                  </a:lnTo>
                  <a:lnTo>
                    <a:pt x="4742687" y="0"/>
                  </a:lnTo>
                  <a:lnTo>
                    <a:pt x="4742687" y="136294"/>
                  </a:lnTo>
                  <a:lnTo>
                    <a:pt x="226153" y="136294"/>
                  </a:lnTo>
                  <a:lnTo>
                    <a:pt x="219525" y="136615"/>
                  </a:lnTo>
                  <a:lnTo>
                    <a:pt x="183490" y="151541"/>
                  </a:lnTo>
                  <a:lnTo>
                    <a:pt x="161751" y="184075"/>
                  </a:lnTo>
                  <a:lnTo>
                    <a:pt x="158871" y="203577"/>
                  </a:lnTo>
                  <a:lnTo>
                    <a:pt x="158871" y="1111895"/>
                  </a:lnTo>
                  <a:lnTo>
                    <a:pt x="170199" y="1149282"/>
                  </a:lnTo>
                  <a:lnTo>
                    <a:pt x="200405" y="1174056"/>
                  </a:lnTo>
                  <a:lnTo>
                    <a:pt x="226153" y="1179178"/>
                  </a:lnTo>
                  <a:lnTo>
                    <a:pt x="4742687" y="1179178"/>
                  </a:lnTo>
                  <a:lnTo>
                    <a:pt x="4742687" y="1359407"/>
                  </a:lnTo>
                  <a:close/>
                </a:path>
                <a:path w="4742815" h="1359535">
                  <a:moveTo>
                    <a:pt x="4742687" y="1179178"/>
                  </a:moveTo>
                  <a:lnTo>
                    <a:pt x="4515434" y="1179178"/>
                  </a:lnTo>
                  <a:lnTo>
                    <a:pt x="4522061" y="1178858"/>
                  </a:lnTo>
                  <a:lnTo>
                    <a:pt x="4528562" y="1177898"/>
                  </a:lnTo>
                  <a:lnTo>
                    <a:pt x="4563009" y="1159471"/>
                  </a:lnTo>
                  <a:lnTo>
                    <a:pt x="4581436" y="1125024"/>
                  </a:lnTo>
                  <a:lnTo>
                    <a:pt x="4582716" y="1111895"/>
                  </a:lnTo>
                  <a:lnTo>
                    <a:pt x="4582716" y="203577"/>
                  </a:lnTo>
                  <a:lnTo>
                    <a:pt x="4571387" y="166190"/>
                  </a:lnTo>
                  <a:lnTo>
                    <a:pt x="4541181" y="141416"/>
                  </a:lnTo>
                  <a:lnTo>
                    <a:pt x="4515434" y="136294"/>
                  </a:lnTo>
                  <a:lnTo>
                    <a:pt x="4742687" y="136294"/>
                  </a:lnTo>
                  <a:lnTo>
                    <a:pt x="4742687" y="1179178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193654" y="5180734"/>
              <a:ext cx="4424045" cy="1043305"/>
            </a:xfrm>
            <a:custGeom>
              <a:avLst/>
              <a:gdLst/>
              <a:ahLst/>
              <a:cxnLst/>
              <a:rect l="l" t="t" r="r" b="b"/>
              <a:pathLst>
                <a:path w="4424045" h="1043304">
                  <a:moveTo>
                    <a:pt x="4360980" y="1042883"/>
                  </a:moveTo>
                  <a:lnTo>
                    <a:pt x="62865" y="1042883"/>
                  </a:lnTo>
                  <a:lnTo>
                    <a:pt x="58489" y="1042452"/>
                  </a:lnTo>
                  <a:lnTo>
                    <a:pt x="22830" y="1026300"/>
                  </a:lnTo>
                  <a:lnTo>
                    <a:pt x="2155" y="993059"/>
                  </a:lnTo>
                  <a:lnTo>
                    <a:pt x="0" y="980018"/>
                  </a:lnTo>
                  <a:lnTo>
                    <a:pt x="0" y="975600"/>
                  </a:lnTo>
                  <a:lnTo>
                    <a:pt x="0" y="62864"/>
                  </a:lnTo>
                  <a:lnTo>
                    <a:pt x="13793" y="26228"/>
                  </a:lnTo>
                  <a:lnTo>
                    <a:pt x="45616" y="3430"/>
                  </a:lnTo>
                  <a:lnTo>
                    <a:pt x="62865" y="0"/>
                  </a:lnTo>
                  <a:lnTo>
                    <a:pt x="4360980" y="0"/>
                  </a:lnTo>
                  <a:lnTo>
                    <a:pt x="4397615" y="13793"/>
                  </a:lnTo>
                  <a:lnTo>
                    <a:pt x="4420413" y="45615"/>
                  </a:lnTo>
                  <a:lnTo>
                    <a:pt x="4423846" y="62864"/>
                  </a:lnTo>
                  <a:lnTo>
                    <a:pt x="4423846" y="980018"/>
                  </a:lnTo>
                  <a:lnTo>
                    <a:pt x="4410050" y="1016654"/>
                  </a:lnTo>
                  <a:lnTo>
                    <a:pt x="4378230" y="1039452"/>
                  </a:lnTo>
                  <a:lnTo>
                    <a:pt x="4365357" y="1042452"/>
                  </a:lnTo>
                  <a:lnTo>
                    <a:pt x="4360980" y="1042883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223353" y="5315300"/>
              <a:ext cx="358841" cy="179420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9320861" y="5353872"/>
              <a:ext cx="168275" cy="104775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8614043" y="5487892"/>
            <a:ext cx="1582420" cy="58356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5"/>
              </a:spcBef>
            </a:pPr>
            <a:r>
              <a:rPr sz="1350" b="1" spc="-50" dirty="0">
                <a:solidFill>
                  <a:srgbClr val="1D293B"/>
                </a:solidFill>
                <a:latin typeface="Arial"/>
                <a:cs typeface="Arial"/>
              </a:rPr>
              <a:t>Thank </a:t>
            </a:r>
            <a:r>
              <a:rPr sz="1350" b="1" spc="-25" dirty="0">
                <a:solidFill>
                  <a:srgbClr val="1D293B"/>
                </a:solidFill>
                <a:latin typeface="Arial"/>
                <a:cs typeface="Arial"/>
              </a:rPr>
              <a:t>You</a:t>
            </a:r>
            <a:endParaRPr sz="13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50"/>
              </a:spcBef>
            </a:pPr>
            <a:r>
              <a:rPr sz="120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Questions</a:t>
            </a:r>
            <a:r>
              <a:rPr sz="120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200" spc="-105" dirty="0">
                <a:solidFill>
                  <a:srgbClr val="465469"/>
                </a:solidFill>
                <a:latin typeface="Microsoft Sans Serif"/>
                <a:cs typeface="Microsoft Sans Serif"/>
              </a:rPr>
              <a:t>&amp;</a:t>
            </a:r>
            <a:r>
              <a:rPr sz="120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Discussion</a:t>
            </a:r>
            <a:endParaRPr sz="1200">
              <a:latin typeface="Microsoft Sans Serif"/>
              <a:cs typeface="Microsoft Sans Serif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A4EC06F-1EE0-84D4-42A5-6B3C602C8CB7}"/>
              </a:ext>
            </a:extLst>
          </p:cNvPr>
          <p:cNvSpPr txBox="1"/>
          <p:nvPr/>
        </p:nvSpPr>
        <p:spPr>
          <a:xfrm>
            <a:off x="-1644362" y="991071"/>
            <a:ext cx="6090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i="0" dirty="0">
                <a:solidFill>
                  <a:schemeClr val="bg1"/>
                </a:solidFill>
                <a:effectLst/>
                <a:latin typeface="Inter"/>
              </a:rPr>
              <a:t>Conclusion</a:t>
            </a:r>
          </a:p>
        </p:txBody>
      </p:sp>
      <p:sp>
        <p:nvSpPr>
          <p:cNvPr id="60" name="object 7">
            <a:extLst>
              <a:ext uri="{FF2B5EF4-FFF2-40B4-BE49-F238E27FC236}">
                <a16:creationId xmlns:a16="http://schemas.microsoft.com/office/drawing/2014/main" id="{BB2E2338-07A5-B2AF-85A5-CD92DB3C57FB}"/>
              </a:ext>
            </a:extLst>
          </p:cNvPr>
          <p:cNvSpPr txBox="1"/>
          <p:nvPr/>
        </p:nvSpPr>
        <p:spPr>
          <a:xfrm>
            <a:off x="1208781" y="375648"/>
            <a:ext cx="647482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Recent developments in intelligent control systems and autonomous control</a:t>
            </a:r>
            <a:endParaRPr sz="14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749" y="1197498"/>
            <a:ext cx="10777484" cy="4490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8429" y="1796247"/>
            <a:ext cx="898123" cy="3742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98749" y="449061"/>
            <a:ext cx="449580" cy="449580"/>
            <a:chOff x="598749" y="449061"/>
            <a:chExt cx="449580" cy="44958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749" y="449061"/>
              <a:ext cx="449061" cy="4490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9725" y="573980"/>
              <a:ext cx="187324" cy="1904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184797" y="528360"/>
            <a:ext cx="647482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Recent developments in intelligent control systems and autonomous control</a:t>
            </a:r>
            <a:endParaRPr sz="1450" dirty="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97445" y="557766"/>
            <a:ext cx="282574" cy="2285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02639" y="557766"/>
            <a:ext cx="225424" cy="2285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54877" y="557766"/>
            <a:ext cx="219074" cy="22859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59079" y="1810511"/>
            <a:ext cx="7696200" cy="1762125"/>
            <a:chOff x="259079" y="1810511"/>
            <a:chExt cx="7696200" cy="1762125"/>
          </a:xfrm>
        </p:grpSpPr>
        <p:sp>
          <p:nvSpPr>
            <p:cNvPr id="12" name="object 12"/>
            <p:cNvSpPr/>
            <p:nvPr/>
          </p:nvSpPr>
          <p:spPr>
            <a:xfrm>
              <a:off x="259079" y="1810511"/>
              <a:ext cx="7696200" cy="1762125"/>
            </a:xfrm>
            <a:custGeom>
              <a:avLst/>
              <a:gdLst/>
              <a:ahLst/>
              <a:cxnLst/>
              <a:rect l="l" t="t" r="r" b="b"/>
              <a:pathLst>
                <a:path w="7696200" h="1762125">
                  <a:moveTo>
                    <a:pt x="7696199" y="1761743"/>
                  </a:moveTo>
                  <a:lnTo>
                    <a:pt x="0" y="1761743"/>
                  </a:lnTo>
                  <a:lnTo>
                    <a:pt x="0" y="0"/>
                  </a:lnTo>
                  <a:lnTo>
                    <a:pt x="7696199" y="0"/>
                  </a:lnTo>
                  <a:lnTo>
                    <a:pt x="7696199" y="175258"/>
                  </a:lnTo>
                  <a:lnTo>
                    <a:pt x="320354" y="175258"/>
                  </a:lnTo>
                  <a:lnTo>
                    <a:pt x="308938" y="175810"/>
                  </a:lnTo>
                  <a:lnTo>
                    <a:pt x="265670" y="188958"/>
                  </a:lnTo>
                  <a:lnTo>
                    <a:pt x="230727" y="217663"/>
                  </a:lnTo>
                  <a:lnTo>
                    <a:pt x="209429" y="257555"/>
                  </a:lnTo>
                  <a:lnTo>
                    <a:pt x="204467" y="291145"/>
                  </a:lnTo>
                  <a:lnTo>
                    <a:pt x="204467" y="1413800"/>
                  </a:lnTo>
                  <a:lnTo>
                    <a:pt x="213288" y="1458148"/>
                  </a:lnTo>
                  <a:lnTo>
                    <a:pt x="238410" y="1495744"/>
                  </a:lnTo>
                  <a:lnTo>
                    <a:pt x="276006" y="1520865"/>
                  </a:lnTo>
                  <a:lnTo>
                    <a:pt x="320354" y="1529687"/>
                  </a:lnTo>
                  <a:lnTo>
                    <a:pt x="7696199" y="1529687"/>
                  </a:lnTo>
                  <a:lnTo>
                    <a:pt x="7696199" y="1761743"/>
                  </a:lnTo>
                  <a:close/>
                </a:path>
                <a:path w="7696200" h="1762125">
                  <a:moveTo>
                    <a:pt x="7696199" y="1529687"/>
                  </a:moveTo>
                  <a:lnTo>
                    <a:pt x="7374969" y="1529687"/>
                  </a:lnTo>
                  <a:lnTo>
                    <a:pt x="7386385" y="1529135"/>
                  </a:lnTo>
                  <a:lnTo>
                    <a:pt x="7397582" y="1527481"/>
                  </a:lnTo>
                  <a:lnTo>
                    <a:pt x="7439364" y="1510174"/>
                  </a:lnTo>
                  <a:lnTo>
                    <a:pt x="7471344" y="1478195"/>
                  </a:lnTo>
                  <a:lnTo>
                    <a:pt x="7488651" y="1436412"/>
                  </a:lnTo>
                  <a:lnTo>
                    <a:pt x="7490857" y="1413800"/>
                  </a:lnTo>
                  <a:lnTo>
                    <a:pt x="7490857" y="291145"/>
                  </a:lnTo>
                  <a:lnTo>
                    <a:pt x="7482035" y="246797"/>
                  </a:lnTo>
                  <a:lnTo>
                    <a:pt x="7456913" y="209201"/>
                  </a:lnTo>
                  <a:lnTo>
                    <a:pt x="7419317" y="184080"/>
                  </a:lnTo>
                  <a:lnTo>
                    <a:pt x="7374969" y="175258"/>
                  </a:lnTo>
                  <a:lnTo>
                    <a:pt x="7696199" y="175258"/>
                  </a:lnTo>
                  <a:lnTo>
                    <a:pt x="7696199" y="1529687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3547" y="1985770"/>
              <a:ext cx="7286625" cy="1354455"/>
            </a:xfrm>
            <a:custGeom>
              <a:avLst/>
              <a:gdLst/>
              <a:ahLst/>
              <a:cxnLst/>
              <a:rect l="l" t="t" r="r" b="b"/>
              <a:pathLst>
                <a:path w="7286625" h="1354454">
                  <a:moveTo>
                    <a:pt x="7178111" y="1354428"/>
                  </a:moveTo>
                  <a:lnTo>
                    <a:pt x="108277" y="1354428"/>
                  </a:lnTo>
                  <a:lnTo>
                    <a:pt x="100741" y="1353685"/>
                  </a:lnTo>
                  <a:lnTo>
                    <a:pt x="57830" y="1339124"/>
                  </a:lnTo>
                  <a:lnTo>
                    <a:pt x="23757" y="1309251"/>
                  </a:lnTo>
                  <a:lnTo>
                    <a:pt x="3711" y="1268612"/>
                  </a:lnTo>
                  <a:lnTo>
                    <a:pt x="0" y="1246150"/>
                  </a:lnTo>
                  <a:lnTo>
                    <a:pt x="0" y="1238541"/>
                  </a:lnTo>
                  <a:lnTo>
                    <a:pt x="0" y="108277"/>
                  </a:lnTo>
                  <a:lnTo>
                    <a:pt x="11733" y="64508"/>
                  </a:lnTo>
                  <a:lnTo>
                    <a:pt x="39323" y="28561"/>
                  </a:lnTo>
                  <a:lnTo>
                    <a:pt x="78568" y="5909"/>
                  </a:lnTo>
                  <a:lnTo>
                    <a:pt x="108277" y="0"/>
                  </a:lnTo>
                  <a:lnTo>
                    <a:pt x="7178111" y="0"/>
                  </a:lnTo>
                  <a:lnTo>
                    <a:pt x="7221878" y="11733"/>
                  </a:lnTo>
                  <a:lnTo>
                    <a:pt x="7257826" y="39323"/>
                  </a:lnTo>
                  <a:lnTo>
                    <a:pt x="7280478" y="78568"/>
                  </a:lnTo>
                  <a:lnTo>
                    <a:pt x="7286389" y="108277"/>
                  </a:lnTo>
                  <a:lnTo>
                    <a:pt x="7286389" y="1246150"/>
                  </a:lnTo>
                  <a:lnTo>
                    <a:pt x="7274654" y="1289919"/>
                  </a:lnTo>
                  <a:lnTo>
                    <a:pt x="7247065" y="1325865"/>
                  </a:lnTo>
                  <a:lnTo>
                    <a:pt x="7207819" y="1348518"/>
                  </a:lnTo>
                  <a:lnTo>
                    <a:pt x="7185646" y="1353685"/>
                  </a:lnTo>
                  <a:lnTo>
                    <a:pt x="7178111" y="1354428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5321" y="2217544"/>
              <a:ext cx="463547" cy="23177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8451" y="2243042"/>
              <a:ext cx="219075" cy="177800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319999" y="2189650"/>
            <a:ext cx="2617470" cy="2787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spc="-125" dirty="0"/>
              <a:t>Autonomous</a:t>
            </a:r>
            <a:r>
              <a:rPr sz="1650" spc="-30" dirty="0"/>
              <a:t> </a:t>
            </a:r>
            <a:r>
              <a:rPr sz="1650" spc="-80" dirty="0"/>
              <a:t>Transformation</a:t>
            </a:r>
            <a:endParaRPr sz="1650"/>
          </a:p>
        </p:txBody>
      </p:sp>
      <p:sp>
        <p:nvSpPr>
          <p:cNvPr id="17" name="object 17"/>
          <p:cNvSpPr txBox="1"/>
          <p:nvPr/>
        </p:nvSpPr>
        <p:spPr>
          <a:xfrm>
            <a:off x="1319999" y="2511775"/>
            <a:ext cx="6037580" cy="5759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0400"/>
              </a:lnSpc>
              <a:spcBef>
                <a:spcPts val="90"/>
              </a:spcBef>
            </a:pP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Autonomous</a:t>
            </a:r>
            <a:r>
              <a:rPr sz="145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systems</a:t>
            </a:r>
            <a:r>
              <a:rPr sz="145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are</a:t>
            </a:r>
            <a:r>
              <a:rPr sz="145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transforming</a:t>
            </a:r>
            <a:r>
              <a:rPr sz="145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control</a:t>
            </a:r>
            <a:r>
              <a:rPr sz="145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engineering</a:t>
            </a:r>
            <a:r>
              <a:rPr sz="15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,</a:t>
            </a:r>
            <a:r>
              <a:rPr sz="1500" spc="-7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encompassing advanced</a:t>
            </a:r>
            <a:r>
              <a:rPr sz="145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robotics</a:t>
            </a:r>
            <a:r>
              <a:rPr sz="145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and</a:t>
            </a:r>
            <a:r>
              <a:rPr sz="145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sophisticated</a:t>
            </a:r>
            <a:r>
              <a:rPr sz="145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automation</a:t>
            </a:r>
            <a:r>
              <a:rPr sz="15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59079" y="3337560"/>
            <a:ext cx="7696200" cy="1765300"/>
            <a:chOff x="259079" y="3337560"/>
            <a:chExt cx="7696200" cy="1765300"/>
          </a:xfrm>
        </p:grpSpPr>
        <p:sp>
          <p:nvSpPr>
            <p:cNvPr id="19" name="object 19"/>
            <p:cNvSpPr/>
            <p:nvPr/>
          </p:nvSpPr>
          <p:spPr>
            <a:xfrm>
              <a:off x="259079" y="3337560"/>
              <a:ext cx="7696200" cy="1765300"/>
            </a:xfrm>
            <a:custGeom>
              <a:avLst/>
              <a:gdLst/>
              <a:ahLst/>
              <a:cxnLst/>
              <a:rect l="l" t="t" r="r" b="b"/>
              <a:pathLst>
                <a:path w="7696200" h="1765300">
                  <a:moveTo>
                    <a:pt x="7696199" y="1764791"/>
                  </a:moveTo>
                  <a:lnTo>
                    <a:pt x="0" y="1764791"/>
                  </a:lnTo>
                  <a:lnTo>
                    <a:pt x="0" y="0"/>
                  </a:lnTo>
                  <a:lnTo>
                    <a:pt x="7696199" y="0"/>
                  </a:lnTo>
                  <a:lnTo>
                    <a:pt x="7696199" y="176469"/>
                  </a:lnTo>
                  <a:lnTo>
                    <a:pt x="320354" y="176469"/>
                  </a:lnTo>
                  <a:lnTo>
                    <a:pt x="308938" y="177020"/>
                  </a:lnTo>
                  <a:lnTo>
                    <a:pt x="265670" y="190169"/>
                  </a:lnTo>
                  <a:lnTo>
                    <a:pt x="230727" y="218874"/>
                  </a:lnTo>
                  <a:lnTo>
                    <a:pt x="209429" y="258766"/>
                  </a:lnTo>
                  <a:lnTo>
                    <a:pt x="204467" y="292356"/>
                  </a:lnTo>
                  <a:lnTo>
                    <a:pt x="204467" y="1415010"/>
                  </a:lnTo>
                  <a:lnTo>
                    <a:pt x="213288" y="1459358"/>
                  </a:lnTo>
                  <a:lnTo>
                    <a:pt x="238410" y="1496955"/>
                  </a:lnTo>
                  <a:lnTo>
                    <a:pt x="276006" y="1522076"/>
                  </a:lnTo>
                  <a:lnTo>
                    <a:pt x="320354" y="1530897"/>
                  </a:lnTo>
                  <a:lnTo>
                    <a:pt x="7696199" y="1530897"/>
                  </a:lnTo>
                  <a:lnTo>
                    <a:pt x="7696199" y="1764791"/>
                  </a:lnTo>
                  <a:close/>
                </a:path>
                <a:path w="7696200" h="1765300">
                  <a:moveTo>
                    <a:pt x="7696199" y="1530897"/>
                  </a:moveTo>
                  <a:lnTo>
                    <a:pt x="7374969" y="1530897"/>
                  </a:lnTo>
                  <a:lnTo>
                    <a:pt x="7386385" y="1530346"/>
                  </a:lnTo>
                  <a:lnTo>
                    <a:pt x="7397582" y="1528692"/>
                  </a:lnTo>
                  <a:lnTo>
                    <a:pt x="7439364" y="1511385"/>
                  </a:lnTo>
                  <a:lnTo>
                    <a:pt x="7471344" y="1479406"/>
                  </a:lnTo>
                  <a:lnTo>
                    <a:pt x="7488651" y="1437623"/>
                  </a:lnTo>
                  <a:lnTo>
                    <a:pt x="7490857" y="1415010"/>
                  </a:lnTo>
                  <a:lnTo>
                    <a:pt x="7490857" y="292356"/>
                  </a:lnTo>
                  <a:lnTo>
                    <a:pt x="7482035" y="248008"/>
                  </a:lnTo>
                  <a:lnTo>
                    <a:pt x="7456913" y="210412"/>
                  </a:lnTo>
                  <a:lnTo>
                    <a:pt x="7419317" y="185290"/>
                  </a:lnTo>
                  <a:lnTo>
                    <a:pt x="7374969" y="176469"/>
                  </a:lnTo>
                  <a:lnTo>
                    <a:pt x="7696199" y="176469"/>
                  </a:lnTo>
                  <a:lnTo>
                    <a:pt x="7696199" y="1530897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63547" y="3514029"/>
              <a:ext cx="7286625" cy="1354455"/>
            </a:xfrm>
            <a:custGeom>
              <a:avLst/>
              <a:gdLst/>
              <a:ahLst/>
              <a:cxnLst/>
              <a:rect l="l" t="t" r="r" b="b"/>
              <a:pathLst>
                <a:path w="7286625" h="1354454">
                  <a:moveTo>
                    <a:pt x="7178111" y="1354428"/>
                  </a:moveTo>
                  <a:lnTo>
                    <a:pt x="108277" y="1354428"/>
                  </a:lnTo>
                  <a:lnTo>
                    <a:pt x="100741" y="1353685"/>
                  </a:lnTo>
                  <a:lnTo>
                    <a:pt x="57830" y="1339124"/>
                  </a:lnTo>
                  <a:lnTo>
                    <a:pt x="23757" y="1309251"/>
                  </a:lnTo>
                  <a:lnTo>
                    <a:pt x="3711" y="1268612"/>
                  </a:lnTo>
                  <a:lnTo>
                    <a:pt x="0" y="1246150"/>
                  </a:lnTo>
                  <a:lnTo>
                    <a:pt x="0" y="1238541"/>
                  </a:lnTo>
                  <a:lnTo>
                    <a:pt x="0" y="108277"/>
                  </a:lnTo>
                  <a:lnTo>
                    <a:pt x="11733" y="64508"/>
                  </a:lnTo>
                  <a:lnTo>
                    <a:pt x="39323" y="28561"/>
                  </a:lnTo>
                  <a:lnTo>
                    <a:pt x="78568" y="5909"/>
                  </a:lnTo>
                  <a:lnTo>
                    <a:pt x="108277" y="0"/>
                  </a:lnTo>
                  <a:lnTo>
                    <a:pt x="7178111" y="0"/>
                  </a:lnTo>
                  <a:lnTo>
                    <a:pt x="7221878" y="11733"/>
                  </a:lnTo>
                  <a:lnTo>
                    <a:pt x="7257826" y="39322"/>
                  </a:lnTo>
                  <a:lnTo>
                    <a:pt x="7280478" y="78568"/>
                  </a:lnTo>
                  <a:lnTo>
                    <a:pt x="7286389" y="108277"/>
                  </a:lnTo>
                  <a:lnTo>
                    <a:pt x="7286389" y="1246150"/>
                  </a:lnTo>
                  <a:lnTo>
                    <a:pt x="7274654" y="1289919"/>
                  </a:lnTo>
                  <a:lnTo>
                    <a:pt x="7247065" y="1325865"/>
                  </a:lnTo>
                  <a:lnTo>
                    <a:pt x="7207819" y="1348518"/>
                  </a:lnTo>
                  <a:lnTo>
                    <a:pt x="7185646" y="1353685"/>
                  </a:lnTo>
                  <a:lnTo>
                    <a:pt x="7178111" y="1354428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5321" y="3745803"/>
              <a:ext cx="463547" cy="23177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9705" y="3784001"/>
              <a:ext cx="155575" cy="155575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319999" y="3597979"/>
            <a:ext cx="6082665" cy="101854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650" b="1" spc="-110" dirty="0">
                <a:solidFill>
                  <a:srgbClr val="1D293B"/>
                </a:solidFill>
                <a:latin typeface="Arial"/>
                <a:cs typeface="Arial"/>
              </a:rPr>
              <a:t>Paradigm</a:t>
            </a:r>
            <a:r>
              <a:rPr sz="1650" b="1" spc="-4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650" b="1" spc="-20" dirty="0">
                <a:solidFill>
                  <a:srgbClr val="1D293B"/>
                </a:solidFill>
                <a:latin typeface="Arial"/>
                <a:cs typeface="Arial"/>
              </a:rPr>
              <a:t>Shift</a:t>
            </a:r>
            <a:endParaRPr sz="1650">
              <a:latin typeface="Arial"/>
              <a:cs typeface="Arial"/>
            </a:endParaRPr>
          </a:p>
          <a:p>
            <a:pPr marL="12700" marR="5080">
              <a:lnSpc>
                <a:spcPct val="120400"/>
              </a:lnSpc>
              <a:spcBef>
                <a:spcPts val="545"/>
              </a:spcBef>
            </a:pP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Shifting from </a:t>
            </a:r>
            <a:r>
              <a:rPr sz="145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manual</a:t>
            </a:r>
            <a:r>
              <a:rPr sz="1450" spc="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controls to</a:t>
            </a:r>
            <a:r>
              <a:rPr sz="1450" spc="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intelligent</a:t>
            </a:r>
            <a:r>
              <a:rPr sz="15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,</a:t>
            </a:r>
            <a:r>
              <a:rPr sz="15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self</a:t>
            </a:r>
            <a:r>
              <a:rPr sz="1500" dirty="0">
                <a:solidFill>
                  <a:srgbClr val="334054"/>
                </a:solidFill>
                <a:latin typeface="Microsoft Sans Serif"/>
                <a:cs typeface="Microsoft Sans Serif"/>
              </a:rPr>
              <a:t>-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sufficient</a:t>
            </a:r>
            <a:r>
              <a:rPr sz="1450" spc="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technologies </a:t>
            </a: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that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adapt</a:t>
            </a:r>
            <a:r>
              <a:rPr sz="1450" spc="-8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and</a:t>
            </a:r>
            <a:r>
              <a:rPr sz="1450" spc="-8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learn</a:t>
            </a:r>
            <a:r>
              <a:rPr sz="15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259079" y="4867655"/>
            <a:ext cx="7696200" cy="1762125"/>
            <a:chOff x="259079" y="4867655"/>
            <a:chExt cx="7696200" cy="1762125"/>
          </a:xfrm>
        </p:grpSpPr>
        <p:sp>
          <p:nvSpPr>
            <p:cNvPr id="25" name="object 25"/>
            <p:cNvSpPr/>
            <p:nvPr/>
          </p:nvSpPr>
          <p:spPr>
            <a:xfrm>
              <a:off x="259079" y="4867655"/>
              <a:ext cx="7696200" cy="1762125"/>
            </a:xfrm>
            <a:custGeom>
              <a:avLst/>
              <a:gdLst/>
              <a:ahLst/>
              <a:cxnLst/>
              <a:rect l="l" t="t" r="r" b="b"/>
              <a:pathLst>
                <a:path w="7696200" h="1762125">
                  <a:moveTo>
                    <a:pt x="7696199" y="1761743"/>
                  </a:moveTo>
                  <a:lnTo>
                    <a:pt x="0" y="1761743"/>
                  </a:lnTo>
                  <a:lnTo>
                    <a:pt x="0" y="0"/>
                  </a:lnTo>
                  <a:lnTo>
                    <a:pt x="7696199" y="0"/>
                  </a:lnTo>
                  <a:lnTo>
                    <a:pt x="7696199" y="174632"/>
                  </a:lnTo>
                  <a:lnTo>
                    <a:pt x="320354" y="174632"/>
                  </a:lnTo>
                  <a:lnTo>
                    <a:pt x="308938" y="175183"/>
                  </a:lnTo>
                  <a:lnTo>
                    <a:pt x="265670" y="188331"/>
                  </a:lnTo>
                  <a:lnTo>
                    <a:pt x="230727" y="217036"/>
                  </a:lnTo>
                  <a:lnTo>
                    <a:pt x="209429" y="256929"/>
                  </a:lnTo>
                  <a:lnTo>
                    <a:pt x="204467" y="290519"/>
                  </a:lnTo>
                  <a:lnTo>
                    <a:pt x="204467" y="1413173"/>
                  </a:lnTo>
                  <a:lnTo>
                    <a:pt x="213288" y="1457521"/>
                  </a:lnTo>
                  <a:lnTo>
                    <a:pt x="238410" y="1495117"/>
                  </a:lnTo>
                  <a:lnTo>
                    <a:pt x="276006" y="1520238"/>
                  </a:lnTo>
                  <a:lnTo>
                    <a:pt x="320354" y="1529060"/>
                  </a:lnTo>
                  <a:lnTo>
                    <a:pt x="7696199" y="1529060"/>
                  </a:lnTo>
                  <a:lnTo>
                    <a:pt x="7696199" y="1761743"/>
                  </a:lnTo>
                  <a:close/>
                </a:path>
                <a:path w="7696200" h="1762125">
                  <a:moveTo>
                    <a:pt x="7696199" y="1529060"/>
                  </a:moveTo>
                  <a:lnTo>
                    <a:pt x="7374969" y="1529060"/>
                  </a:lnTo>
                  <a:lnTo>
                    <a:pt x="7386385" y="1528509"/>
                  </a:lnTo>
                  <a:lnTo>
                    <a:pt x="7397582" y="1526855"/>
                  </a:lnTo>
                  <a:lnTo>
                    <a:pt x="7439364" y="1509547"/>
                  </a:lnTo>
                  <a:lnTo>
                    <a:pt x="7471344" y="1477568"/>
                  </a:lnTo>
                  <a:lnTo>
                    <a:pt x="7488651" y="1435786"/>
                  </a:lnTo>
                  <a:lnTo>
                    <a:pt x="7490857" y="1413173"/>
                  </a:lnTo>
                  <a:lnTo>
                    <a:pt x="7490857" y="290519"/>
                  </a:lnTo>
                  <a:lnTo>
                    <a:pt x="7482035" y="246171"/>
                  </a:lnTo>
                  <a:lnTo>
                    <a:pt x="7456913" y="208574"/>
                  </a:lnTo>
                  <a:lnTo>
                    <a:pt x="7419317" y="183453"/>
                  </a:lnTo>
                  <a:lnTo>
                    <a:pt x="7374969" y="174632"/>
                  </a:lnTo>
                  <a:lnTo>
                    <a:pt x="7696199" y="174632"/>
                  </a:lnTo>
                  <a:lnTo>
                    <a:pt x="7696199" y="1529060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63547" y="5042288"/>
              <a:ext cx="7286625" cy="1354455"/>
            </a:xfrm>
            <a:custGeom>
              <a:avLst/>
              <a:gdLst/>
              <a:ahLst/>
              <a:cxnLst/>
              <a:rect l="l" t="t" r="r" b="b"/>
              <a:pathLst>
                <a:path w="7286625" h="1354454">
                  <a:moveTo>
                    <a:pt x="7178111" y="1354428"/>
                  </a:moveTo>
                  <a:lnTo>
                    <a:pt x="108277" y="1354428"/>
                  </a:lnTo>
                  <a:lnTo>
                    <a:pt x="100741" y="1353685"/>
                  </a:lnTo>
                  <a:lnTo>
                    <a:pt x="57830" y="1339124"/>
                  </a:lnTo>
                  <a:lnTo>
                    <a:pt x="23757" y="1309250"/>
                  </a:lnTo>
                  <a:lnTo>
                    <a:pt x="3711" y="1268612"/>
                  </a:lnTo>
                  <a:lnTo>
                    <a:pt x="0" y="1246150"/>
                  </a:lnTo>
                  <a:lnTo>
                    <a:pt x="0" y="1238541"/>
                  </a:lnTo>
                  <a:lnTo>
                    <a:pt x="0" y="108277"/>
                  </a:lnTo>
                  <a:lnTo>
                    <a:pt x="11733" y="64508"/>
                  </a:lnTo>
                  <a:lnTo>
                    <a:pt x="39323" y="28561"/>
                  </a:lnTo>
                  <a:lnTo>
                    <a:pt x="78568" y="5909"/>
                  </a:lnTo>
                  <a:lnTo>
                    <a:pt x="108277" y="0"/>
                  </a:lnTo>
                  <a:lnTo>
                    <a:pt x="7178111" y="0"/>
                  </a:lnTo>
                  <a:lnTo>
                    <a:pt x="7221878" y="11733"/>
                  </a:lnTo>
                  <a:lnTo>
                    <a:pt x="7257826" y="39322"/>
                  </a:lnTo>
                  <a:lnTo>
                    <a:pt x="7280478" y="78568"/>
                  </a:lnTo>
                  <a:lnTo>
                    <a:pt x="7286389" y="108277"/>
                  </a:lnTo>
                  <a:lnTo>
                    <a:pt x="7286389" y="1246150"/>
                  </a:lnTo>
                  <a:lnTo>
                    <a:pt x="7274654" y="1289919"/>
                  </a:lnTo>
                  <a:lnTo>
                    <a:pt x="7247065" y="1325865"/>
                  </a:lnTo>
                  <a:lnTo>
                    <a:pt x="7207819" y="1348518"/>
                  </a:lnTo>
                  <a:lnTo>
                    <a:pt x="7185646" y="1353685"/>
                  </a:lnTo>
                  <a:lnTo>
                    <a:pt x="7178111" y="1354428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95321" y="5274062"/>
              <a:ext cx="463547" cy="23177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8840" y="5312260"/>
              <a:ext cx="177800" cy="155575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1319999" y="5115643"/>
            <a:ext cx="5640705" cy="1028700"/>
          </a:xfrm>
          <a:prstGeom prst="rect">
            <a:avLst/>
          </a:prstGeom>
        </p:spPr>
        <p:txBody>
          <a:bodyPr vert="horz" wrap="square" lIns="0" tIns="144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1650" b="1" spc="-85" dirty="0">
                <a:solidFill>
                  <a:srgbClr val="1D293B"/>
                </a:solidFill>
                <a:latin typeface="Arial"/>
                <a:cs typeface="Arial"/>
              </a:rPr>
              <a:t>Industry</a:t>
            </a:r>
            <a:r>
              <a:rPr sz="1650" b="1" spc="-55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1D293B"/>
                </a:solidFill>
                <a:latin typeface="Arial"/>
                <a:cs typeface="Arial"/>
              </a:rPr>
              <a:t>Revolution</a:t>
            </a:r>
            <a:endParaRPr sz="1650">
              <a:latin typeface="Arial"/>
              <a:cs typeface="Arial"/>
            </a:endParaRPr>
          </a:p>
          <a:p>
            <a:pPr marL="12700" marR="5080">
              <a:lnSpc>
                <a:spcPct val="121700"/>
              </a:lnSpc>
              <a:spcBef>
                <a:spcPts val="580"/>
              </a:spcBef>
            </a:pP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Redefining</a:t>
            </a:r>
            <a:r>
              <a:rPr sz="145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efficiency</a:t>
            </a:r>
            <a:r>
              <a:rPr sz="145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and</a:t>
            </a: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capability</a:t>
            </a:r>
            <a:r>
              <a:rPr sz="145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across</a:t>
            </a: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diverse</a:t>
            </a:r>
            <a:r>
              <a:rPr sz="145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industries</a:t>
            </a: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through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intelligent</a:t>
            </a:r>
            <a:r>
              <a:rPr sz="1450" spc="-6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automation</a:t>
            </a:r>
            <a:r>
              <a:rPr sz="15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659623" y="1722120"/>
            <a:ext cx="4172711" cy="4907279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8144425" y="3534964"/>
            <a:ext cx="3089275" cy="858519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450" b="1" spc="-85" dirty="0">
                <a:solidFill>
                  <a:srgbClr val="1D293B"/>
                </a:solidFill>
                <a:latin typeface="Arial"/>
                <a:cs typeface="Arial"/>
              </a:rPr>
              <a:t>Autonomous</a:t>
            </a:r>
            <a:r>
              <a:rPr sz="1450" b="1" spc="-5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450" b="1" spc="-10" dirty="0">
                <a:solidFill>
                  <a:srgbClr val="1D293B"/>
                </a:solidFill>
                <a:latin typeface="Arial"/>
                <a:cs typeface="Arial"/>
              </a:rPr>
              <a:t>Systems</a:t>
            </a:r>
            <a:endParaRPr sz="1450">
              <a:latin typeface="Arial"/>
              <a:cs typeface="Arial"/>
            </a:endParaRPr>
          </a:p>
          <a:p>
            <a:pPr marL="12700" marR="5080">
              <a:lnSpc>
                <a:spcPct val="112200"/>
              </a:lnSpc>
              <a:spcBef>
                <a:spcPts val="500"/>
              </a:spcBef>
            </a:pPr>
            <a:r>
              <a:rPr sz="130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Modern</a:t>
            </a:r>
            <a:r>
              <a:rPr sz="1300" spc="-4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control</a:t>
            </a:r>
            <a:r>
              <a:rPr sz="1300" spc="-35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architectures</a:t>
            </a:r>
            <a:r>
              <a:rPr sz="1300" spc="-35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465469"/>
                </a:solidFill>
                <a:latin typeface="Microsoft Sans Serif"/>
                <a:cs typeface="Microsoft Sans Serif"/>
              </a:rPr>
              <a:t>enabling</a:t>
            </a:r>
            <a:r>
              <a:rPr sz="1300" spc="-35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self</a:t>
            </a:r>
            <a:r>
              <a:rPr sz="1350" spc="-20" dirty="0">
                <a:solidFill>
                  <a:srgbClr val="465469"/>
                </a:solidFill>
                <a:latin typeface="Verdana"/>
                <a:cs typeface="Verdana"/>
              </a:rPr>
              <a:t>- </a:t>
            </a:r>
            <a:r>
              <a:rPr sz="130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directed</a:t>
            </a:r>
            <a:r>
              <a:rPr sz="1300" spc="-45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operations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662547" y="5274061"/>
            <a:ext cx="347980" cy="203200"/>
            <a:chOff x="8662547" y="5274061"/>
            <a:chExt cx="347980" cy="203200"/>
          </a:xfrm>
        </p:grpSpPr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662547" y="5274061"/>
              <a:ext cx="347661" cy="20280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774252" y="5311863"/>
              <a:ext cx="123825" cy="133350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8226587" y="5469220"/>
            <a:ext cx="1219835" cy="74485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5"/>
              </a:spcBef>
            </a:pPr>
            <a:r>
              <a:rPr sz="1300" b="1" spc="-75" dirty="0">
                <a:solidFill>
                  <a:srgbClr val="1D293B"/>
                </a:solidFill>
                <a:latin typeface="Arial"/>
                <a:cs typeface="Arial"/>
              </a:rPr>
              <a:t>Control</a:t>
            </a:r>
            <a:r>
              <a:rPr sz="1300" b="1" spc="-3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300" b="1" spc="-40" dirty="0">
                <a:solidFill>
                  <a:srgbClr val="1D293B"/>
                </a:solidFill>
                <a:latin typeface="Arial"/>
                <a:cs typeface="Arial"/>
              </a:rPr>
              <a:t>Systems</a:t>
            </a:r>
            <a:endParaRPr sz="1300">
              <a:latin typeface="Arial"/>
              <a:cs typeface="Arial"/>
            </a:endParaRPr>
          </a:p>
          <a:p>
            <a:pPr marL="241300" marR="233679" indent="-635" algn="ctr">
              <a:lnSpc>
                <a:spcPct val="107400"/>
              </a:lnSpc>
              <a:spcBef>
                <a:spcPts val="484"/>
              </a:spcBef>
            </a:pPr>
            <a:r>
              <a:rPr sz="115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Advanced </a:t>
            </a:r>
            <a:r>
              <a:rPr sz="1150" spc="-30" dirty="0">
                <a:solidFill>
                  <a:srgbClr val="465469"/>
                </a:solidFill>
                <a:latin typeface="Microsoft Sans Serif"/>
                <a:cs typeface="Microsoft Sans Serif"/>
              </a:rPr>
              <a:t>engineering</a:t>
            </a:r>
            <a:endParaRPr sz="1150">
              <a:latin typeface="Microsoft Sans Serif"/>
              <a:cs typeface="Microsoft Sans Serif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9601199" y="4925567"/>
            <a:ext cx="2112645" cy="1704339"/>
            <a:chOff x="9601199" y="4925567"/>
            <a:chExt cx="2112645" cy="1704339"/>
          </a:xfrm>
        </p:grpSpPr>
        <p:sp>
          <p:nvSpPr>
            <p:cNvPr id="37" name="object 37"/>
            <p:cNvSpPr/>
            <p:nvPr/>
          </p:nvSpPr>
          <p:spPr>
            <a:xfrm>
              <a:off x="9601199" y="4925567"/>
              <a:ext cx="2112645" cy="1704339"/>
            </a:xfrm>
            <a:custGeom>
              <a:avLst/>
              <a:gdLst/>
              <a:ahLst/>
              <a:cxnLst/>
              <a:rect l="l" t="t" r="r" b="b"/>
              <a:pathLst>
                <a:path w="2112645" h="1704340">
                  <a:moveTo>
                    <a:pt x="2112263" y="1703831"/>
                  </a:moveTo>
                  <a:lnTo>
                    <a:pt x="0" y="1703831"/>
                  </a:lnTo>
                  <a:lnTo>
                    <a:pt x="0" y="0"/>
                  </a:lnTo>
                  <a:lnTo>
                    <a:pt x="2112263" y="0"/>
                  </a:lnTo>
                  <a:lnTo>
                    <a:pt x="2112263" y="174663"/>
                  </a:lnTo>
                  <a:lnTo>
                    <a:pt x="292645" y="174663"/>
                  </a:lnTo>
                  <a:lnTo>
                    <a:pt x="284083" y="175077"/>
                  </a:lnTo>
                  <a:lnTo>
                    <a:pt x="244348" y="189297"/>
                  </a:lnTo>
                  <a:lnTo>
                    <a:pt x="216004" y="220565"/>
                  </a:lnTo>
                  <a:lnTo>
                    <a:pt x="205730" y="261578"/>
                  </a:lnTo>
                  <a:lnTo>
                    <a:pt x="205730" y="1384233"/>
                  </a:lnTo>
                  <a:lnTo>
                    <a:pt x="216004" y="1425246"/>
                  </a:lnTo>
                  <a:lnTo>
                    <a:pt x="244348" y="1456514"/>
                  </a:lnTo>
                  <a:lnTo>
                    <a:pt x="284083" y="1470734"/>
                  </a:lnTo>
                  <a:lnTo>
                    <a:pt x="292645" y="1471148"/>
                  </a:lnTo>
                  <a:lnTo>
                    <a:pt x="2112263" y="1471148"/>
                  </a:lnTo>
                  <a:lnTo>
                    <a:pt x="2112263" y="1703831"/>
                  </a:lnTo>
                  <a:close/>
                </a:path>
                <a:path w="2112645" h="1704340">
                  <a:moveTo>
                    <a:pt x="2112263" y="1471148"/>
                  </a:moveTo>
                  <a:lnTo>
                    <a:pt x="1820904" y="1471148"/>
                  </a:lnTo>
                  <a:lnTo>
                    <a:pt x="1829466" y="1470734"/>
                  </a:lnTo>
                  <a:lnTo>
                    <a:pt x="1837863" y="1469494"/>
                  </a:lnTo>
                  <a:lnTo>
                    <a:pt x="1876015" y="1451453"/>
                  </a:lnTo>
                  <a:lnTo>
                    <a:pt x="1901203" y="1417494"/>
                  </a:lnTo>
                  <a:lnTo>
                    <a:pt x="1907819" y="1384233"/>
                  </a:lnTo>
                  <a:lnTo>
                    <a:pt x="1907819" y="261578"/>
                  </a:lnTo>
                  <a:lnTo>
                    <a:pt x="1897544" y="220565"/>
                  </a:lnTo>
                  <a:lnTo>
                    <a:pt x="1869200" y="189297"/>
                  </a:lnTo>
                  <a:lnTo>
                    <a:pt x="1829466" y="175077"/>
                  </a:lnTo>
                  <a:lnTo>
                    <a:pt x="1820904" y="174663"/>
                  </a:lnTo>
                  <a:lnTo>
                    <a:pt x="2112263" y="174663"/>
                  </a:lnTo>
                  <a:lnTo>
                    <a:pt x="2112263" y="1471148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806928" y="5100231"/>
              <a:ext cx="1702435" cy="1296670"/>
            </a:xfrm>
            <a:custGeom>
              <a:avLst/>
              <a:gdLst/>
              <a:ahLst/>
              <a:cxnLst/>
              <a:rect l="l" t="t" r="r" b="b"/>
              <a:pathLst>
                <a:path w="1702434" h="1296670">
                  <a:moveTo>
                    <a:pt x="1620881" y="1296484"/>
                  </a:moveTo>
                  <a:lnTo>
                    <a:pt x="81208" y="1296484"/>
                  </a:lnTo>
                  <a:lnTo>
                    <a:pt x="75556" y="1295928"/>
                  </a:lnTo>
                  <a:lnTo>
                    <a:pt x="33882" y="1278665"/>
                  </a:lnTo>
                  <a:lnTo>
                    <a:pt x="8800" y="1248102"/>
                  </a:lnTo>
                  <a:lnTo>
                    <a:pt x="0" y="1215276"/>
                  </a:lnTo>
                  <a:lnTo>
                    <a:pt x="0" y="1209569"/>
                  </a:lnTo>
                  <a:lnTo>
                    <a:pt x="0" y="81208"/>
                  </a:lnTo>
                  <a:lnTo>
                    <a:pt x="11477" y="43372"/>
                  </a:lnTo>
                  <a:lnTo>
                    <a:pt x="43372" y="11476"/>
                  </a:lnTo>
                  <a:lnTo>
                    <a:pt x="81208" y="0"/>
                  </a:lnTo>
                  <a:lnTo>
                    <a:pt x="1620881" y="0"/>
                  </a:lnTo>
                  <a:lnTo>
                    <a:pt x="1658717" y="11476"/>
                  </a:lnTo>
                  <a:lnTo>
                    <a:pt x="1690611" y="43372"/>
                  </a:lnTo>
                  <a:lnTo>
                    <a:pt x="1702089" y="81208"/>
                  </a:lnTo>
                  <a:lnTo>
                    <a:pt x="1702089" y="1215276"/>
                  </a:lnTo>
                  <a:lnTo>
                    <a:pt x="1690611" y="1253111"/>
                  </a:lnTo>
                  <a:lnTo>
                    <a:pt x="1658717" y="1285007"/>
                  </a:lnTo>
                  <a:lnTo>
                    <a:pt x="1626533" y="1295928"/>
                  </a:lnTo>
                  <a:lnTo>
                    <a:pt x="1620881" y="1296484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487765" y="5274061"/>
              <a:ext cx="347661" cy="20280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593127" y="5311863"/>
              <a:ext cx="130175" cy="133350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10047845" y="5469220"/>
            <a:ext cx="1221105" cy="556895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55"/>
              </a:spcBef>
            </a:pPr>
            <a:r>
              <a:rPr sz="1300" b="1" spc="-65" dirty="0">
                <a:solidFill>
                  <a:srgbClr val="1D293B"/>
                </a:solidFill>
                <a:latin typeface="Arial"/>
                <a:cs typeface="Arial"/>
              </a:rPr>
              <a:t>Smart </a:t>
            </a:r>
            <a:r>
              <a:rPr sz="1300" b="1" spc="-20" dirty="0">
                <a:solidFill>
                  <a:srgbClr val="1D293B"/>
                </a:solidFill>
                <a:latin typeface="Arial"/>
                <a:cs typeface="Arial"/>
              </a:rPr>
              <a:t>Tech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sz="115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Intelligent</a:t>
            </a:r>
            <a:r>
              <a:rPr sz="115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solutions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8CBEEE3-831F-C093-6695-3790CCE9AAD3}"/>
              </a:ext>
            </a:extLst>
          </p:cNvPr>
          <p:cNvSpPr txBox="1"/>
          <p:nvPr/>
        </p:nvSpPr>
        <p:spPr>
          <a:xfrm>
            <a:off x="5176156" y="2509157"/>
            <a:ext cx="4270265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82F014D-9D11-A166-65CC-8E1FD9677EE1}"/>
              </a:ext>
            </a:extLst>
          </p:cNvPr>
          <p:cNvSpPr txBox="1"/>
          <p:nvPr/>
        </p:nvSpPr>
        <p:spPr>
          <a:xfrm>
            <a:off x="5328556" y="2661557"/>
            <a:ext cx="4270265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6410436-3516-7048-B55B-B8C2D97B5B64}"/>
              </a:ext>
            </a:extLst>
          </p:cNvPr>
          <p:cNvSpPr txBox="1"/>
          <p:nvPr/>
        </p:nvSpPr>
        <p:spPr>
          <a:xfrm>
            <a:off x="5480956" y="2813957"/>
            <a:ext cx="4270265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FF55268-50C9-A369-3D8E-02F5474B1C82}"/>
              </a:ext>
            </a:extLst>
          </p:cNvPr>
          <p:cNvSpPr txBox="1"/>
          <p:nvPr/>
        </p:nvSpPr>
        <p:spPr>
          <a:xfrm>
            <a:off x="5633356" y="2966357"/>
            <a:ext cx="4270265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6DED1C0-76FE-F212-C7C9-4DD0AA65F344}"/>
              </a:ext>
            </a:extLst>
          </p:cNvPr>
          <p:cNvSpPr txBox="1"/>
          <p:nvPr/>
        </p:nvSpPr>
        <p:spPr>
          <a:xfrm>
            <a:off x="695321" y="1197815"/>
            <a:ext cx="15797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i="0" dirty="0">
                <a:solidFill>
                  <a:schemeClr val="bg1"/>
                </a:solidFill>
                <a:effectLst/>
                <a:latin typeface="Inter"/>
              </a:rPr>
              <a:t>Introduction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061" y="898123"/>
            <a:ext cx="11076858" cy="37421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3272" y="1384607"/>
            <a:ext cx="748436" cy="3742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9061" y="299374"/>
            <a:ext cx="374650" cy="374650"/>
            <a:chOff x="449061" y="299374"/>
            <a:chExt cx="374650" cy="37465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061" y="299374"/>
              <a:ext cx="374218" cy="3742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971" y="402746"/>
              <a:ext cx="168274" cy="17144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595052" y="393221"/>
            <a:ext cx="234949" cy="1777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978626" y="421796"/>
            <a:ext cx="212724" cy="12064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38810" y="386871"/>
            <a:ext cx="187324" cy="19049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18871" y="1405127"/>
            <a:ext cx="4041775" cy="2877820"/>
            <a:chOff x="118871" y="1405127"/>
            <a:chExt cx="4041775" cy="2877820"/>
          </a:xfrm>
        </p:grpSpPr>
        <p:sp>
          <p:nvSpPr>
            <p:cNvPr id="12" name="object 12"/>
            <p:cNvSpPr/>
            <p:nvPr/>
          </p:nvSpPr>
          <p:spPr>
            <a:xfrm>
              <a:off x="118871" y="1405127"/>
              <a:ext cx="4041775" cy="2877820"/>
            </a:xfrm>
            <a:custGeom>
              <a:avLst/>
              <a:gdLst/>
              <a:ahLst/>
              <a:cxnLst/>
              <a:rect l="l" t="t" r="r" b="b"/>
              <a:pathLst>
                <a:path w="4041775" h="2877820">
                  <a:moveTo>
                    <a:pt x="4041647" y="2877311"/>
                  </a:moveTo>
                  <a:lnTo>
                    <a:pt x="0" y="2877311"/>
                  </a:lnTo>
                  <a:lnTo>
                    <a:pt x="0" y="0"/>
                  </a:lnTo>
                  <a:lnTo>
                    <a:pt x="4041647" y="0"/>
                  </a:lnTo>
                  <a:lnTo>
                    <a:pt x="4041647" y="142822"/>
                  </a:lnTo>
                  <a:lnTo>
                    <a:pt x="264887" y="142822"/>
                  </a:lnTo>
                  <a:lnTo>
                    <a:pt x="255436" y="143278"/>
                  </a:lnTo>
                  <a:lnTo>
                    <a:pt x="211576" y="158976"/>
                  </a:lnTo>
                  <a:lnTo>
                    <a:pt x="180289" y="193490"/>
                  </a:lnTo>
                  <a:lnTo>
                    <a:pt x="168947" y="238762"/>
                  </a:lnTo>
                  <a:lnTo>
                    <a:pt x="168947" y="2589290"/>
                  </a:lnTo>
                  <a:lnTo>
                    <a:pt x="180289" y="2634561"/>
                  </a:lnTo>
                  <a:lnTo>
                    <a:pt x="211576" y="2669076"/>
                  </a:lnTo>
                  <a:lnTo>
                    <a:pt x="255436" y="2684773"/>
                  </a:lnTo>
                  <a:lnTo>
                    <a:pt x="264887" y="2685230"/>
                  </a:lnTo>
                  <a:lnTo>
                    <a:pt x="4041647" y="2685230"/>
                  </a:lnTo>
                  <a:lnTo>
                    <a:pt x="4041647" y="2877311"/>
                  </a:lnTo>
                  <a:close/>
                </a:path>
                <a:path w="4041775" h="2877820">
                  <a:moveTo>
                    <a:pt x="4041647" y="2685230"/>
                  </a:moveTo>
                  <a:lnTo>
                    <a:pt x="3778687" y="2685230"/>
                  </a:lnTo>
                  <a:lnTo>
                    <a:pt x="3788137" y="2684773"/>
                  </a:lnTo>
                  <a:lnTo>
                    <a:pt x="3797406" y="2683404"/>
                  </a:lnTo>
                  <a:lnTo>
                    <a:pt x="3839520" y="2663490"/>
                  </a:lnTo>
                  <a:lnTo>
                    <a:pt x="3867323" y="2626004"/>
                  </a:lnTo>
                  <a:lnTo>
                    <a:pt x="3874627" y="2589290"/>
                  </a:lnTo>
                  <a:lnTo>
                    <a:pt x="3874627" y="238762"/>
                  </a:lnTo>
                  <a:lnTo>
                    <a:pt x="3863285" y="193490"/>
                  </a:lnTo>
                  <a:lnTo>
                    <a:pt x="3831998" y="158976"/>
                  </a:lnTo>
                  <a:lnTo>
                    <a:pt x="3788138" y="143278"/>
                  </a:lnTo>
                  <a:lnTo>
                    <a:pt x="3778687" y="142822"/>
                  </a:lnTo>
                  <a:lnTo>
                    <a:pt x="4041647" y="142822"/>
                  </a:lnTo>
                  <a:lnTo>
                    <a:pt x="4041647" y="2685230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7819" y="1547950"/>
              <a:ext cx="3705860" cy="2542540"/>
            </a:xfrm>
            <a:custGeom>
              <a:avLst/>
              <a:gdLst/>
              <a:ahLst/>
              <a:cxnLst/>
              <a:rect l="l" t="t" r="r" b="b"/>
              <a:pathLst>
                <a:path w="3705860" h="2542540">
                  <a:moveTo>
                    <a:pt x="3616038" y="2542407"/>
                  </a:moveTo>
                  <a:lnTo>
                    <a:pt x="89640" y="2542407"/>
                  </a:lnTo>
                  <a:lnTo>
                    <a:pt x="83401" y="2541792"/>
                  </a:lnTo>
                  <a:lnTo>
                    <a:pt x="37400" y="2522738"/>
                  </a:lnTo>
                  <a:lnTo>
                    <a:pt x="9713" y="2489001"/>
                  </a:lnTo>
                  <a:lnTo>
                    <a:pt x="0" y="2452767"/>
                  </a:lnTo>
                  <a:lnTo>
                    <a:pt x="0" y="2446467"/>
                  </a:lnTo>
                  <a:lnTo>
                    <a:pt x="0" y="89640"/>
                  </a:lnTo>
                  <a:lnTo>
                    <a:pt x="12668" y="47876"/>
                  </a:lnTo>
                  <a:lnTo>
                    <a:pt x="47876" y="12668"/>
                  </a:lnTo>
                  <a:lnTo>
                    <a:pt x="89640" y="0"/>
                  </a:lnTo>
                  <a:lnTo>
                    <a:pt x="3616038" y="0"/>
                  </a:lnTo>
                  <a:lnTo>
                    <a:pt x="3657801" y="12668"/>
                  </a:lnTo>
                  <a:lnTo>
                    <a:pt x="3693009" y="47876"/>
                  </a:lnTo>
                  <a:lnTo>
                    <a:pt x="3705678" y="89640"/>
                  </a:lnTo>
                  <a:lnTo>
                    <a:pt x="3705678" y="2452767"/>
                  </a:lnTo>
                  <a:lnTo>
                    <a:pt x="3693009" y="2494530"/>
                  </a:lnTo>
                  <a:lnTo>
                    <a:pt x="3657801" y="2529738"/>
                  </a:lnTo>
                  <a:lnTo>
                    <a:pt x="3622277" y="2541792"/>
                  </a:lnTo>
                  <a:lnTo>
                    <a:pt x="3616038" y="2542407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1729" y="1691859"/>
              <a:ext cx="239849" cy="26383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71002" y="1730986"/>
              <a:ext cx="174625" cy="18415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1729" y="2434678"/>
              <a:ext cx="73025" cy="762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1729" y="2710505"/>
              <a:ext cx="73025" cy="762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1729" y="2980336"/>
              <a:ext cx="73025" cy="7620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419029" y="1578210"/>
            <a:ext cx="2396490" cy="155702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905"/>
              </a:spcBef>
            </a:pPr>
            <a:r>
              <a:rPr sz="1450" b="1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650" b="1" spc="-85" dirty="0">
                <a:solidFill>
                  <a:srgbClr val="1D293B"/>
                </a:solidFill>
                <a:latin typeface="Arial"/>
                <a:cs typeface="Arial"/>
              </a:rPr>
              <a:t>Traditional</a:t>
            </a:r>
            <a:r>
              <a:rPr sz="1650" b="1" spc="-5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1D293B"/>
                </a:solidFill>
                <a:latin typeface="Arial"/>
                <a:cs typeface="Arial"/>
              </a:rPr>
              <a:t>Systems</a:t>
            </a:r>
            <a:endParaRPr sz="1650">
              <a:latin typeface="Arial"/>
              <a:cs typeface="Arial"/>
            </a:endParaRPr>
          </a:p>
          <a:p>
            <a:pPr marL="132080" marR="5080">
              <a:lnSpc>
                <a:spcPct val="137700"/>
              </a:lnSpc>
              <a:spcBef>
                <a:spcPts val="145"/>
              </a:spcBef>
            </a:pPr>
            <a:r>
              <a:rPr sz="1300" spc="-50" dirty="0">
                <a:solidFill>
                  <a:srgbClr val="334054"/>
                </a:solidFill>
                <a:latin typeface="Microsoft Sans Serif"/>
                <a:cs typeface="Microsoft Sans Serif"/>
              </a:rPr>
              <a:t>Relied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on</a:t>
            </a:r>
            <a:r>
              <a:rPr sz="1300" spc="-6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predefined</a:t>
            </a:r>
            <a:r>
              <a:rPr sz="1300" spc="-5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algorithms 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Required</a:t>
            </a:r>
            <a:r>
              <a:rPr sz="1300" spc="-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334054"/>
                </a:solidFill>
                <a:latin typeface="Microsoft Sans Serif"/>
                <a:cs typeface="Microsoft Sans Serif"/>
              </a:rPr>
              <a:t>human</a:t>
            </a:r>
            <a:r>
              <a:rPr sz="1300" spc="-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intervention </a:t>
            </a:r>
            <a:r>
              <a:rPr sz="13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Often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reactive</a:t>
            </a:r>
            <a:r>
              <a:rPr sz="13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approach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968496" y="1405127"/>
            <a:ext cx="4036060" cy="2877820"/>
            <a:chOff x="3968496" y="1405127"/>
            <a:chExt cx="4036060" cy="2877820"/>
          </a:xfrm>
        </p:grpSpPr>
        <p:sp>
          <p:nvSpPr>
            <p:cNvPr id="21" name="object 21"/>
            <p:cNvSpPr/>
            <p:nvPr/>
          </p:nvSpPr>
          <p:spPr>
            <a:xfrm>
              <a:off x="3968496" y="1405127"/>
              <a:ext cx="4036060" cy="2877820"/>
            </a:xfrm>
            <a:custGeom>
              <a:avLst/>
              <a:gdLst/>
              <a:ahLst/>
              <a:cxnLst/>
              <a:rect l="l" t="t" r="r" b="b"/>
              <a:pathLst>
                <a:path w="4036059" h="2877820">
                  <a:moveTo>
                    <a:pt x="4035551" y="2877311"/>
                  </a:moveTo>
                  <a:lnTo>
                    <a:pt x="0" y="2877311"/>
                  </a:lnTo>
                  <a:lnTo>
                    <a:pt x="0" y="0"/>
                  </a:lnTo>
                  <a:lnTo>
                    <a:pt x="4035551" y="0"/>
                  </a:lnTo>
                  <a:lnTo>
                    <a:pt x="4035551" y="142822"/>
                  </a:lnTo>
                  <a:lnTo>
                    <a:pt x="264852" y="142822"/>
                  </a:lnTo>
                  <a:lnTo>
                    <a:pt x="255401" y="143278"/>
                  </a:lnTo>
                  <a:lnTo>
                    <a:pt x="211541" y="158976"/>
                  </a:lnTo>
                  <a:lnTo>
                    <a:pt x="180254" y="193490"/>
                  </a:lnTo>
                  <a:lnTo>
                    <a:pt x="168912" y="238762"/>
                  </a:lnTo>
                  <a:lnTo>
                    <a:pt x="168912" y="2589290"/>
                  </a:lnTo>
                  <a:lnTo>
                    <a:pt x="180254" y="2634561"/>
                  </a:lnTo>
                  <a:lnTo>
                    <a:pt x="211541" y="2669076"/>
                  </a:lnTo>
                  <a:lnTo>
                    <a:pt x="255401" y="2684773"/>
                  </a:lnTo>
                  <a:lnTo>
                    <a:pt x="264852" y="2685230"/>
                  </a:lnTo>
                  <a:lnTo>
                    <a:pt x="4035551" y="2685230"/>
                  </a:lnTo>
                  <a:lnTo>
                    <a:pt x="4035551" y="2877311"/>
                  </a:lnTo>
                  <a:close/>
                </a:path>
                <a:path w="4036059" h="2877820">
                  <a:moveTo>
                    <a:pt x="4035551" y="2685230"/>
                  </a:moveTo>
                  <a:lnTo>
                    <a:pt x="3772655" y="2685230"/>
                  </a:lnTo>
                  <a:lnTo>
                    <a:pt x="3782106" y="2684773"/>
                  </a:lnTo>
                  <a:lnTo>
                    <a:pt x="3791375" y="2683404"/>
                  </a:lnTo>
                  <a:lnTo>
                    <a:pt x="3833489" y="2663490"/>
                  </a:lnTo>
                  <a:lnTo>
                    <a:pt x="3861292" y="2626004"/>
                  </a:lnTo>
                  <a:lnTo>
                    <a:pt x="3868595" y="2589290"/>
                  </a:lnTo>
                  <a:lnTo>
                    <a:pt x="3868595" y="238762"/>
                  </a:lnTo>
                  <a:lnTo>
                    <a:pt x="3857253" y="193490"/>
                  </a:lnTo>
                  <a:lnTo>
                    <a:pt x="3825966" y="158976"/>
                  </a:lnTo>
                  <a:lnTo>
                    <a:pt x="3782106" y="143278"/>
                  </a:lnTo>
                  <a:lnTo>
                    <a:pt x="3772655" y="142822"/>
                  </a:lnTo>
                  <a:lnTo>
                    <a:pt x="4035551" y="142822"/>
                  </a:lnTo>
                  <a:lnTo>
                    <a:pt x="4035551" y="2685230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37408" y="1547950"/>
              <a:ext cx="3700145" cy="2542540"/>
            </a:xfrm>
            <a:custGeom>
              <a:avLst/>
              <a:gdLst/>
              <a:ahLst/>
              <a:cxnLst/>
              <a:rect l="l" t="t" r="r" b="b"/>
              <a:pathLst>
                <a:path w="3700145" h="2542540">
                  <a:moveTo>
                    <a:pt x="3610042" y="2542407"/>
                  </a:moveTo>
                  <a:lnTo>
                    <a:pt x="89640" y="2542407"/>
                  </a:lnTo>
                  <a:lnTo>
                    <a:pt x="83401" y="2541792"/>
                  </a:lnTo>
                  <a:lnTo>
                    <a:pt x="37400" y="2522738"/>
                  </a:lnTo>
                  <a:lnTo>
                    <a:pt x="9713" y="2489001"/>
                  </a:lnTo>
                  <a:lnTo>
                    <a:pt x="0" y="2452767"/>
                  </a:lnTo>
                  <a:lnTo>
                    <a:pt x="0" y="2446467"/>
                  </a:lnTo>
                  <a:lnTo>
                    <a:pt x="0" y="89640"/>
                  </a:lnTo>
                  <a:lnTo>
                    <a:pt x="12668" y="47876"/>
                  </a:lnTo>
                  <a:lnTo>
                    <a:pt x="47876" y="12668"/>
                  </a:lnTo>
                  <a:lnTo>
                    <a:pt x="89640" y="0"/>
                  </a:lnTo>
                  <a:lnTo>
                    <a:pt x="3610042" y="0"/>
                  </a:lnTo>
                  <a:lnTo>
                    <a:pt x="3651805" y="12668"/>
                  </a:lnTo>
                  <a:lnTo>
                    <a:pt x="3687012" y="47876"/>
                  </a:lnTo>
                  <a:lnTo>
                    <a:pt x="3699682" y="89640"/>
                  </a:lnTo>
                  <a:lnTo>
                    <a:pt x="3699682" y="2452767"/>
                  </a:lnTo>
                  <a:lnTo>
                    <a:pt x="3687012" y="2494530"/>
                  </a:lnTo>
                  <a:lnTo>
                    <a:pt x="3651805" y="2529738"/>
                  </a:lnTo>
                  <a:lnTo>
                    <a:pt x="3616281" y="2541792"/>
                  </a:lnTo>
                  <a:lnTo>
                    <a:pt x="3610042" y="2542407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281318" y="1691859"/>
              <a:ext cx="239849" cy="26383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15543" y="1730986"/>
              <a:ext cx="180975" cy="18415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79444" y="2434678"/>
              <a:ext cx="73025" cy="762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79444" y="2710505"/>
              <a:ext cx="73025" cy="7620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79444" y="2980336"/>
              <a:ext cx="73025" cy="7620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4266744" y="1578210"/>
            <a:ext cx="2256155" cy="155702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905"/>
              </a:spcBef>
            </a:pPr>
            <a:r>
              <a:rPr sz="1450" b="1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650" b="1" spc="-80" dirty="0">
                <a:solidFill>
                  <a:srgbClr val="1D293B"/>
                </a:solidFill>
                <a:latin typeface="Arial"/>
                <a:cs typeface="Arial"/>
              </a:rPr>
              <a:t>Digital</a:t>
            </a:r>
            <a:r>
              <a:rPr sz="1650" b="1" spc="-55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1D293B"/>
                </a:solidFill>
                <a:latin typeface="Arial"/>
                <a:cs typeface="Arial"/>
              </a:rPr>
              <a:t>Advancements</a:t>
            </a:r>
            <a:endParaRPr sz="1650">
              <a:latin typeface="Arial"/>
              <a:cs typeface="Arial"/>
            </a:endParaRPr>
          </a:p>
          <a:p>
            <a:pPr marL="132080" marR="5080">
              <a:lnSpc>
                <a:spcPct val="137700"/>
              </a:lnSpc>
              <a:spcBef>
                <a:spcPts val="145"/>
              </a:spcBef>
            </a:pP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Complex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algorithms improved 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Feedback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loops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enhanced 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Still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required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oversight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812023" y="1405127"/>
            <a:ext cx="4041775" cy="2877820"/>
            <a:chOff x="7812023" y="1405127"/>
            <a:chExt cx="4041775" cy="2877820"/>
          </a:xfrm>
        </p:grpSpPr>
        <p:sp>
          <p:nvSpPr>
            <p:cNvPr id="30" name="object 30"/>
            <p:cNvSpPr/>
            <p:nvPr/>
          </p:nvSpPr>
          <p:spPr>
            <a:xfrm>
              <a:off x="7812023" y="1405127"/>
              <a:ext cx="4041775" cy="2877820"/>
            </a:xfrm>
            <a:custGeom>
              <a:avLst/>
              <a:gdLst/>
              <a:ahLst/>
              <a:cxnLst/>
              <a:rect l="l" t="t" r="r" b="b"/>
              <a:pathLst>
                <a:path w="4041775" h="2877820">
                  <a:moveTo>
                    <a:pt x="4041647" y="2877311"/>
                  </a:moveTo>
                  <a:lnTo>
                    <a:pt x="0" y="2877311"/>
                  </a:lnTo>
                  <a:lnTo>
                    <a:pt x="0" y="0"/>
                  </a:lnTo>
                  <a:lnTo>
                    <a:pt x="4041647" y="0"/>
                  </a:lnTo>
                  <a:lnTo>
                    <a:pt x="4041647" y="142822"/>
                  </a:lnTo>
                  <a:lnTo>
                    <a:pt x="264917" y="142822"/>
                  </a:lnTo>
                  <a:lnTo>
                    <a:pt x="255466" y="143278"/>
                  </a:lnTo>
                  <a:lnTo>
                    <a:pt x="211606" y="158976"/>
                  </a:lnTo>
                  <a:lnTo>
                    <a:pt x="180319" y="193490"/>
                  </a:lnTo>
                  <a:lnTo>
                    <a:pt x="168977" y="238762"/>
                  </a:lnTo>
                  <a:lnTo>
                    <a:pt x="168977" y="2589290"/>
                  </a:lnTo>
                  <a:lnTo>
                    <a:pt x="180319" y="2634561"/>
                  </a:lnTo>
                  <a:lnTo>
                    <a:pt x="211606" y="2669076"/>
                  </a:lnTo>
                  <a:lnTo>
                    <a:pt x="255466" y="2684773"/>
                  </a:lnTo>
                  <a:lnTo>
                    <a:pt x="264917" y="2685230"/>
                  </a:lnTo>
                  <a:lnTo>
                    <a:pt x="4041647" y="2685230"/>
                  </a:lnTo>
                  <a:lnTo>
                    <a:pt x="4041647" y="2877311"/>
                  </a:lnTo>
                  <a:close/>
                </a:path>
                <a:path w="4041775" h="2877820">
                  <a:moveTo>
                    <a:pt x="4041647" y="2685230"/>
                  </a:moveTo>
                  <a:lnTo>
                    <a:pt x="3778716" y="2685230"/>
                  </a:lnTo>
                  <a:lnTo>
                    <a:pt x="3788167" y="2684773"/>
                  </a:lnTo>
                  <a:lnTo>
                    <a:pt x="3797436" y="2683404"/>
                  </a:lnTo>
                  <a:lnTo>
                    <a:pt x="3839550" y="2663490"/>
                  </a:lnTo>
                  <a:lnTo>
                    <a:pt x="3867353" y="2626004"/>
                  </a:lnTo>
                  <a:lnTo>
                    <a:pt x="3874656" y="2589290"/>
                  </a:lnTo>
                  <a:lnTo>
                    <a:pt x="3874656" y="238762"/>
                  </a:lnTo>
                  <a:lnTo>
                    <a:pt x="3863315" y="193490"/>
                  </a:lnTo>
                  <a:lnTo>
                    <a:pt x="3832027" y="158976"/>
                  </a:lnTo>
                  <a:lnTo>
                    <a:pt x="3788167" y="143278"/>
                  </a:lnTo>
                  <a:lnTo>
                    <a:pt x="3778716" y="142822"/>
                  </a:lnTo>
                  <a:lnTo>
                    <a:pt x="4041647" y="142822"/>
                  </a:lnTo>
                  <a:lnTo>
                    <a:pt x="4041647" y="2685230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981001" y="1547950"/>
              <a:ext cx="3705860" cy="2542540"/>
            </a:xfrm>
            <a:custGeom>
              <a:avLst/>
              <a:gdLst/>
              <a:ahLst/>
              <a:cxnLst/>
              <a:rect l="l" t="t" r="r" b="b"/>
              <a:pathLst>
                <a:path w="3705859" h="2542540">
                  <a:moveTo>
                    <a:pt x="3616038" y="2542407"/>
                  </a:moveTo>
                  <a:lnTo>
                    <a:pt x="89639" y="2542407"/>
                  </a:lnTo>
                  <a:lnTo>
                    <a:pt x="83400" y="2541792"/>
                  </a:lnTo>
                  <a:lnTo>
                    <a:pt x="37401" y="2522738"/>
                  </a:lnTo>
                  <a:lnTo>
                    <a:pt x="9713" y="2489001"/>
                  </a:lnTo>
                  <a:lnTo>
                    <a:pt x="0" y="2452767"/>
                  </a:lnTo>
                  <a:lnTo>
                    <a:pt x="0" y="2446467"/>
                  </a:lnTo>
                  <a:lnTo>
                    <a:pt x="0" y="89640"/>
                  </a:lnTo>
                  <a:lnTo>
                    <a:pt x="12668" y="47876"/>
                  </a:lnTo>
                  <a:lnTo>
                    <a:pt x="47875" y="12668"/>
                  </a:lnTo>
                  <a:lnTo>
                    <a:pt x="89639" y="0"/>
                  </a:lnTo>
                  <a:lnTo>
                    <a:pt x="3616038" y="0"/>
                  </a:lnTo>
                  <a:lnTo>
                    <a:pt x="3657801" y="12668"/>
                  </a:lnTo>
                  <a:lnTo>
                    <a:pt x="3693007" y="47876"/>
                  </a:lnTo>
                  <a:lnTo>
                    <a:pt x="3705678" y="89640"/>
                  </a:lnTo>
                  <a:lnTo>
                    <a:pt x="3705678" y="2452767"/>
                  </a:lnTo>
                  <a:lnTo>
                    <a:pt x="3693007" y="2494530"/>
                  </a:lnTo>
                  <a:lnTo>
                    <a:pt x="3657801" y="2529738"/>
                  </a:lnTo>
                  <a:lnTo>
                    <a:pt x="3622276" y="2541792"/>
                  </a:lnTo>
                  <a:lnTo>
                    <a:pt x="3616038" y="2542407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24911" y="1691859"/>
              <a:ext cx="239849" cy="26383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363257" y="1730986"/>
              <a:ext cx="180975" cy="18415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27159" y="2734490"/>
              <a:ext cx="73025" cy="7620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27159" y="3232178"/>
              <a:ext cx="73025" cy="76200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27159" y="3502009"/>
              <a:ext cx="73025" cy="7620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127159" y="3777836"/>
              <a:ext cx="73025" cy="76200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8114459" y="1578210"/>
            <a:ext cx="3308985" cy="235458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905"/>
              </a:spcBef>
            </a:pPr>
            <a:r>
              <a:rPr sz="1450" b="1" spc="-5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sz="1650" b="1" spc="-80" dirty="0">
                <a:solidFill>
                  <a:srgbClr val="1D293B"/>
                </a:solidFill>
                <a:latin typeface="Arial"/>
                <a:cs typeface="Arial"/>
              </a:rPr>
              <a:t>AI</a:t>
            </a:r>
            <a:r>
              <a:rPr sz="1650" b="1" spc="-10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1D293B"/>
                </a:solidFill>
                <a:latin typeface="Arial"/>
                <a:cs typeface="Arial"/>
              </a:rPr>
              <a:t>Integration</a:t>
            </a:r>
            <a:endParaRPr sz="1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1300" b="1" spc="-90" dirty="0">
                <a:solidFill>
                  <a:srgbClr val="334054"/>
                </a:solidFill>
                <a:latin typeface="Arial"/>
                <a:cs typeface="Arial"/>
              </a:rPr>
              <a:t>A</a:t>
            </a:r>
            <a:r>
              <a:rPr sz="1300" b="1" spc="-40" dirty="0">
                <a:solidFill>
                  <a:srgbClr val="334054"/>
                </a:solidFill>
                <a:latin typeface="Arial"/>
                <a:cs typeface="Arial"/>
              </a:rPr>
              <a:t> </a:t>
            </a:r>
            <a:r>
              <a:rPr sz="1300" b="1" spc="-70" dirty="0">
                <a:solidFill>
                  <a:srgbClr val="334054"/>
                </a:solidFill>
                <a:latin typeface="Arial"/>
                <a:cs typeface="Arial"/>
              </a:rPr>
              <a:t>paradigm</a:t>
            </a:r>
            <a:r>
              <a:rPr sz="1300" b="1" spc="-40" dirty="0">
                <a:solidFill>
                  <a:srgbClr val="334054"/>
                </a:solidFill>
                <a:latin typeface="Arial"/>
                <a:cs typeface="Arial"/>
              </a:rPr>
              <a:t> </a:t>
            </a:r>
            <a:r>
              <a:rPr sz="1300" b="1" spc="-65" dirty="0">
                <a:solidFill>
                  <a:srgbClr val="334054"/>
                </a:solidFill>
                <a:latin typeface="Arial"/>
                <a:cs typeface="Arial"/>
              </a:rPr>
              <a:t>shift</a:t>
            </a:r>
            <a:r>
              <a:rPr sz="1350" b="1" spc="-65" dirty="0">
                <a:solidFill>
                  <a:srgbClr val="334054"/>
                </a:solidFill>
                <a:latin typeface="Noto Sans JP SemiBold"/>
                <a:cs typeface="Noto Sans JP SemiBold"/>
              </a:rPr>
              <a:t>,</a:t>
            </a:r>
            <a:r>
              <a:rPr sz="1350" b="1" spc="-10" dirty="0">
                <a:solidFill>
                  <a:srgbClr val="334054"/>
                </a:solidFill>
                <a:latin typeface="Noto Sans JP SemiBold"/>
                <a:cs typeface="Noto Sans JP SemiBold"/>
              </a:rPr>
              <a:t> </a:t>
            </a:r>
            <a:r>
              <a:rPr sz="1300" b="1" spc="-65" dirty="0">
                <a:solidFill>
                  <a:srgbClr val="334054"/>
                </a:solidFill>
                <a:latin typeface="Arial"/>
                <a:cs typeface="Arial"/>
              </a:rPr>
              <a:t>enabling</a:t>
            </a:r>
            <a:r>
              <a:rPr sz="1300" b="1" spc="-35" dirty="0">
                <a:solidFill>
                  <a:srgbClr val="334054"/>
                </a:solidFill>
                <a:latin typeface="Arial"/>
                <a:cs typeface="Arial"/>
              </a:rPr>
              <a:t> </a:t>
            </a:r>
            <a:r>
              <a:rPr sz="1300" b="1" spc="-70" dirty="0">
                <a:solidFill>
                  <a:srgbClr val="334054"/>
                </a:solidFill>
                <a:latin typeface="Arial"/>
                <a:cs typeface="Arial"/>
              </a:rPr>
              <a:t>systems</a:t>
            </a:r>
            <a:r>
              <a:rPr sz="1300" b="1" spc="-40" dirty="0">
                <a:solidFill>
                  <a:srgbClr val="334054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334054"/>
                </a:solidFill>
                <a:latin typeface="Arial"/>
                <a:cs typeface="Arial"/>
              </a:rPr>
              <a:t>to</a:t>
            </a:r>
            <a:r>
              <a:rPr sz="1350" b="1" spc="-25" dirty="0">
                <a:solidFill>
                  <a:srgbClr val="334054"/>
                </a:solidFill>
                <a:latin typeface="Noto Sans JP SemiBold"/>
                <a:cs typeface="Noto Sans JP SemiBold"/>
              </a:rPr>
              <a:t>:</a:t>
            </a:r>
            <a:endParaRPr sz="1350">
              <a:latin typeface="Noto Sans JP SemiBold"/>
              <a:cs typeface="Noto Sans JP SemiBold"/>
            </a:endParaRPr>
          </a:p>
          <a:p>
            <a:pPr marL="132080" marR="334010">
              <a:lnSpc>
                <a:spcPct val="112000"/>
              </a:lnSpc>
              <a:spcBef>
                <a:spcPts val="600"/>
              </a:spcBef>
            </a:pP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Process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massive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data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at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unprecedented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speeds</a:t>
            </a:r>
            <a:endParaRPr sz="1300">
              <a:latin typeface="Microsoft Sans Serif"/>
              <a:cs typeface="Microsoft Sans Serif"/>
            </a:endParaRPr>
          </a:p>
          <a:p>
            <a:pPr marL="132080" marR="703580">
              <a:lnSpc>
                <a:spcPct val="133000"/>
              </a:lnSpc>
              <a:spcBef>
                <a:spcPts val="100"/>
              </a:spcBef>
            </a:pP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Predict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potential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issues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proactively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Adjust</a:t>
            </a:r>
            <a:r>
              <a:rPr sz="13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parameters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in</a:t>
            </a:r>
            <a:r>
              <a:rPr sz="13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334054"/>
                </a:solidFill>
                <a:latin typeface="Microsoft Sans Serif"/>
                <a:cs typeface="Microsoft Sans Serif"/>
              </a:rPr>
              <a:t>real</a:t>
            </a:r>
            <a:r>
              <a:rPr sz="1350" spc="-50" dirty="0">
                <a:solidFill>
                  <a:srgbClr val="334054"/>
                </a:solidFill>
                <a:latin typeface="Verdana"/>
                <a:cs typeface="Verdana"/>
              </a:rPr>
              <a:t>-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time</a:t>
            </a:r>
            <a:endParaRPr sz="1300">
              <a:latin typeface="Microsoft Sans Serif"/>
              <a:cs typeface="Microsoft Sans Serif"/>
            </a:endParaRPr>
          </a:p>
          <a:p>
            <a:pPr marL="132080">
              <a:lnSpc>
                <a:spcPct val="100000"/>
              </a:lnSpc>
              <a:spcBef>
                <a:spcPts val="600"/>
              </a:spcBef>
            </a:pP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Make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autonomous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decisions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for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 optimization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18871" y="4139183"/>
            <a:ext cx="7117080" cy="1630680"/>
            <a:chOff x="118871" y="4139183"/>
            <a:chExt cx="7117080" cy="1630680"/>
          </a:xfrm>
        </p:grpSpPr>
        <p:sp>
          <p:nvSpPr>
            <p:cNvPr id="40" name="object 40"/>
            <p:cNvSpPr/>
            <p:nvPr/>
          </p:nvSpPr>
          <p:spPr>
            <a:xfrm>
              <a:off x="118871" y="4139183"/>
              <a:ext cx="7117080" cy="1630680"/>
            </a:xfrm>
            <a:custGeom>
              <a:avLst/>
              <a:gdLst/>
              <a:ahLst/>
              <a:cxnLst/>
              <a:rect l="l" t="t" r="r" b="b"/>
              <a:pathLst>
                <a:path w="7117080" h="1630679">
                  <a:moveTo>
                    <a:pt x="7117079" y="1630679"/>
                  </a:moveTo>
                  <a:lnTo>
                    <a:pt x="0" y="1630679"/>
                  </a:lnTo>
                  <a:lnTo>
                    <a:pt x="0" y="0"/>
                  </a:lnTo>
                  <a:lnTo>
                    <a:pt x="7117079" y="0"/>
                  </a:lnTo>
                  <a:lnTo>
                    <a:pt x="7117079" y="143054"/>
                  </a:lnTo>
                  <a:lnTo>
                    <a:pt x="264887" y="143054"/>
                  </a:lnTo>
                  <a:lnTo>
                    <a:pt x="255436" y="143510"/>
                  </a:lnTo>
                  <a:lnTo>
                    <a:pt x="211576" y="159207"/>
                  </a:lnTo>
                  <a:lnTo>
                    <a:pt x="180289" y="193722"/>
                  </a:lnTo>
                  <a:lnTo>
                    <a:pt x="168947" y="238994"/>
                  </a:lnTo>
                  <a:lnTo>
                    <a:pt x="168947" y="1342303"/>
                  </a:lnTo>
                  <a:lnTo>
                    <a:pt x="180289" y="1387574"/>
                  </a:lnTo>
                  <a:lnTo>
                    <a:pt x="211576" y="1422089"/>
                  </a:lnTo>
                  <a:lnTo>
                    <a:pt x="255436" y="1437786"/>
                  </a:lnTo>
                  <a:lnTo>
                    <a:pt x="264887" y="1438242"/>
                  </a:lnTo>
                  <a:lnTo>
                    <a:pt x="7117079" y="1438242"/>
                  </a:lnTo>
                  <a:lnTo>
                    <a:pt x="7117079" y="1630679"/>
                  </a:lnTo>
                  <a:close/>
                </a:path>
                <a:path w="7117080" h="1630679">
                  <a:moveTo>
                    <a:pt x="7117079" y="1438242"/>
                  </a:moveTo>
                  <a:lnTo>
                    <a:pt x="6854760" y="1438242"/>
                  </a:lnTo>
                  <a:lnTo>
                    <a:pt x="6864211" y="1437786"/>
                  </a:lnTo>
                  <a:lnTo>
                    <a:pt x="6873480" y="1436417"/>
                  </a:lnTo>
                  <a:lnTo>
                    <a:pt x="6915594" y="1416502"/>
                  </a:lnTo>
                  <a:lnTo>
                    <a:pt x="6943396" y="1379017"/>
                  </a:lnTo>
                  <a:lnTo>
                    <a:pt x="6950700" y="1342303"/>
                  </a:lnTo>
                  <a:lnTo>
                    <a:pt x="6950700" y="238994"/>
                  </a:lnTo>
                  <a:lnTo>
                    <a:pt x="6939357" y="193722"/>
                  </a:lnTo>
                  <a:lnTo>
                    <a:pt x="6908071" y="159207"/>
                  </a:lnTo>
                  <a:lnTo>
                    <a:pt x="6864211" y="143510"/>
                  </a:lnTo>
                  <a:lnTo>
                    <a:pt x="6854760" y="143054"/>
                  </a:lnTo>
                  <a:lnTo>
                    <a:pt x="7117079" y="143054"/>
                  </a:lnTo>
                  <a:lnTo>
                    <a:pt x="7117079" y="1438242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87819" y="4282237"/>
              <a:ext cx="6781800" cy="1295400"/>
            </a:xfrm>
            <a:custGeom>
              <a:avLst/>
              <a:gdLst/>
              <a:ahLst/>
              <a:cxnLst/>
              <a:rect l="l" t="t" r="r" b="b"/>
              <a:pathLst>
                <a:path w="6781800" h="1295400">
                  <a:moveTo>
                    <a:pt x="6692111" y="1295188"/>
                  </a:moveTo>
                  <a:lnTo>
                    <a:pt x="89640" y="1295188"/>
                  </a:lnTo>
                  <a:lnTo>
                    <a:pt x="83401" y="1294573"/>
                  </a:lnTo>
                  <a:lnTo>
                    <a:pt x="37400" y="1275519"/>
                  </a:lnTo>
                  <a:lnTo>
                    <a:pt x="9713" y="1241783"/>
                  </a:lnTo>
                  <a:lnTo>
                    <a:pt x="0" y="1205548"/>
                  </a:lnTo>
                  <a:lnTo>
                    <a:pt x="0" y="1199248"/>
                  </a:lnTo>
                  <a:lnTo>
                    <a:pt x="0" y="89640"/>
                  </a:lnTo>
                  <a:lnTo>
                    <a:pt x="12668" y="47875"/>
                  </a:lnTo>
                  <a:lnTo>
                    <a:pt x="47876" y="12668"/>
                  </a:lnTo>
                  <a:lnTo>
                    <a:pt x="89640" y="0"/>
                  </a:lnTo>
                  <a:lnTo>
                    <a:pt x="6692111" y="0"/>
                  </a:lnTo>
                  <a:lnTo>
                    <a:pt x="6733875" y="12668"/>
                  </a:lnTo>
                  <a:lnTo>
                    <a:pt x="6769082" y="47875"/>
                  </a:lnTo>
                  <a:lnTo>
                    <a:pt x="6781751" y="89640"/>
                  </a:lnTo>
                  <a:lnTo>
                    <a:pt x="6781751" y="1205548"/>
                  </a:lnTo>
                  <a:lnTo>
                    <a:pt x="6769082" y="1247312"/>
                  </a:lnTo>
                  <a:lnTo>
                    <a:pt x="6733875" y="1282519"/>
                  </a:lnTo>
                  <a:lnTo>
                    <a:pt x="6698350" y="1294573"/>
                  </a:lnTo>
                  <a:lnTo>
                    <a:pt x="6692111" y="1295188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31729" y="4492106"/>
              <a:ext cx="287819" cy="16789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15677" y="4519602"/>
              <a:ext cx="120650" cy="107950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802789" y="4387019"/>
            <a:ext cx="30035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95" dirty="0">
                <a:solidFill>
                  <a:srgbClr val="1D293B"/>
                </a:solidFill>
                <a:latin typeface="Arial"/>
                <a:cs typeface="Arial"/>
              </a:rPr>
              <a:t>The</a:t>
            </a:r>
            <a:r>
              <a:rPr sz="2000" b="1" spc="-13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1D293B"/>
                </a:solidFill>
                <a:latin typeface="Arial"/>
                <a:cs typeface="Arial"/>
              </a:rPr>
              <a:t>Transformation</a:t>
            </a:r>
            <a:r>
              <a:rPr sz="2000" b="1" spc="-13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2000" b="1" spc="-50" dirty="0">
                <a:solidFill>
                  <a:srgbClr val="1D293B"/>
                </a:solidFill>
                <a:latin typeface="Arial"/>
                <a:cs typeface="Arial"/>
              </a:rPr>
              <a:t>Impact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5" name="object 45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431729" y="4821899"/>
            <a:ext cx="2098685" cy="365770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940609" y="5194098"/>
            <a:ext cx="1083310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Efficiency</a:t>
            </a:r>
            <a:r>
              <a:rPr sz="1300" spc="5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300" spc="-40" dirty="0">
                <a:solidFill>
                  <a:srgbClr val="465469"/>
                </a:solidFill>
                <a:latin typeface="Microsoft Sans Serif"/>
                <a:cs typeface="Microsoft Sans Serif"/>
              </a:rPr>
              <a:t>Gain</a:t>
            </a:r>
            <a:endParaRPr sz="1300">
              <a:latin typeface="Microsoft Sans Serif"/>
              <a:cs typeface="Microsoft Sans Serif"/>
            </a:endParaRPr>
          </a:p>
        </p:txBody>
      </p:sp>
      <p:pic>
        <p:nvPicPr>
          <p:cNvPr id="47" name="object 47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626355" y="4821899"/>
            <a:ext cx="2104681" cy="365770"/>
          </a:xfrm>
          <a:prstGeom prst="rect">
            <a:avLst/>
          </a:prstGeom>
        </p:spPr>
      </p:pic>
      <p:sp>
        <p:nvSpPr>
          <p:cNvPr id="48" name="object 48"/>
          <p:cNvSpPr txBox="1"/>
          <p:nvPr/>
        </p:nvSpPr>
        <p:spPr>
          <a:xfrm>
            <a:off x="3115653" y="5194098"/>
            <a:ext cx="1126490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-25" dirty="0">
                <a:solidFill>
                  <a:srgbClr val="465469"/>
                </a:solidFill>
                <a:latin typeface="Microsoft Sans Serif"/>
                <a:cs typeface="Microsoft Sans Serif"/>
              </a:rPr>
              <a:t>Error</a:t>
            </a:r>
            <a:r>
              <a:rPr sz="1300" spc="-65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465469"/>
                </a:solidFill>
                <a:latin typeface="Microsoft Sans Serif"/>
                <a:cs typeface="Microsoft Sans Serif"/>
              </a:rPr>
              <a:t>Reduction</a:t>
            </a:r>
            <a:endParaRPr sz="1300">
              <a:latin typeface="Microsoft Sans Serif"/>
              <a:cs typeface="Microsoft Sans Serif"/>
            </a:endParaRPr>
          </a:p>
        </p:txBody>
      </p:sp>
      <p:pic>
        <p:nvPicPr>
          <p:cNvPr id="49" name="object 49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4826976" y="4821899"/>
            <a:ext cx="2098685" cy="365770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5045600" y="5194098"/>
            <a:ext cx="1659889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-30" dirty="0">
                <a:solidFill>
                  <a:srgbClr val="465469"/>
                </a:solidFill>
                <a:latin typeface="Microsoft Sans Serif"/>
                <a:cs typeface="Microsoft Sans Serif"/>
              </a:rPr>
              <a:t>Autonomous</a:t>
            </a:r>
            <a:r>
              <a:rPr sz="1300" spc="-4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465469"/>
                </a:solidFill>
                <a:latin typeface="Microsoft Sans Serif"/>
                <a:cs typeface="Microsoft Sans Serif"/>
              </a:rPr>
              <a:t>Operation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7046975" y="4139183"/>
            <a:ext cx="4806950" cy="2475230"/>
            <a:chOff x="7046975" y="4139183"/>
            <a:chExt cx="4806950" cy="2475230"/>
          </a:xfrm>
        </p:grpSpPr>
        <p:sp>
          <p:nvSpPr>
            <p:cNvPr id="52" name="object 52"/>
            <p:cNvSpPr/>
            <p:nvPr/>
          </p:nvSpPr>
          <p:spPr>
            <a:xfrm>
              <a:off x="7046975" y="4139183"/>
              <a:ext cx="4806950" cy="2475230"/>
            </a:xfrm>
            <a:custGeom>
              <a:avLst/>
              <a:gdLst/>
              <a:ahLst/>
              <a:cxnLst/>
              <a:rect l="l" t="t" r="r" b="b"/>
              <a:pathLst>
                <a:path w="4806950" h="2475229">
                  <a:moveTo>
                    <a:pt x="4806695" y="2474975"/>
                  </a:moveTo>
                  <a:lnTo>
                    <a:pt x="0" y="2474975"/>
                  </a:lnTo>
                  <a:lnTo>
                    <a:pt x="0" y="0"/>
                  </a:lnTo>
                  <a:lnTo>
                    <a:pt x="4806695" y="0"/>
                  </a:lnTo>
                  <a:lnTo>
                    <a:pt x="4806695" y="143054"/>
                  </a:lnTo>
                  <a:lnTo>
                    <a:pt x="262446" y="143054"/>
                  </a:lnTo>
                  <a:lnTo>
                    <a:pt x="252995" y="143510"/>
                  </a:lnTo>
                  <a:lnTo>
                    <a:pt x="209135" y="159207"/>
                  </a:lnTo>
                  <a:lnTo>
                    <a:pt x="177848" y="193722"/>
                  </a:lnTo>
                  <a:lnTo>
                    <a:pt x="166506" y="238994"/>
                  </a:lnTo>
                  <a:lnTo>
                    <a:pt x="166506" y="2187773"/>
                  </a:lnTo>
                  <a:lnTo>
                    <a:pt x="177848" y="2233044"/>
                  </a:lnTo>
                  <a:lnTo>
                    <a:pt x="209135" y="2267559"/>
                  </a:lnTo>
                  <a:lnTo>
                    <a:pt x="252995" y="2283257"/>
                  </a:lnTo>
                  <a:lnTo>
                    <a:pt x="262446" y="2283713"/>
                  </a:lnTo>
                  <a:lnTo>
                    <a:pt x="4806695" y="2283713"/>
                  </a:lnTo>
                  <a:lnTo>
                    <a:pt x="4806695" y="2474975"/>
                  </a:lnTo>
                  <a:close/>
                </a:path>
                <a:path w="4806950" h="2475229">
                  <a:moveTo>
                    <a:pt x="4806695" y="2283713"/>
                  </a:moveTo>
                  <a:lnTo>
                    <a:pt x="4543764" y="2283713"/>
                  </a:lnTo>
                  <a:lnTo>
                    <a:pt x="4553215" y="2283257"/>
                  </a:lnTo>
                  <a:lnTo>
                    <a:pt x="4562485" y="2281887"/>
                  </a:lnTo>
                  <a:lnTo>
                    <a:pt x="4604598" y="2261973"/>
                  </a:lnTo>
                  <a:lnTo>
                    <a:pt x="4632401" y="2224487"/>
                  </a:lnTo>
                  <a:lnTo>
                    <a:pt x="4639704" y="2187773"/>
                  </a:lnTo>
                  <a:lnTo>
                    <a:pt x="4639704" y="238994"/>
                  </a:lnTo>
                  <a:lnTo>
                    <a:pt x="4628363" y="193722"/>
                  </a:lnTo>
                  <a:lnTo>
                    <a:pt x="4597075" y="159207"/>
                  </a:lnTo>
                  <a:lnTo>
                    <a:pt x="4553215" y="143510"/>
                  </a:lnTo>
                  <a:lnTo>
                    <a:pt x="4543764" y="143054"/>
                  </a:lnTo>
                  <a:lnTo>
                    <a:pt x="4806695" y="143054"/>
                  </a:lnTo>
                  <a:lnTo>
                    <a:pt x="4806695" y="2283713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213481" y="4282237"/>
              <a:ext cx="4473575" cy="2141220"/>
            </a:xfrm>
            <a:custGeom>
              <a:avLst/>
              <a:gdLst/>
              <a:ahLst/>
              <a:cxnLst/>
              <a:rect l="l" t="t" r="r" b="b"/>
              <a:pathLst>
                <a:path w="4473575" h="2141220">
                  <a:moveTo>
                    <a:pt x="4383557" y="2140658"/>
                  </a:moveTo>
                  <a:lnTo>
                    <a:pt x="89639" y="2140658"/>
                  </a:lnTo>
                  <a:lnTo>
                    <a:pt x="83400" y="2140044"/>
                  </a:lnTo>
                  <a:lnTo>
                    <a:pt x="37399" y="2120990"/>
                  </a:lnTo>
                  <a:lnTo>
                    <a:pt x="9712" y="2087253"/>
                  </a:lnTo>
                  <a:lnTo>
                    <a:pt x="0" y="2051019"/>
                  </a:lnTo>
                  <a:lnTo>
                    <a:pt x="0" y="2044719"/>
                  </a:lnTo>
                  <a:lnTo>
                    <a:pt x="0" y="89640"/>
                  </a:lnTo>
                  <a:lnTo>
                    <a:pt x="12667" y="47875"/>
                  </a:lnTo>
                  <a:lnTo>
                    <a:pt x="47875" y="12668"/>
                  </a:lnTo>
                  <a:lnTo>
                    <a:pt x="89639" y="0"/>
                  </a:lnTo>
                  <a:lnTo>
                    <a:pt x="4383557" y="0"/>
                  </a:lnTo>
                  <a:lnTo>
                    <a:pt x="4425320" y="12668"/>
                  </a:lnTo>
                  <a:lnTo>
                    <a:pt x="4460527" y="47875"/>
                  </a:lnTo>
                  <a:lnTo>
                    <a:pt x="4473197" y="89640"/>
                  </a:lnTo>
                  <a:lnTo>
                    <a:pt x="4473197" y="2051019"/>
                  </a:lnTo>
                  <a:lnTo>
                    <a:pt x="4460527" y="2092782"/>
                  </a:lnTo>
                  <a:lnTo>
                    <a:pt x="4425320" y="2127989"/>
                  </a:lnTo>
                  <a:lnTo>
                    <a:pt x="4389795" y="2140044"/>
                  </a:lnTo>
                  <a:lnTo>
                    <a:pt x="4383557" y="2140658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309422" y="4378177"/>
              <a:ext cx="4281318" cy="1343158"/>
            </a:xfrm>
            <a:prstGeom prst="rect">
              <a:avLst/>
            </a:prstGeom>
          </p:spPr>
        </p:pic>
      </p:grpSp>
      <p:sp>
        <p:nvSpPr>
          <p:cNvPr id="55" name="object 55"/>
          <p:cNvSpPr txBox="1"/>
          <p:nvPr/>
        </p:nvSpPr>
        <p:spPr>
          <a:xfrm>
            <a:off x="7297003" y="5682244"/>
            <a:ext cx="3916679" cy="63119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500" b="1" spc="-90" dirty="0">
                <a:solidFill>
                  <a:srgbClr val="1D293B"/>
                </a:solidFill>
                <a:latin typeface="Arial"/>
                <a:cs typeface="Arial"/>
              </a:rPr>
              <a:t>Industrial</a:t>
            </a:r>
            <a:r>
              <a:rPr sz="1500" b="1" spc="-2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D293B"/>
                </a:solidFill>
                <a:latin typeface="Arial"/>
                <a:cs typeface="Arial"/>
              </a:rPr>
              <a:t>Evolution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1300" spc="-60" dirty="0">
                <a:solidFill>
                  <a:srgbClr val="465469"/>
                </a:solidFill>
                <a:latin typeface="Microsoft Sans Serif"/>
                <a:cs typeface="Microsoft Sans Serif"/>
              </a:rPr>
              <a:t>From</a:t>
            </a:r>
            <a:r>
              <a:rPr sz="1300" spc="-3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300" spc="-45" dirty="0">
                <a:solidFill>
                  <a:srgbClr val="465469"/>
                </a:solidFill>
                <a:latin typeface="Microsoft Sans Serif"/>
                <a:cs typeface="Microsoft Sans Serif"/>
              </a:rPr>
              <a:t>manual</a:t>
            </a:r>
            <a:r>
              <a:rPr sz="1300" spc="-3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controls</a:t>
            </a:r>
            <a:r>
              <a:rPr sz="1300" spc="-25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465469"/>
                </a:solidFill>
                <a:latin typeface="Microsoft Sans Serif"/>
                <a:cs typeface="Microsoft Sans Serif"/>
              </a:rPr>
              <a:t>to</a:t>
            </a:r>
            <a:r>
              <a:rPr sz="1300" spc="-3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intelligent</a:t>
            </a:r>
            <a:r>
              <a:rPr sz="1300" spc="-30" dirty="0">
                <a:solidFill>
                  <a:srgbClr val="465469"/>
                </a:solidFill>
                <a:latin typeface="Microsoft Sans Serif"/>
                <a:cs typeface="Microsoft Sans Serif"/>
              </a:rPr>
              <a:t> automation</a:t>
            </a:r>
            <a:r>
              <a:rPr sz="1300" spc="-25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systems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6DD79D-7AC5-8C21-C2AD-6950D050C91D}"/>
              </a:ext>
            </a:extLst>
          </p:cNvPr>
          <p:cNvSpPr txBox="1"/>
          <p:nvPr/>
        </p:nvSpPr>
        <p:spPr>
          <a:xfrm>
            <a:off x="-595991" y="903905"/>
            <a:ext cx="6090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i="0" dirty="0">
                <a:solidFill>
                  <a:schemeClr val="bg1"/>
                </a:solidFill>
                <a:effectLst/>
                <a:latin typeface="Inter"/>
              </a:rPr>
              <a:t>Evolution of Control Systems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9471B2D-8C6A-4531-36A7-A6F51E77FBBE}"/>
              </a:ext>
            </a:extLst>
          </p:cNvPr>
          <p:cNvSpPr txBox="1"/>
          <p:nvPr/>
        </p:nvSpPr>
        <p:spPr>
          <a:xfrm>
            <a:off x="-745670" y="903905"/>
            <a:ext cx="6389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Inter"/>
              </a:rPr>
              <a:t>75%</a:t>
            </a:r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E8B17D4-ECEC-1C9E-25DB-A47290322A8C}"/>
              </a:ext>
            </a:extLst>
          </p:cNvPr>
          <p:cNvSpPr txBox="1"/>
          <p:nvPr/>
        </p:nvSpPr>
        <p:spPr>
          <a:xfrm>
            <a:off x="-794655" y="903905"/>
            <a:ext cx="6487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Inter"/>
              </a:rPr>
              <a:t>75%</a:t>
            </a:r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8E3F0A-7F31-0EF4-E9F7-D6374FB6686D}"/>
              </a:ext>
            </a:extLst>
          </p:cNvPr>
          <p:cNvSpPr txBox="1"/>
          <p:nvPr/>
        </p:nvSpPr>
        <p:spPr>
          <a:xfrm>
            <a:off x="1169212" y="4834671"/>
            <a:ext cx="932989" cy="365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effectLst/>
                <a:latin typeface="Inter"/>
              </a:rPr>
              <a:t>75%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7B13C2B-9CF4-1DD4-9B55-63C358A4DFE6}"/>
              </a:ext>
            </a:extLst>
          </p:cNvPr>
          <p:cNvSpPr txBox="1"/>
          <p:nvPr/>
        </p:nvSpPr>
        <p:spPr>
          <a:xfrm>
            <a:off x="3375609" y="4812918"/>
            <a:ext cx="76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effectLst/>
                <a:latin typeface="Inter"/>
              </a:rPr>
              <a:t>90%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413D441-F61C-383B-C2B8-1CDE1403A0BF}"/>
              </a:ext>
            </a:extLst>
          </p:cNvPr>
          <p:cNvSpPr txBox="1"/>
          <p:nvPr/>
        </p:nvSpPr>
        <p:spPr>
          <a:xfrm>
            <a:off x="5545329" y="4812918"/>
            <a:ext cx="733041" cy="381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effectLst/>
                <a:latin typeface="Inter"/>
              </a:rPr>
              <a:t>24/7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object 7">
            <a:extLst>
              <a:ext uri="{FF2B5EF4-FFF2-40B4-BE49-F238E27FC236}">
                <a16:creationId xmlns:a16="http://schemas.microsoft.com/office/drawing/2014/main" id="{22074212-DFE4-DFAA-C48D-A22B3BC9F5F1}"/>
              </a:ext>
            </a:extLst>
          </p:cNvPr>
          <p:cNvSpPr txBox="1"/>
          <p:nvPr/>
        </p:nvSpPr>
        <p:spPr>
          <a:xfrm>
            <a:off x="940609" y="342555"/>
            <a:ext cx="647482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Recent developments in intelligent control systems and autonomous control</a:t>
            </a:r>
            <a:endParaRPr sz="14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749" y="972967"/>
            <a:ext cx="10777484" cy="37421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8429" y="1496872"/>
            <a:ext cx="898123" cy="3742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98749" y="299374"/>
            <a:ext cx="449580" cy="449580"/>
            <a:chOff x="598749" y="299374"/>
            <a:chExt cx="449580" cy="44958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749" y="299374"/>
              <a:ext cx="449061" cy="4490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9725" y="424293"/>
              <a:ext cx="187324" cy="19049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97445" y="408079"/>
            <a:ext cx="282574" cy="2285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02639" y="408079"/>
            <a:ext cx="225424" cy="2285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51702" y="408079"/>
            <a:ext cx="225424" cy="22859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20039" y="1459991"/>
            <a:ext cx="4471670" cy="1908175"/>
            <a:chOff x="320039" y="1459991"/>
            <a:chExt cx="4471670" cy="1908175"/>
          </a:xfrm>
        </p:grpSpPr>
        <p:sp>
          <p:nvSpPr>
            <p:cNvPr id="12" name="object 12"/>
            <p:cNvSpPr/>
            <p:nvPr/>
          </p:nvSpPr>
          <p:spPr>
            <a:xfrm>
              <a:off x="320039" y="1459991"/>
              <a:ext cx="4471670" cy="1908175"/>
            </a:xfrm>
            <a:custGeom>
              <a:avLst/>
              <a:gdLst/>
              <a:ahLst/>
              <a:cxnLst/>
              <a:rect l="l" t="t" r="r" b="b"/>
              <a:pathLst>
                <a:path w="4471670" h="1908175">
                  <a:moveTo>
                    <a:pt x="4471415" y="1908047"/>
                  </a:moveTo>
                  <a:lnTo>
                    <a:pt x="0" y="1908047"/>
                  </a:lnTo>
                  <a:lnTo>
                    <a:pt x="0" y="0"/>
                  </a:lnTo>
                  <a:lnTo>
                    <a:pt x="4471415" y="0"/>
                  </a:lnTo>
                  <a:lnTo>
                    <a:pt x="4471415" y="218605"/>
                  </a:lnTo>
                  <a:lnTo>
                    <a:pt x="365398" y="218605"/>
                  </a:lnTo>
                  <a:lnTo>
                    <a:pt x="354737" y="219120"/>
                  </a:lnTo>
                  <a:lnTo>
                    <a:pt x="314328" y="231399"/>
                  </a:lnTo>
                  <a:lnTo>
                    <a:pt x="281695" y="258207"/>
                  </a:lnTo>
                  <a:lnTo>
                    <a:pt x="261805" y="295462"/>
                  </a:lnTo>
                  <a:lnTo>
                    <a:pt x="257171" y="326832"/>
                  </a:lnTo>
                  <a:lnTo>
                    <a:pt x="257171" y="1508312"/>
                  </a:lnTo>
                  <a:lnTo>
                    <a:pt x="265409" y="1549728"/>
                  </a:lnTo>
                  <a:lnTo>
                    <a:pt x="288870" y="1584840"/>
                  </a:lnTo>
                  <a:lnTo>
                    <a:pt x="323981" y="1608300"/>
                  </a:lnTo>
                  <a:lnTo>
                    <a:pt x="365398" y="1616539"/>
                  </a:lnTo>
                  <a:lnTo>
                    <a:pt x="4471415" y="1616539"/>
                  </a:lnTo>
                  <a:lnTo>
                    <a:pt x="4471415" y="1908047"/>
                  </a:lnTo>
                  <a:close/>
                </a:path>
                <a:path w="4471670" h="1908175">
                  <a:moveTo>
                    <a:pt x="4471415" y="1616539"/>
                  </a:moveTo>
                  <a:lnTo>
                    <a:pt x="4108253" y="1616539"/>
                  </a:lnTo>
                  <a:lnTo>
                    <a:pt x="4118914" y="1616024"/>
                  </a:lnTo>
                  <a:lnTo>
                    <a:pt x="4129371" y="1614479"/>
                  </a:lnTo>
                  <a:lnTo>
                    <a:pt x="4168392" y="1598316"/>
                  </a:lnTo>
                  <a:lnTo>
                    <a:pt x="4198257" y="1568450"/>
                  </a:lnTo>
                  <a:lnTo>
                    <a:pt x="4214420" y="1529430"/>
                  </a:lnTo>
                  <a:lnTo>
                    <a:pt x="4216480" y="1508312"/>
                  </a:lnTo>
                  <a:lnTo>
                    <a:pt x="4216480" y="326832"/>
                  </a:lnTo>
                  <a:lnTo>
                    <a:pt x="4208241" y="285415"/>
                  </a:lnTo>
                  <a:lnTo>
                    <a:pt x="4184781" y="250304"/>
                  </a:lnTo>
                  <a:lnTo>
                    <a:pt x="4149669" y="226843"/>
                  </a:lnTo>
                  <a:lnTo>
                    <a:pt x="4108253" y="218605"/>
                  </a:lnTo>
                  <a:lnTo>
                    <a:pt x="4471415" y="218605"/>
                  </a:lnTo>
                  <a:lnTo>
                    <a:pt x="4471415" y="1616539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7211" y="1678597"/>
              <a:ext cx="3959860" cy="1398270"/>
            </a:xfrm>
            <a:custGeom>
              <a:avLst/>
              <a:gdLst/>
              <a:ahLst/>
              <a:cxnLst/>
              <a:rect l="l" t="t" r="r" b="b"/>
              <a:pathLst>
                <a:path w="3959860" h="1398270">
                  <a:moveTo>
                    <a:pt x="3858188" y="1397933"/>
                  </a:moveTo>
                  <a:lnTo>
                    <a:pt x="101120" y="1397933"/>
                  </a:lnTo>
                  <a:lnTo>
                    <a:pt x="94082" y="1397240"/>
                  </a:lnTo>
                  <a:lnTo>
                    <a:pt x="54007" y="1383642"/>
                  </a:lnTo>
                  <a:lnTo>
                    <a:pt x="22187" y="1355742"/>
                  </a:lnTo>
                  <a:lnTo>
                    <a:pt x="3465" y="1317790"/>
                  </a:lnTo>
                  <a:lnTo>
                    <a:pt x="0" y="1296812"/>
                  </a:lnTo>
                  <a:lnTo>
                    <a:pt x="0" y="1289706"/>
                  </a:lnTo>
                  <a:lnTo>
                    <a:pt x="0" y="101120"/>
                  </a:lnTo>
                  <a:lnTo>
                    <a:pt x="10957" y="60245"/>
                  </a:lnTo>
                  <a:lnTo>
                    <a:pt x="36723" y="26674"/>
                  </a:lnTo>
                  <a:lnTo>
                    <a:pt x="73375" y="5518"/>
                  </a:lnTo>
                  <a:lnTo>
                    <a:pt x="101120" y="0"/>
                  </a:lnTo>
                  <a:lnTo>
                    <a:pt x="3858188" y="0"/>
                  </a:lnTo>
                  <a:lnTo>
                    <a:pt x="3899063" y="10957"/>
                  </a:lnTo>
                  <a:lnTo>
                    <a:pt x="3932634" y="36723"/>
                  </a:lnTo>
                  <a:lnTo>
                    <a:pt x="3953790" y="73375"/>
                  </a:lnTo>
                  <a:lnTo>
                    <a:pt x="3959309" y="101120"/>
                  </a:lnTo>
                  <a:lnTo>
                    <a:pt x="3959309" y="1296812"/>
                  </a:lnTo>
                  <a:lnTo>
                    <a:pt x="3948350" y="1337688"/>
                  </a:lnTo>
                  <a:lnTo>
                    <a:pt x="3922584" y="1371259"/>
                  </a:lnTo>
                  <a:lnTo>
                    <a:pt x="3885933" y="1392414"/>
                  </a:lnTo>
                  <a:lnTo>
                    <a:pt x="3865226" y="1397240"/>
                  </a:lnTo>
                  <a:lnTo>
                    <a:pt x="3858188" y="1397933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3665" y="1895051"/>
              <a:ext cx="432908" cy="25252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2417" y="1941574"/>
              <a:ext cx="114299" cy="16509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358176" y="1767241"/>
            <a:ext cx="2780665" cy="923925"/>
          </a:xfrm>
          <a:prstGeom prst="rect">
            <a:avLst/>
          </a:prstGeom>
        </p:spPr>
        <p:txBody>
          <a:bodyPr vert="horz" wrap="square" lIns="0" tIns="1263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1500" b="1" spc="-85" dirty="0">
                <a:solidFill>
                  <a:srgbClr val="1D293B"/>
                </a:solidFill>
                <a:latin typeface="Arial"/>
                <a:cs typeface="Arial"/>
              </a:rPr>
              <a:t>Intelligent</a:t>
            </a:r>
            <a:r>
              <a:rPr sz="1500" b="1" spc="-25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D293B"/>
                </a:solidFill>
                <a:latin typeface="Arial"/>
                <a:cs typeface="Arial"/>
              </a:rPr>
              <a:t>Algorithms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18400"/>
              </a:lnSpc>
              <a:spcBef>
                <a:spcPts val="540"/>
              </a:spcBef>
            </a:pPr>
            <a:r>
              <a:rPr sz="13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Improve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decision</a:t>
            </a:r>
            <a:r>
              <a:rPr sz="1350" spc="-35" dirty="0">
                <a:solidFill>
                  <a:srgbClr val="334054"/>
                </a:solidFill>
                <a:latin typeface="Traditional Arabic"/>
                <a:cs typeface="Traditional Arabic"/>
              </a:rPr>
              <a:t>-</a:t>
            </a:r>
            <a:r>
              <a:rPr sz="13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making</a:t>
            </a:r>
            <a:r>
              <a:rPr sz="1350" spc="-30" dirty="0">
                <a:solidFill>
                  <a:srgbClr val="334054"/>
                </a:solidFill>
                <a:latin typeface="Traditional Arabic"/>
                <a:cs typeface="Traditional Arabic"/>
              </a:rPr>
              <a:t>,</a:t>
            </a:r>
            <a:r>
              <a:rPr sz="1350" dirty="0">
                <a:solidFill>
                  <a:srgbClr val="334054"/>
                </a:solidFill>
                <a:latin typeface="Traditional Arabic"/>
                <a:cs typeface="Traditional Arabic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optimize 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processes</a:t>
            </a:r>
            <a:r>
              <a:rPr sz="1350" spc="-25" dirty="0">
                <a:solidFill>
                  <a:srgbClr val="334054"/>
                </a:solidFill>
                <a:latin typeface="Traditional Arabic"/>
                <a:cs typeface="Traditional Arabic"/>
              </a:rPr>
              <a:t>,</a:t>
            </a:r>
            <a:r>
              <a:rPr sz="1350" spc="-20" dirty="0">
                <a:solidFill>
                  <a:srgbClr val="334054"/>
                </a:solidFill>
                <a:latin typeface="Traditional Arabic"/>
                <a:cs typeface="Traditional Arabic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reduce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50" dirty="0">
                <a:solidFill>
                  <a:srgbClr val="334054"/>
                </a:solidFill>
                <a:latin typeface="Microsoft Sans Serif"/>
                <a:cs typeface="Microsoft Sans Serif"/>
              </a:rPr>
              <a:t>human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intervention</a:t>
            </a:r>
            <a:r>
              <a:rPr sz="1350" spc="-20" dirty="0">
                <a:solidFill>
                  <a:srgbClr val="334054"/>
                </a:solidFill>
                <a:latin typeface="Traditional Arabic"/>
                <a:cs typeface="Traditional Arabic"/>
              </a:rPr>
              <a:t>.</a:t>
            </a:r>
            <a:endParaRPr sz="1350">
              <a:latin typeface="Traditional Arabic"/>
              <a:cs typeface="Traditional Arabic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25695" y="1459991"/>
            <a:ext cx="4471670" cy="1908175"/>
            <a:chOff x="4425695" y="1459991"/>
            <a:chExt cx="4471670" cy="1908175"/>
          </a:xfrm>
        </p:grpSpPr>
        <p:sp>
          <p:nvSpPr>
            <p:cNvPr id="18" name="object 18"/>
            <p:cNvSpPr/>
            <p:nvPr/>
          </p:nvSpPr>
          <p:spPr>
            <a:xfrm>
              <a:off x="4425695" y="1459991"/>
              <a:ext cx="4471670" cy="1908175"/>
            </a:xfrm>
            <a:custGeom>
              <a:avLst/>
              <a:gdLst/>
              <a:ahLst/>
              <a:cxnLst/>
              <a:rect l="l" t="t" r="r" b="b"/>
              <a:pathLst>
                <a:path w="4471670" h="1908175">
                  <a:moveTo>
                    <a:pt x="4471415" y="1908047"/>
                  </a:moveTo>
                  <a:lnTo>
                    <a:pt x="0" y="1908047"/>
                  </a:lnTo>
                  <a:lnTo>
                    <a:pt x="0" y="0"/>
                  </a:lnTo>
                  <a:lnTo>
                    <a:pt x="4471415" y="0"/>
                  </a:lnTo>
                  <a:lnTo>
                    <a:pt x="4471415" y="218605"/>
                  </a:lnTo>
                  <a:lnTo>
                    <a:pt x="363354" y="218605"/>
                  </a:lnTo>
                  <a:lnTo>
                    <a:pt x="352693" y="219120"/>
                  </a:lnTo>
                  <a:lnTo>
                    <a:pt x="312285" y="231399"/>
                  </a:lnTo>
                  <a:lnTo>
                    <a:pt x="279651" y="258207"/>
                  </a:lnTo>
                  <a:lnTo>
                    <a:pt x="259761" y="295462"/>
                  </a:lnTo>
                  <a:lnTo>
                    <a:pt x="255127" y="326832"/>
                  </a:lnTo>
                  <a:lnTo>
                    <a:pt x="255127" y="1508312"/>
                  </a:lnTo>
                  <a:lnTo>
                    <a:pt x="263365" y="1549728"/>
                  </a:lnTo>
                  <a:lnTo>
                    <a:pt x="286826" y="1584840"/>
                  </a:lnTo>
                  <a:lnTo>
                    <a:pt x="321937" y="1608300"/>
                  </a:lnTo>
                  <a:lnTo>
                    <a:pt x="363354" y="1616539"/>
                  </a:lnTo>
                  <a:lnTo>
                    <a:pt x="4471415" y="1616539"/>
                  </a:lnTo>
                  <a:lnTo>
                    <a:pt x="4471415" y="1908047"/>
                  </a:lnTo>
                  <a:close/>
                </a:path>
                <a:path w="4471670" h="1908175">
                  <a:moveTo>
                    <a:pt x="4471415" y="1616539"/>
                  </a:moveTo>
                  <a:lnTo>
                    <a:pt x="4106209" y="1616539"/>
                  </a:lnTo>
                  <a:lnTo>
                    <a:pt x="4116870" y="1616024"/>
                  </a:lnTo>
                  <a:lnTo>
                    <a:pt x="4127327" y="1614479"/>
                  </a:lnTo>
                  <a:lnTo>
                    <a:pt x="4166347" y="1598316"/>
                  </a:lnTo>
                  <a:lnTo>
                    <a:pt x="4196213" y="1568450"/>
                  </a:lnTo>
                  <a:lnTo>
                    <a:pt x="4212376" y="1529430"/>
                  </a:lnTo>
                  <a:lnTo>
                    <a:pt x="4214436" y="1508312"/>
                  </a:lnTo>
                  <a:lnTo>
                    <a:pt x="4214436" y="326832"/>
                  </a:lnTo>
                  <a:lnTo>
                    <a:pt x="4206197" y="285415"/>
                  </a:lnTo>
                  <a:lnTo>
                    <a:pt x="4182737" y="250304"/>
                  </a:lnTo>
                  <a:lnTo>
                    <a:pt x="4147625" y="226843"/>
                  </a:lnTo>
                  <a:lnTo>
                    <a:pt x="4106209" y="218605"/>
                  </a:lnTo>
                  <a:lnTo>
                    <a:pt x="4471415" y="218605"/>
                  </a:lnTo>
                  <a:lnTo>
                    <a:pt x="4471415" y="1616539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680823" y="1678597"/>
              <a:ext cx="3959860" cy="1398270"/>
            </a:xfrm>
            <a:custGeom>
              <a:avLst/>
              <a:gdLst/>
              <a:ahLst/>
              <a:cxnLst/>
              <a:rect l="l" t="t" r="r" b="b"/>
              <a:pathLst>
                <a:path w="3959859" h="1398270">
                  <a:moveTo>
                    <a:pt x="3858188" y="1397933"/>
                  </a:moveTo>
                  <a:lnTo>
                    <a:pt x="101120" y="1397933"/>
                  </a:lnTo>
                  <a:lnTo>
                    <a:pt x="94082" y="1397240"/>
                  </a:lnTo>
                  <a:lnTo>
                    <a:pt x="54007" y="1383642"/>
                  </a:lnTo>
                  <a:lnTo>
                    <a:pt x="22186" y="1355742"/>
                  </a:lnTo>
                  <a:lnTo>
                    <a:pt x="3465" y="1317790"/>
                  </a:lnTo>
                  <a:lnTo>
                    <a:pt x="0" y="1296812"/>
                  </a:lnTo>
                  <a:lnTo>
                    <a:pt x="0" y="1289706"/>
                  </a:lnTo>
                  <a:lnTo>
                    <a:pt x="0" y="101120"/>
                  </a:lnTo>
                  <a:lnTo>
                    <a:pt x="10956" y="60245"/>
                  </a:lnTo>
                  <a:lnTo>
                    <a:pt x="36723" y="26674"/>
                  </a:lnTo>
                  <a:lnTo>
                    <a:pt x="73375" y="5518"/>
                  </a:lnTo>
                  <a:lnTo>
                    <a:pt x="101120" y="0"/>
                  </a:lnTo>
                  <a:lnTo>
                    <a:pt x="3858188" y="0"/>
                  </a:lnTo>
                  <a:lnTo>
                    <a:pt x="3899062" y="10957"/>
                  </a:lnTo>
                  <a:lnTo>
                    <a:pt x="3932634" y="36723"/>
                  </a:lnTo>
                  <a:lnTo>
                    <a:pt x="3953789" y="73375"/>
                  </a:lnTo>
                  <a:lnTo>
                    <a:pt x="3959309" y="101120"/>
                  </a:lnTo>
                  <a:lnTo>
                    <a:pt x="3959309" y="1296812"/>
                  </a:lnTo>
                  <a:lnTo>
                    <a:pt x="3948350" y="1337688"/>
                  </a:lnTo>
                  <a:lnTo>
                    <a:pt x="3922584" y="1371259"/>
                  </a:lnTo>
                  <a:lnTo>
                    <a:pt x="3885931" y="1392414"/>
                  </a:lnTo>
                  <a:lnTo>
                    <a:pt x="3865225" y="1397240"/>
                  </a:lnTo>
                  <a:lnTo>
                    <a:pt x="3858188" y="1397933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97277" y="1895051"/>
              <a:ext cx="432908" cy="25252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34890" y="1941574"/>
              <a:ext cx="155574" cy="165099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5460943" y="1755745"/>
            <a:ext cx="2505710" cy="93535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500" b="1" spc="-90" dirty="0">
                <a:solidFill>
                  <a:srgbClr val="1D293B"/>
                </a:solidFill>
                <a:latin typeface="Arial"/>
                <a:cs typeface="Arial"/>
              </a:rPr>
              <a:t>Machine</a:t>
            </a:r>
            <a:r>
              <a:rPr sz="1500" b="1" spc="-5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500" b="1" spc="-100" dirty="0">
                <a:solidFill>
                  <a:srgbClr val="1D293B"/>
                </a:solidFill>
                <a:latin typeface="Arial"/>
                <a:cs typeface="Arial"/>
              </a:rPr>
              <a:t>Learning</a:t>
            </a:r>
            <a:r>
              <a:rPr sz="1500" b="1" spc="-5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D293B"/>
                </a:solidFill>
                <a:latin typeface="Arial"/>
                <a:cs typeface="Arial"/>
              </a:rPr>
              <a:t>Control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19700"/>
              </a:lnSpc>
              <a:spcBef>
                <a:spcPts val="580"/>
              </a:spcBef>
            </a:pP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Solves</a:t>
            </a:r>
            <a:r>
              <a:rPr sz="13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optimal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control</a:t>
            </a:r>
            <a:r>
              <a:rPr sz="13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problems by leveraging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ML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algorithms</a:t>
            </a:r>
            <a:r>
              <a:rPr sz="1350" spc="-10" dirty="0">
                <a:solidFill>
                  <a:srgbClr val="334054"/>
                </a:solidFill>
                <a:latin typeface="Traditional Arabic"/>
                <a:cs typeface="Traditional Arabic"/>
              </a:rPr>
              <a:t>.</a:t>
            </a:r>
            <a:endParaRPr sz="1350">
              <a:latin typeface="Traditional Arabic"/>
              <a:cs typeface="Traditional Arabic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20039" y="3002279"/>
            <a:ext cx="4471670" cy="2152015"/>
            <a:chOff x="320039" y="3002279"/>
            <a:chExt cx="4471670" cy="2152015"/>
          </a:xfrm>
        </p:grpSpPr>
        <p:sp>
          <p:nvSpPr>
            <p:cNvPr id="24" name="object 24"/>
            <p:cNvSpPr/>
            <p:nvPr/>
          </p:nvSpPr>
          <p:spPr>
            <a:xfrm>
              <a:off x="320039" y="3002279"/>
              <a:ext cx="4471670" cy="2152015"/>
            </a:xfrm>
            <a:custGeom>
              <a:avLst/>
              <a:gdLst/>
              <a:ahLst/>
              <a:cxnLst/>
              <a:rect l="l" t="t" r="r" b="b"/>
              <a:pathLst>
                <a:path w="4471670" h="2152015">
                  <a:moveTo>
                    <a:pt x="4471415" y="2151887"/>
                  </a:moveTo>
                  <a:lnTo>
                    <a:pt x="0" y="2151887"/>
                  </a:lnTo>
                  <a:lnTo>
                    <a:pt x="0" y="0"/>
                  </a:lnTo>
                  <a:lnTo>
                    <a:pt x="4471415" y="0"/>
                  </a:lnTo>
                  <a:lnTo>
                    <a:pt x="4471415" y="218554"/>
                  </a:lnTo>
                  <a:lnTo>
                    <a:pt x="365398" y="218554"/>
                  </a:lnTo>
                  <a:lnTo>
                    <a:pt x="354737" y="219068"/>
                  </a:lnTo>
                  <a:lnTo>
                    <a:pt x="314328" y="231348"/>
                  </a:lnTo>
                  <a:lnTo>
                    <a:pt x="281695" y="258155"/>
                  </a:lnTo>
                  <a:lnTo>
                    <a:pt x="261805" y="295411"/>
                  </a:lnTo>
                  <a:lnTo>
                    <a:pt x="257171" y="326781"/>
                  </a:lnTo>
                  <a:lnTo>
                    <a:pt x="257171" y="1751771"/>
                  </a:lnTo>
                  <a:lnTo>
                    <a:pt x="265409" y="1793188"/>
                  </a:lnTo>
                  <a:lnTo>
                    <a:pt x="288870" y="1828299"/>
                  </a:lnTo>
                  <a:lnTo>
                    <a:pt x="323981" y="1851760"/>
                  </a:lnTo>
                  <a:lnTo>
                    <a:pt x="365398" y="1859998"/>
                  </a:lnTo>
                  <a:lnTo>
                    <a:pt x="4471415" y="1859998"/>
                  </a:lnTo>
                  <a:lnTo>
                    <a:pt x="4471415" y="2151887"/>
                  </a:lnTo>
                  <a:close/>
                </a:path>
                <a:path w="4471670" h="2152015">
                  <a:moveTo>
                    <a:pt x="4471415" y="1859998"/>
                  </a:moveTo>
                  <a:lnTo>
                    <a:pt x="4108253" y="1859998"/>
                  </a:lnTo>
                  <a:lnTo>
                    <a:pt x="4118914" y="1859483"/>
                  </a:lnTo>
                  <a:lnTo>
                    <a:pt x="4129371" y="1857939"/>
                  </a:lnTo>
                  <a:lnTo>
                    <a:pt x="4168392" y="1841776"/>
                  </a:lnTo>
                  <a:lnTo>
                    <a:pt x="4198257" y="1811910"/>
                  </a:lnTo>
                  <a:lnTo>
                    <a:pt x="4214420" y="1772889"/>
                  </a:lnTo>
                  <a:lnTo>
                    <a:pt x="4216480" y="1751771"/>
                  </a:lnTo>
                  <a:lnTo>
                    <a:pt x="4216480" y="326781"/>
                  </a:lnTo>
                  <a:lnTo>
                    <a:pt x="4208241" y="285364"/>
                  </a:lnTo>
                  <a:lnTo>
                    <a:pt x="4184781" y="250253"/>
                  </a:lnTo>
                  <a:lnTo>
                    <a:pt x="4149669" y="226792"/>
                  </a:lnTo>
                  <a:lnTo>
                    <a:pt x="4108253" y="218554"/>
                  </a:lnTo>
                  <a:lnTo>
                    <a:pt x="4471415" y="218554"/>
                  </a:lnTo>
                  <a:lnTo>
                    <a:pt x="4471415" y="1859998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7211" y="3220834"/>
              <a:ext cx="3959860" cy="1641475"/>
            </a:xfrm>
            <a:custGeom>
              <a:avLst/>
              <a:gdLst/>
              <a:ahLst/>
              <a:cxnLst/>
              <a:rect l="l" t="t" r="r" b="b"/>
              <a:pathLst>
                <a:path w="3959860" h="1641475">
                  <a:moveTo>
                    <a:pt x="3858188" y="1641444"/>
                  </a:moveTo>
                  <a:lnTo>
                    <a:pt x="101120" y="1641444"/>
                  </a:lnTo>
                  <a:lnTo>
                    <a:pt x="94082" y="1640751"/>
                  </a:lnTo>
                  <a:lnTo>
                    <a:pt x="54007" y="1627152"/>
                  </a:lnTo>
                  <a:lnTo>
                    <a:pt x="22187" y="1599253"/>
                  </a:lnTo>
                  <a:lnTo>
                    <a:pt x="3465" y="1561300"/>
                  </a:lnTo>
                  <a:lnTo>
                    <a:pt x="0" y="1540323"/>
                  </a:lnTo>
                  <a:lnTo>
                    <a:pt x="0" y="1533217"/>
                  </a:lnTo>
                  <a:lnTo>
                    <a:pt x="0" y="101120"/>
                  </a:lnTo>
                  <a:lnTo>
                    <a:pt x="10957" y="60244"/>
                  </a:lnTo>
                  <a:lnTo>
                    <a:pt x="36723" y="26673"/>
                  </a:lnTo>
                  <a:lnTo>
                    <a:pt x="73375" y="5518"/>
                  </a:lnTo>
                  <a:lnTo>
                    <a:pt x="101120" y="0"/>
                  </a:lnTo>
                  <a:lnTo>
                    <a:pt x="3858188" y="0"/>
                  </a:lnTo>
                  <a:lnTo>
                    <a:pt x="3899063" y="10957"/>
                  </a:lnTo>
                  <a:lnTo>
                    <a:pt x="3932634" y="36723"/>
                  </a:lnTo>
                  <a:lnTo>
                    <a:pt x="3953790" y="73375"/>
                  </a:lnTo>
                  <a:lnTo>
                    <a:pt x="3959309" y="101120"/>
                  </a:lnTo>
                  <a:lnTo>
                    <a:pt x="3959309" y="1540323"/>
                  </a:lnTo>
                  <a:lnTo>
                    <a:pt x="3948350" y="1581199"/>
                  </a:lnTo>
                  <a:lnTo>
                    <a:pt x="3922584" y="1614770"/>
                  </a:lnTo>
                  <a:lnTo>
                    <a:pt x="3885933" y="1635925"/>
                  </a:lnTo>
                  <a:lnTo>
                    <a:pt x="3865226" y="1640751"/>
                  </a:lnTo>
                  <a:lnTo>
                    <a:pt x="3858188" y="1641444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3665" y="3437288"/>
              <a:ext cx="432908" cy="25252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32124" y="3493335"/>
              <a:ext cx="155574" cy="14604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358176" y="3297982"/>
            <a:ext cx="2973705" cy="117919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500" b="1" spc="-95" dirty="0">
                <a:solidFill>
                  <a:srgbClr val="1D293B"/>
                </a:solidFill>
                <a:latin typeface="Arial"/>
                <a:cs typeface="Arial"/>
              </a:rPr>
              <a:t>Deep</a:t>
            </a:r>
            <a:r>
              <a:rPr sz="1500" b="1" spc="-25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500" b="1" spc="-105" dirty="0">
                <a:solidFill>
                  <a:srgbClr val="1D293B"/>
                </a:solidFill>
                <a:latin typeface="Arial"/>
                <a:cs typeface="Arial"/>
              </a:rPr>
              <a:t>Reinforcement</a:t>
            </a:r>
            <a:r>
              <a:rPr sz="1500" b="1" spc="-25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D293B"/>
                </a:solidFill>
                <a:latin typeface="Arial"/>
                <a:cs typeface="Arial"/>
              </a:rPr>
              <a:t>Learning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19000"/>
              </a:lnSpc>
              <a:spcBef>
                <a:spcPts val="590"/>
              </a:spcBef>
            </a:pPr>
            <a:r>
              <a:rPr sz="1300" spc="-50" dirty="0">
                <a:solidFill>
                  <a:srgbClr val="334054"/>
                </a:solidFill>
                <a:latin typeface="Microsoft Sans Serif"/>
                <a:cs typeface="Microsoft Sans Serif"/>
              </a:rPr>
              <a:t>Enables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controllers</a:t>
            </a:r>
            <a:r>
              <a:rPr sz="13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to</a:t>
            </a:r>
            <a:r>
              <a:rPr sz="13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learn</a:t>
            </a:r>
            <a:r>
              <a:rPr sz="13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from continuous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practice</a:t>
            </a:r>
            <a:r>
              <a:rPr sz="1350" spc="-10" dirty="0">
                <a:solidFill>
                  <a:srgbClr val="334054"/>
                </a:solidFill>
                <a:latin typeface="Traditional Arabic"/>
                <a:cs typeface="Traditional Arabic"/>
              </a:rPr>
              <a:t>,</a:t>
            </a:r>
            <a:r>
              <a:rPr sz="1350" spc="-5" dirty="0">
                <a:solidFill>
                  <a:srgbClr val="334054"/>
                </a:solidFill>
                <a:latin typeface="Traditional Arabic"/>
                <a:cs typeface="Traditional Arabic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discovering nuances and</a:t>
            </a:r>
            <a:r>
              <a:rPr sz="1300" spc="-6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exceptions</a:t>
            </a:r>
            <a:r>
              <a:rPr sz="1350" spc="-10" dirty="0">
                <a:solidFill>
                  <a:srgbClr val="334054"/>
                </a:solidFill>
                <a:latin typeface="Traditional Arabic"/>
                <a:cs typeface="Traditional Arabic"/>
              </a:rPr>
              <a:t>.</a:t>
            </a:r>
            <a:endParaRPr sz="1350">
              <a:latin typeface="Traditional Arabic"/>
              <a:cs typeface="Traditional Arabic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425695" y="3002279"/>
            <a:ext cx="4471670" cy="2152015"/>
            <a:chOff x="4425695" y="3002279"/>
            <a:chExt cx="4471670" cy="2152015"/>
          </a:xfrm>
        </p:grpSpPr>
        <p:sp>
          <p:nvSpPr>
            <p:cNvPr id="30" name="object 30"/>
            <p:cNvSpPr/>
            <p:nvPr/>
          </p:nvSpPr>
          <p:spPr>
            <a:xfrm>
              <a:off x="4425695" y="3002279"/>
              <a:ext cx="4471670" cy="2152015"/>
            </a:xfrm>
            <a:custGeom>
              <a:avLst/>
              <a:gdLst/>
              <a:ahLst/>
              <a:cxnLst/>
              <a:rect l="l" t="t" r="r" b="b"/>
              <a:pathLst>
                <a:path w="4471670" h="2152015">
                  <a:moveTo>
                    <a:pt x="4471415" y="2151887"/>
                  </a:moveTo>
                  <a:lnTo>
                    <a:pt x="0" y="2151887"/>
                  </a:lnTo>
                  <a:lnTo>
                    <a:pt x="0" y="0"/>
                  </a:lnTo>
                  <a:lnTo>
                    <a:pt x="4471415" y="0"/>
                  </a:lnTo>
                  <a:lnTo>
                    <a:pt x="4471415" y="218554"/>
                  </a:lnTo>
                  <a:lnTo>
                    <a:pt x="363354" y="218554"/>
                  </a:lnTo>
                  <a:lnTo>
                    <a:pt x="352693" y="219068"/>
                  </a:lnTo>
                  <a:lnTo>
                    <a:pt x="312285" y="231348"/>
                  </a:lnTo>
                  <a:lnTo>
                    <a:pt x="279651" y="258155"/>
                  </a:lnTo>
                  <a:lnTo>
                    <a:pt x="259761" y="295411"/>
                  </a:lnTo>
                  <a:lnTo>
                    <a:pt x="255127" y="326781"/>
                  </a:lnTo>
                  <a:lnTo>
                    <a:pt x="255127" y="1751771"/>
                  </a:lnTo>
                  <a:lnTo>
                    <a:pt x="263365" y="1793188"/>
                  </a:lnTo>
                  <a:lnTo>
                    <a:pt x="286826" y="1828299"/>
                  </a:lnTo>
                  <a:lnTo>
                    <a:pt x="321937" y="1851760"/>
                  </a:lnTo>
                  <a:lnTo>
                    <a:pt x="363354" y="1859998"/>
                  </a:lnTo>
                  <a:lnTo>
                    <a:pt x="4471415" y="1859998"/>
                  </a:lnTo>
                  <a:lnTo>
                    <a:pt x="4471415" y="2151887"/>
                  </a:lnTo>
                  <a:close/>
                </a:path>
                <a:path w="4471670" h="2152015">
                  <a:moveTo>
                    <a:pt x="4471415" y="1859998"/>
                  </a:moveTo>
                  <a:lnTo>
                    <a:pt x="4106209" y="1859998"/>
                  </a:lnTo>
                  <a:lnTo>
                    <a:pt x="4116870" y="1859483"/>
                  </a:lnTo>
                  <a:lnTo>
                    <a:pt x="4127327" y="1857939"/>
                  </a:lnTo>
                  <a:lnTo>
                    <a:pt x="4166347" y="1841776"/>
                  </a:lnTo>
                  <a:lnTo>
                    <a:pt x="4196213" y="1811910"/>
                  </a:lnTo>
                  <a:lnTo>
                    <a:pt x="4212376" y="1772889"/>
                  </a:lnTo>
                  <a:lnTo>
                    <a:pt x="4214436" y="1751771"/>
                  </a:lnTo>
                  <a:lnTo>
                    <a:pt x="4214436" y="326781"/>
                  </a:lnTo>
                  <a:lnTo>
                    <a:pt x="4206197" y="285364"/>
                  </a:lnTo>
                  <a:lnTo>
                    <a:pt x="4182737" y="250253"/>
                  </a:lnTo>
                  <a:lnTo>
                    <a:pt x="4147625" y="226792"/>
                  </a:lnTo>
                  <a:lnTo>
                    <a:pt x="4106209" y="218554"/>
                  </a:lnTo>
                  <a:lnTo>
                    <a:pt x="4471415" y="218554"/>
                  </a:lnTo>
                  <a:lnTo>
                    <a:pt x="4471415" y="1859998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80823" y="3220834"/>
              <a:ext cx="3959860" cy="1641475"/>
            </a:xfrm>
            <a:custGeom>
              <a:avLst/>
              <a:gdLst/>
              <a:ahLst/>
              <a:cxnLst/>
              <a:rect l="l" t="t" r="r" b="b"/>
              <a:pathLst>
                <a:path w="3959859" h="1641475">
                  <a:moveTo>
                    <a:pt x="3858188" y="1641444"/>
                  </a:moveTo>
                  <a:lnTo>
                    <a:pt x="101120" y="1641444"/>
                  </a:lnTo>
                  <a:lnTo>
                    <a:pt x="94082" y="1640751"/>
                  </a:lnTo>
                  <a:lnTo>
                    <a:pt x="54007" y="1627152"/>
                  </a:lnTo>
                  <a:lnTo>
                    <a:pt x="22186" y="1599253"/>
                  </a:lnTo>
                  <a:lnTo>
                    <a:pt x="3465" y="1561300"/>
                  </a:lnTo>
                  <a:lnTo>
                    <a:pt x="0" y="1540323"/>
                  </a:lnTo>
                  <a:lnTo>
                    <a:pt x="0" y="1533217"/>
                  </a:lnTo>
                  <a:lnTo>
                    <a:pt x="0" y="101120"/>
                  </a:lnTo>
                  <a:lnTo>
                    <a:pt x="10956" y="60244"/>
                  </a:lnTo>
                  <a:lnTo>
                    <a:pt x="36723" y="26673"/>
                  </a:lnTo>
                  <a:lnTo>
                    <a:pt x="73375" y="5518"/>
                  </a:lnTo>
                  <a:lnTo>
                    <a:pt x="101120" y="0"/>
                  </a:lnTo>
                  <a:lnTo>
                    <a:pt x="3858188" y="0"/>
                  </a:lnTo>
                  <a:lnTo>
                    <a:pt x="3899062" y="10957"/>
                  </a:lnTo>
                  <a:lnTo>
                    <a:pt x="3932634" y="36723"/>
                  </a:lnTo>
                  <a:lnTo>
                    <a:pt x="3953789" y="73375"/>
                  </a:lnTo>
                  <a:lnTo>
                    <a:pt x="3959309" y="101120"/>
                  </a:lnTo>
                  <a:lnTo>
                    <a:pt x="3959309" y="1540323"/>
                  </a:lnTo>
                  <a:lnTo>
                    <a:pt x="3948350" y="1581199"/>
                  </a:lnTo>
                  <a:lnTo>
                    <a:pt x="3922584" y="1614770"/>
                  </a:lnTo>
                  <a:lnTo>
                    <a:pt x="3885931" y="1635925"/>
                  </a:lnTo>
                  <a:lnTo>
                    <a:pt x="3865225" y="1640751"/>
                  </a:lnTo>
                  <a:lnTo>
                    <a:pt x="3858188" y="1641444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97277" y="3437288"/>
              <a:ext cx="432908" cy="25252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031715" y="3483810"/>
              <a:ext cx="161924" cy="165099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5460943" y="3297982"/>
            <a:ext cx="2798445" cy="1179195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500" b="1" spc="-85" dirty="0">
                <a:solidFill>
                  <a:srgbClr val="1D293B"/>
                </a:solidFill>
                <a:latin typeface="Arial"/>
                <a:cs typeface="Arial"/>
              </a:rPr>
              <a:t>Neural</a:t>
            </a:r>
            <a:r>
              <a:rPr sz="1500" b="1" spc="-7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D293B"/>
                </a:solidFill>
                <a:latin typeface="Arial"/>
                <a:cs typeface="Arial"/>
              </a:rPr>
              <a:t>Networks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19000"/>
              </a:lnSpc>
              <a:spcBef>
                <a:spcPts val="590"/>
              </a:spcBef>
            </a:pP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Learn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to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approximate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unknown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disturbances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from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data</a:t>
            </a:r>
            <a:r>
              <a:rPr sz="1350" spc="-25" dirty="0">
                <a:solidFill>
                  <a:srgbClr val="334054"/>
                </a:solidFill>
                <a:latin typeface="Traditional Arabic"/>
                <a:cs typeface="Traditional Arabic"/>
              </a:rPr>
              <a:t>,</a:t>
            </a:r>
            <a:r>
              <a:rPr sz="1350" spc="-15" dirty="0">
                <a:solidFill>
                  <a:srgbClr val="334054"/>
                </a:solidFill>
                <a:latin typeface="Traditional Arabic"/>
                <a:cs typeface="Traditional Arabic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replacing</a:t>
            </a:r>
            <a:r>
              <a:rPr sz="13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fixed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models</a:t>
            </a:r>
            <a:r>
              <a:rPr sz="1350" spc="-10" dirty="0">
                <a:solidFill>
                  <a:srgbClr val="334054"/>
                </a:solidFill>
                <a:latin typeface="Traditional Arabic"/>
                <a:cs typeface="Traditional Arabic"/>
              </a:rPr>
              <a:t>.</a:t>
            </a:r>
            <a:endParaRPr sz="1350">
              <a:latin typeface="Traditional Arabic"/>
              <a:cs typeface="Traditional Arabic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20039" y="4785359"/>
            <a:ext cx="8577580" cy="1911350"/>
            <a:chOff x="320039" y="4785359"/>
            <a:chExt cx="8577580" cy="1911350"/>
          </a:xfrm>
        </p:grpSpPr>
        <p:sp>
          <p:nvSpPr>
            <p:cNvPr id="36" name="object 36"/>
            <p:cNvSpPr/>
            <p:nvPr/>
          </p:nvSpPr>
          <p:spPr>
            <a:xfrm>
              <a:off x="320039" y="4785359"/>
              <a:ext cx="8577580" cy="1911350"/>
            </a:xfrm>
            <a:custGeom>
              <a:avLst/>
              <a:gdLst/>
              <a:ahLst/>
              <a:cxnLst/>
              <a:rect l="l" t="t" r="r" b="b"/>
              <a:pathLst>
                <a:path w="8577580" h="1911350">
                  <a:moveTo>
                    <a:pt x="8577071" y="1911095"/>
                  </a:moveTo>
                  <a:lnTo>
                    <a:pt x="0" y="1911095"/>
                  </a:lnTo>
                  <a:lnTo>
                    <a:pt x="0" y="0"/>
                  </a:lnTo>
                  <a:lnTo>
                    <a:pt x="8577071" y="0"/>
                  </a:lnTo>
                  <a:lnTo>
                    <a:pt x="8577071" y="221221"/>
                  </a:lnTo>
                  <a:lnTo>
                    <a:pt x="365398" y="221221"/>
                  </a:lnTo>
                  <a:lnTo>
                    <a:pt x="354737" y="221736"/>
                  </a:lnTo>
                  <a:lnTo>
                    <a:pt x="314328" y="234015"/>
                  </a:lnTo>
                  <a:lnTo>
                    <a:pt x="281695" y="260823"/>
                  </a:lnTo>
                  <a:lnTo>
                    <a:pt x="261805" y="298078"/>
                  </a:lnTo>
                  <a:lnTo>
                    <a:pt x="257171" y="329448"/>
                  </a:lnTo>
                  <a:lnTo>
                    <a:pt x="257171" y="1510928"/>
                  </a:lnTo>
                  <a:lnTo>
                    <a:pt x="265409" y="1552344"/>
                  </a:lnTo>
                  <a:lnTo>
                    <a:pt x="288870" y="1587456"/>
                  </a:lnTo>
                  <a:lnTo>
                    <a:pt x="323982" y="1610917"/>
                  </a:lnTo>
                  <a:lnTo>
                    <a:pt x="365398" y="1619155"/>
                  </a:lnTo>
                  <a:lnTo>
                    <a:pt x="8577071" y="1619155"/>
                  </a:lnTo>
                  <a:lnTo>
                    <a:pt x="8577071" y="1911095"/>
                  </a:lnTo>
                  <a:close/>
                </a:path>
                <a:path w="8577580" h="1911350">
                  <a:moveTo>
                    <a:pt x="8577071" y="1619155"/>
                  </a:moveTo>
                  <a:lnTo>
                    <a:pt x="8211865" y="1619155"/>
                  </a:lnTo>
                  <a:lnTo>
                    <a:pt x="8222526" y="1618640"/>
                  </a:lnTo>
                  <a:lnTo>
                    <a:pt x="8232982" y="1617095"/>
                  </a:lnTo>
                  <a:lnTo>
                    <a:pt x="8272003" y="1600932"/>
                  </a:lnTo>
                  <a:lnTo>
                    <a:pt x="8301869" y="1571067"/>
                  </a:lnTo>
                  <a:lnTo>
                    <a:pt x="8318032" y="1532046"/>
                  </a:lnTo>
                  <a:lnTo>
                    <a:pt x="8320092" y="1510928"/>
                  </a:lnTo>
                  <a:lnTo>
                    <a:pt x="8320092" y="329448"/>
                  </a:lnTo>
                  <a:lnTo>
                    <a:pt x="8311852" y="288031"/>
                  </a:lnTo>
                  <a:lnTo>
                    <a:pt x="8288393" y="252920"/>
                  </a:lnTo>
                  <a:lnTo>
                    <a:pt x="8253280" y="229459"/>
                  </a:lnTo>
                  <a:lnTo>
                    <a:pt x="8211865" y="221221"/>
                  </a:lnTo>
                  <a:lnTo>
                    <a:pt x="8577071" y="221221"/>
                  </a:lnTo>
                  <a:lnTo>
                    <a:pt x="8577071" y="1619155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7211" y="5006581"/>
              <a:ext cx="8063230" cy="1398270"/>
            </a:xfrm>
            <a:custGeom>
              <a:avLst/>
              <a:gdLst/>
              <a:ahLst/>
              <a:cxnLst/>
              <a:rect l="l" t="t" r="r" b="b"/>
              <a:pathLst>
                <a:path w="8063230" h="1398270">
                  <a:moveTo>
                    <a:pt x="7961800" y="1397933"/>
                  </a:moveTo>
                  <a:lnTo>
                    <a:pt x="101120" y="1397933"/>
                  </a:lnTo>
                  <a:lnTo>
                    <a:pt x="94082" y="1397240"/>
                  </a:lnTo>
                  <a:lnTo>
                    <a:pt x="54007" y="1383641"/>
                  </a:lnTo>
                  <a:lnTo>
                    <a:pt x="22187" y="1355742"/>
                  </a:lnTo>
                  <a:lnTo>
                    <a:pt x="3465" y="1317790"/>
                  </a:lnTo>
                  <a:lnTo>
                    <a:pt x="0" y="1296812"/>
                  </a:lnTo>
                  <a:lnTo>
                    <a:pt x="0" y="1289706"/>
                  </a:lnTo>
                  <a:lnTo>
                    <a:pt x="0" y="101120"/>
                  </a:lnTo>
                  <a:lnTo>
                    <a:pt x="10957" y="60244"/>
                  </a:lnTo>
                  <a:lnTo>
                    <a:pt x="36723" y="26673"/>
                  </a:lnTo>
                  <a:lnTo>
                    <a:pt x="73375" y="5518"/>
                  </a:lnTo>
                  <a:lnTo>
                    <a:pt x="101120" y="0"/>
                  </a:lnTo>
                  <a:lnTo>
                    <a:pt x="7961800" y="0"/>
                  </a:lnTo>
                  <a:lnTo>
                    <a:pt x="8002675" y="10957"/>
                  </a:lnTo>
                  <a:lnTo>
                    <a:pt x="8036246" y="36723"/>
                  </a:lnTo>
                  <a:lnTo>
                    <a:pt x="8057401" y="73375"/>
                  </a:lnTo>
                  <a:lnTo>
                    <a:pt x="8062921" y="101120"/>
                  </a:lnTo>
                  <a:lnTo>
                    <a:pt x="8062921" y="1296812"/>
                  </a:lnTo>
                  <a:lnTo>
                    <a:pt x="8051962" y="1337687"/>
                  </a:lnTo>
                  <a:lnTo>
                    <a:pt x="8026196" y="1371259"/>
                  </a:lnTo>
                  <a:lnTo>
                    <a:pt x="7989544" y="1392414"/>
                  </a:lnTo>
                  <a:lnTo>
                    <a:pt x="7968838" y="1397240"/>
                  </a:lnTo>
                  <a:lnTo>
                    <a:pt x="7961800" y="1397933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3665" y="5223035"/>
              <a:ext cx="432908" cy="25252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28328" y="5269557"/>
              <a:ext cx="165099" cy="165099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358176" y="5088314"/>
            <a:ext cx="6411595" cy="930910"/>
          </a:xfrm>
          <a:prstGeom prst="rect">
            <a:avLst/>
          </a:prstGeom>
        </p:spPr>
        <p:txBody>
          <a:bodyPr vert="horz" wrap="square" lIns="0" tIns="1333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1500" b="1" spc="-70" dirty="0">
                <a:solidFill>
                  <a:srgbClr val="1D293B"/>
                </a:solidFill>
                <a:latin typeface="Arial"/>
                <a:cs typeface="Arial"/>
              </a:rPr>
              <a:t>Meta</a:t>
            </a:r>
            <a:r>
              <a:rPr sz="1500" b="1" spc="-70" dirty="0">
                <a:solidFill>
                  <a:srgbClr val="1D293B"/>
                </a:solidFill>
                <a:latin typeface="Berlin Sans FB"/>
                <a:cs typeface="Berlin Sans FB"/>
              </a:rPr>
              <a:t>-</a:t>
            </a:r>
            <a:r>
              <a:rPr sz="1500" b="1" spc="-10" dirty="0">
                <a:solidFill>
                  <a:srgbClr val="1D293B"/>
                </a:solidFill>
                <a:latin typeface="Arial"/>
                <a:cs typeface="Arial"/>
              </a:rPr>
              <a:t>learning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18400"/>
              </a:lnSpc>
              <a:spcBef>
                <a:spcPts val="540"/>
              </a:spcBef>
            </a:pPr>
            <a:r>
              <a:rPr sz="1300" spc="-50" dirty="0">
                <a:solidFill>
                  <a:srgbClr val="334054"/>
                </a:solidFill>
                <a:latin typeface="Microsoft Sans Serif"/>
                <a:cs typeface="Microsoft Sans Serif"/>
              </a:rPr>
              <a:t>Teaches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systems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how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to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adapt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to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different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types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of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disturbances</a:t>
            </a:r>
            <a:r>
              <a:rPr sz="1350" spc="-20" dirty="0">
                <a:solidFill>
                  <a:srgbClr val="334054"/>
                </a:solidFill>
                <a:latin typeface="Traditional Arabic"/>
                <a:cs typeface="Traditional Arabic"/>
              </a:rPr>
              <a:t>,</a:t>
            </a:r>
            <a:r>
              <a:rPr sz="1350" spc="-5" dirty="0">
                <a:solidFill>
                  <a:srgbClr val="334054"/>
                </a:solidFill>
                <a:latin typeface="Traditional Arabic"/>
                <a:cs typeface="Traditional Arabic"/>
              </a:rPr>
              <a:t> 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enhancing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flexibility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and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adaptability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across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diverse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operational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scenarios</a:t>
            </a:r>
            <a:r>
              <a:rPr sz="1350" spc="-10" dirty="0">
                <a:solidFill>
                  <a:srgbClr val="334054"/>
                </a:solidFill>
                <a:latin typeface="Traditional Arabic"/>
                <a:cs typeface="Traditional Arabic"/>
              </a:rPr>
              <a:t>.</a:t>
            </a:r>
            <a:endParaRPr sz="1350">
              <a:latin typeface="Traditional Arabic"/>
              <a:cs typeface="Traditional Arabic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8452103" y="1344168"/>
            <a:ext cx="3352800" cy="3420110"/>
            <a:chOff x="8452103" y="1344168"/>
            <a:chExt cx="3352800" cy="3420110"/>
          </a:xfrm>
        </p:grpSpPr>
        <p:sp>
          <p:nvSpPr>
            <p:cNvPr id="42" name="object 42"/>
            <p:cNvSpPr/>
            <p:nvPr/>
          </p:nvSpPr>
          <p:spPr>
            <a:xfrm>
              <a:off x="8452103" y="1344168"/>
              <a:ext cx="3352800" cy="3420110"/>
            </a:xfrm>
            <a:custGeom>
              <a:avLst/>
              <a:gdLst/>
              <a:ahLst/>
              <a:cxnLst/>
              <a:rect l="l" t="t" r="r" b="b"/>
              <a:pathLst>
                <a:path w="3352800" h="3420110">
                  <a:moveTo>
                    <a:pt x="3352799" y="3419855"/>
                  </a:moveTo>
                  <a:lnTo>
                    <a:pt x="0" y="3419855"/>
                  </a:lnTo>
                  <a:lnTo>
                    <a:pt x="0" y="0"/>
                  </a:lnTo>
                  <a:lnTo>
                    <a:pt x="3352799" y="0"/>
                  </a:lnTo>
                  <a:lnTo>
                    <a:pt x="3352799" y="334429"/>
                  </a:lnTo>
                  <a:lnTo>
                    <a:pt x="512709" y="334429"/>
                  </a:lnTo>
                  <a:lnTo>
                    <a:pt x="502048" y="334944"/>
                  </a:lnTo>
                  <a:lnTo>
                    <a:pt x="461640" y="347223"/>
                  </a:lnTo>
                  <a:lnTo>
                    <a:pt x="429007" y="374031"/>
                  </a:lnTo>
                  <a:lnTo>
                    <a:pt x="409116" y="411286"/>
                  </a:lnTo>
                  <a:lnTo>
                    <a:pt x="404482" y="442656"/>
                  </a:lnTo>
                  <a:lnTo>
                    <a:pt x="404482" y="2832672"/>
                  </a:lnTo>
                  <a:lnTo>
                    <a:pt x="412721" y="2874089"/>
                  </a:lnTo>
                  <a:lnTo>
                    <a:pt x="436181" y="2909200"/>
                  </a:lnTo>
                  <a:lnTo>
                    <a:pt x="471293" y="2932660"/>
                  </a:lnTo>
                  <a:lnTo>
                    <a:pt x="512709" y="2940899"/>
                  </a:lnTo>
                  <a:lnTo>
                    <a:pt x="3352799" y="2940899"/>
                  </a:lnTo>
                  <a:lnTo>
                    <a:pt x="3352799" y="3419855"/>
                  </a:lnTo>
                  <a:close/>
                </a:path>
                <a:path w="3352800" h="3420110">
                  <a:moveTo>
                    <a:pt x="3352799" y="2940899"/>
                  </a:moveTo>
                  <a:lnTo>
                    <a:pt x="2839593" y="2940899"/>
                  </a:lnTo>
                  <a:lnTo>
                    <a:pt x="2850254" y="2940384"/>
                  </a:lnTo>
                  <a:lnTo>
                    <a:pt x="2860710" y="2938839"/>
                  </a:lnTo>
                  <a:lnTo>
                    <a:pt x="2899731" y="2922676"/>
                  </a:lnTo>
                  <a:lnTo>
                    <a:pt x="2929597" y="2892811"/>
                  </a:lnTo>
                  <a:lnTo>
                    <a:pt x="2945760" y="2853790"/>
                  </a:lnTo>
                  <a:lnTo>
                    <a:pt x="2947820" y="2832672"/>
                  </a:lnTo>
                  <a:lnTo>
                    <a:pt x="2947820" y="442656"/>
                  </a:lnTo>
                  <a:lnTo>
                    <a:pt x="2939582" y="401239"/>
                  </a:lnTo>
                  <a:lnTo>
                    <a:pt x="2916121" y="366128"/>
                  </a:lnTo>
                  <a:lnTo>
                    <a:pt x="2881010" y="342667"/>
                  </a:lnTo>
                  <a:lnTo>
                    <a:pt x="2839593" y="334429"/>
                  </a:lnTo>
                  <a:lnTo>
                    <a:pt x="3352799" y="334429"/>
                  </a:lnTo>
                  <a:lnTo>
                    <a:pt x="3352799" y="2940899"/>
                  </a:lnTo>
                  <a:close/>
                </a:path>
              </a:pathLst>
            </a:custGeom>
            <a:solidFill>
              <a:srgbClr val="0079CC">
                <a:alpha val="148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856586" y="1678597"/>
              <a:ext cx="2543810" cy="2606675"/>
            </a:xfrm>
            <a:custGeom>
              <a:avLst/>
              <a:gdLst/>
              <a:ahLst/>
              <a:cxnLst/>
              <a:rect l="l" t="t" r="r" b="b"/>
              <a:pathLst>
                <a:path w="2543809" h="2606675">
                  <a:moveTo>
                    <a:pt x="2442217" y="2606470"/>
                  </a:moveTo>
                  <a:lnTo>
                    <a:pt x="101121" y="2606470"/>
                  </a:lnTo>
                  <a:lnTo>
                    <a:pt x="94083" y="2605776"/>
                  </a:lnTo>
                  <a:lnTo>
                    <a:pt x="54007" y="2592178"/>
                  </a:lnTo>
                  <a:lnTo>
                    <a:pt x="22187" y="2564279"/>
                  </a:lnTo>
                  <a:lnTo>
                    <a:pt x="3465" y="2526326"/>
                  </a:lnTo>
                  <a:lnTo>
                    <a:pt x="0" y="2505349"/>
                  </a:lnTo>
                  <a:lnTo>
                    <a:pt x="0" y="2498242"/>
                  </a:lnTo>
                  <a:lnTo>
                    <a:pt x="0" y="101120"/>
                  </a:lnTo>
                  <a:lnTo>
                    <a:pt x="10957" y="60245"/>
                  </a:lnTo>
                  <a:lnTo>
                    <a:pt x="36723" y="26674"/>
                  </a:lnTo>
                  <a:lnTo>
                    <a:pt x="73375" y="5518"/>
                  </a:lnTo>
                  <a:lnTo>
                    <a:pt x="101121" y="0"/>
                  </a:lnTo>
                  <a:lnTo>
                    <a:pt x="2442217" y="0"/>
                  </a:lnTo>
                  <a:lnTo>
                    <a:pt x="2483091" y="10957"/>
                  </a:lnTo>
                  <a:lnTo>
                    <a:pt x="2516662" y="36723"/>
                  </a:lnTo>
                  <a:lnTo>
                    <a:pt x="2537818" y="73375"/>
                  </a:lnTo>
                  <a:lnTo>
                    <a:pt x="2543337" y="101120"/>
                  </a:lnTo>
                  <a:lnTo>
                    <a:pt x="2543337" y="2505349"/>
                  </a:lnTo>
                  <a:lnTo>
                    <a:pt x="2532379" y="2546224"/>
                  </a:lnTo>
                  <a:lnTo>
                    <a:pt x="2506613" y="2579796"/>
                  </a:lnTo>
                  <a:lnTo>
                    <a:pt x="2469961" y="2600951"/>
                  </a:lnTo>
                  <a:lnTo>
                    <a:pt x="2449254" y="2605776"/>
                  </a:lnTo>
                  <a:lnTo>
                    <a:pt x="2442217" y="2606470"/>
                  </a:lnTo>
                  <a:close/>
                </a:path>
              </a:pathLst>
            </a:custGeom>
            <a:solidFill>
              <a:srgbClr val="FFFFFF">
                <a:alpha val="948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000889" y="1822900"/>
              <a:ext cx="2254731" cy="1424990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8986498" y="3227073"/>
            <a:ext cx="2226945" cy="896619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500" b="1" spc="-90" dirty="0">
                <a:solidFill>
                  <a:srgbClr val="1D293B"/>
                </a:solidFill>
                <a:latin typeface="Arial"/>
                <a:cs typeface="Arial"/>
              </a:rPr>
              <a:t>AI</a:t>
            </a:r>
            <a:r>
              <a:rPr sz="1500" b="1" spc="-85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1D293B"/>
                </a:solidFill>
                <a:latin typeface="Arial"/>
                <a:cs typeface="Arial"/>
              </a:rPr>
              <a:t>Technology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13799"/>
              </a:lnSpc>
              <a:spcBef>
                <a:spcPts val="600"/>
              </a:spcBef>
            </a:pPr>
            <a:r>
              <a:rPr sz="130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Advanced</a:t>
            </a:r>
            <a:r>
              <a:rPr sz="1300" spc="-4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465469"/>
                </a:solidFill>
                <a:latin typeface="Microsoft Sans Serif"/>
                <a:cs typeface="Microsoft Sans Serif"/>
              </a:rPr>
              <a:t>neural</a:t>
            </a:r>
            <a:r>
              <a:rPr sz="1300" spc="-45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networks</a:t>
            </a:r>
            <a:r>
              <a:rPr sz="1300" spc="-4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465469"/>
                </a:solidFill>
                <a:latin typeface="Microsoft Sans Serif"/>
                <a:cs typeface="Microsoft Sans Serif"/>
              </a:rPr>
              <a:t>and </a:t>
            </a:r>
            <a:r>
              <a:rPr sz="1300" spc="-35" dirty="0">
                <a:solidFill>
                  <a:srgbClr val="465469"/>
                </a:solidFill>
                <a:latin typeface="Microsoft Sans Serif"/>
                <a:cs typeface="Microsoft Sans Serif"/>
              </a:rPr>
              <a:t>machine</a:t>
            </a:r>
            <a:r>
              <a:rPr sz="1300" spc="-3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learning</a:t>
            </a:r>
            <a:r>
              <a:rPr sz="1300" spc="-25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systems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8601454" y="4209288"/>
            <a:ext cx="3054350" cy="1442085"/>
            <a:chOff x="8601454" y="4209288"/>
            <a:chExt cx="3054350" cy="1442085"/>
          </a:xfrm>
        </p:grpSpPr>
        <p:sp>
          <p:nvSpPr>
            <p:cNvPr id="47" name="object 47"/>
            <p:cNvSpPr/>
            <p:nvPr/>
          </p:nvSpPr>
          <p:spPr>
            <a:xfrm>
              <a:off x="8601454" y="4209288"/>
              <a:ext cx="3054350" cy="1442085"/>
            </a:xfrm>
            <a:custGeom>
              <a:avLst/>
              <a:gdLst/>
              <a:ahLst/>
              <a:cxnLst/>
              <a:rect l="l" t="t" r="r" b="b"/>
              <a:pathLst>
                <a:path w="3054350" h="1442085">
                  <a:moveTo>
                    <a:pt x="3054095" y="1441703"/>
                  </a:moveTo>
                  <a:lnTo>
                    <a:pt x="0" y="1441703"/>
                  </a:lnTo>
                  <a:lnTo>
                    <a:pt x="0" y="0"/>
                  </a:lnTo>
                  <a:lnTo>
                    <a:pt x="3054095" y="0"/>
                  </a:lnTo>
                  <a:lnTo>
                    <a:pt x="3054095" y="220082"/>
                  </a:lnTo>
                  <a:lnTo>
                    <a:pt x="327282" y="220082"/>
                  </a:lnTo>
                  <a:lnTo>
                    <a:pt x="320174" y="220425"/>
                  </a:lnTo>
                  <a:lnTo>
                    <a:pt x="281532" y="236431"/>
                  </a:lnTo>
                  <a:lnTo>
                    <a:pt x="258220" y="271320"/>
                  </a:lnTo>
                  <a:lnTo>
                    <a:pt x="255130" y="292233"/>
                  </a:lnTo>
                  <a:lnTo>
                    <a:pt x="255130" y="1076880"/>
                  </a:lnTo>
                  <a:lnTo>
                    <a:pt x="267279" y="1116972"/>
                  </a:lnTo>
                  <a:lnTo>
                    <a:pt x="299671" y="1143539"/>
                  </a:lnTo>
                  <a:lnTo>
                    <a:pt x="327282" y="1149031"/>
                  </a:lnTo>
                  <a:lnTo>
                    <a:pt x="3054095" y="1149031"/>
                  </a:lnTo>
                  <a:lnTo>
                    <a:pt x="3054095" y="1441703"/>
                  </a:lnTo>
                  <a:close/>
                </a:path>
                <a:path w="3054350" h="1442085">
                  <a:moveTo>
                    <a:pt x="3054095" y="1149031"/>
                  </a:moveTo>
                  <a:lnTo>
                    <a:pt x="2726317" y="1149031"/>
                  </a:lnTo>
                  <a:lnTo>
                    <a:pt x="2733424" y="1148688"/>
                  </a:lnTo>
                  <a:lnTo>
                    <a:pt x="2740395" y="1147658"/>
                  </a:lnTo>
                  <a:lnTo>
                    <a:pt x="2777336" y="1127899"/>
                  </a:lnTo>
                  <a:lnTo>
                    <a:pt x="2797095" y="1090958"/>
                  </a:lnTo>
                  <a:lnTo>
                    <a:pt x="2798468" y="1076880"/>
                  </a:lnTo>
                  <a:lnTo>
                    <a:pt x="2798468" y="292233"/>
                  </a:lnTo>
                  <a:lnTo>
                    <a:pt x="2786320" y="252141"/>
                  </a:lnTo>
                  <a:lnTo>
                    <a:pt x="2753927" y="225574"/>
                  </a:lnTo>
                  <a:lnTo>
                    <a:pt x="2726317" y="220082"/>
                  </a:lnTo>
                  <a:lnTo>
                    <a:pt x="3054095" y="220082"/>
                  </a:lnTo>
                  <a:lnTo>
                    <a:pt x="3054095" y="1149031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856586" y="4429370"/>
              <a:ext cx="2543810" cy="929005"/>
            </a:xfrm>
            <a:custGeom>
              <a:avLst/>
              <a:gdLst/>
              <a:ahLst/>
              <a:cxnLst/>
              <a:rect l="l" t="t" r="r" b="b"/>
              <a:pathLst>
                <a:path w="2543809" h="929004">
                  <a:moveTo>
                    <a:pt x="2475924" y="928949"/>
                  </a:moveTo>
                  <a:lnTo>
                    <a:pt x="67414" y="928949"/>
                  </a:lnTo>
                  <a:lnTo>
                    <a:pt x="62722" y="928486"/>
                  </a:lnTo>
                  <a:lnTo>
                    <a:pt x="24482" y="911166"/>
                  </a:lnTo>
                  <a:lnTo>
                    <a:pt x="2310" y="875520"/>
                  </a:lnTo>
                  <a:lnTo>
                    <a:pt x="0" y="861535"/>
                  </a:lnTo>
                  <a:lnTo>
                    <a:pt x="0" y="856798"/>
                  </a:lnTo>
                  <a:lnTo>
                    <a:pt x="0" y="67413"/>
                  </a:lnTo>
                  <a:lnTo>
                    <a:pt x="14791" y="28126"/>
                  </a:lnTo>
                  <a:lnTo>
                    <a:pt x="48917" y="3679"/>
                  </a:lnTo>
                  <a:lnTo>
                    <a:pt x="67414" y="0"/>
                  </a:lnTo>
                  <a:lnTo>
                    <a:pt x="2475924" y="0"/>
                  </a:lnTo>
                  <a:lnTo>
                    <a:pt x="2515210" y="14791"/>
                  </a:lnTo>
                  <a:lnTo>
                    <a:pt x="2539657" y="48916"/>
                  </a:lnTo>
                  <a:lnTo>
                    <a:pt x="2543337" y="67413"/>
                  </a:lnTo>
                  <a:lnTo>
                    <a:pt x="2543337" y="861535"/>
                  </a:lnTo>
                  <a:lnTo>
                    <a:pt x="2528544" y="900821"/>
                  </a:lnTo>
                  <a:lnTo>
                    <a:pt x="2494419" y="925269"/>
                  </a:lnTo>
                  <a:lnTo>
                    <a:pt x="2480615" y="928487"/>
                  </a:lnTo>
                  <a:lnTo>
                    <a:pt x="2475924" y="928949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947876" y="4573673"/>
              <a:ext cx="360757" cy="18037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047366" y="4597832"/>
              <a:ext cx="158749" cy="126999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9591612" y="4759768"/>
            <a:ext cx="1069340" cy="4603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indent="154940">
              <a:lnSpc>
                <a:spcPct val="123500"/>
              </a:lnSpc>
              <a:spcBef>
                <a:spcPts val="115"/>
              </a:spcBef>
            </a:pPr>
            <a:r>
              <a:rPr sz="1150" b="1" spc="-10" dirty="0">
                <a:solidFill>
                  <a:srgbClr val="1D293B"/>
                </a:solidFill>
                <a:latin typeface="Arial"/>
                <a:cs typeface="Arial"/>
              </a:rPr>
              <a:t>Automation </a:t>
            </a:r>
            <a:r>
              <a:rPr sz="1150" spc="-40" dirty="0">
                <a:solidFill>
                  <a:srgbClr val="465469"/>
                </a:solidFill>
                <a:latin typeface="Microsoft Sans Serif"/>
                <a:cs typeface="Microsoft Sans Serif"/>
              </a:rPr>
              <a:t>Smart</a:t>
            </a:r>
            <a:r>
              <a:rPr sz="1150" spc="-35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150" spc="-30" dirty="0">
                <a:solidFill>
                  <a:srgbClr val="465469"/>
                </a:solidFill>
                <a:latin typeface="Microsoft Sans Serif"/>
                <a:cs typeface="Microsoft Sans Serif"/>
              </a:rPr>
              <a:t>processes</a:t>
            </a:r>
            <a:endParaRPr sz="1150">
              <a:latin typeface="Microsoft Sans Serif"/>
              <a:cs typeface="Microsoft Sans Serif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8601454" y="5245607"/>
            <a:ext cx="3054350" cy="1450975"/>
            <a:chOff x="8601454" y="5245607"/>
            <a:chExt cx="3054350" cy="1450975"/>
          </a:xfrm>
        </p:grpSpPr>
        <p:sp>
          <p:nvSpPr>
            <p:cNvPr id="53" name="object 53"/>
            <p:cNvSpPr/>
            <p:nvPr/>
          </p:nvSpPr>
          <p:spPr>
            <a:xfrm>
              <a:off x="8601454" y="5245607"/>
              <a:ext cx="3054350" cy="1450975"/>
            </a:xfrm>
            <a:custGeom>
              <a:avLst/>
              <a:gdLst/>
              <a:ahLst/>
              <a:cxnLst/>
              <a:rect l="l" t="t" r="r" b="b"/>
              <a:pathLst>
                <a:path w="3054350" h="1450975">
                  <a:moveTo>
                    <a:pt x="3054095" y="1450847"/>
                  </a:moveTo>
                  <a:lnTo>
                    <a:pt x="0" y="1450847"/>
                  </a:lnTo>
                  <a:lnTo>
                    <a:pt x="0" y="0"/>
                  </a:lnTo>
                  <a:lnTo>
                    <a:pt x="3054095" y="0"/>
                  </a:lnTo>
                  <a:lnTo>
                    <a:pt x="3054095" y="220939"/>
                  </a:lnTo>
                  <a:lnTo>
                    <a:pt x="327282" y="220939"/>
                  </a:lnTo>
                  <a:lnTo>
                    <a:pt x="320174" y="221282"/>
                  </a:lnTo>
                  <a:lnTo>
                    <a:pt x="281532" y="237288"/>
                  </a:lnTo>
                  <a:lnTo>
                    <a:pt x="258220" y="272177"/>
                  </a:lnTo>
                  <a:lnTo>
                    <a:pt x="255130" y="293090"/>
                  </a:lnTo>
                  <a:lnTo>
                    <a:pt x="255130" y="1086756"/>
                  </a:lnTo>
                  <a:lnTo>
                    <a:pt x="267279" y="1126848"/>
                  </a:lnTo>
                  <a:lnTo>
                    <a:pt x="299671" y="1153415"/>
                  </a:lnTo>
                  <a:lnTo>
                    <a:pt x="327282" y="1158907"/>
                  </a:lnTo>
                  <a:lnTo>
                    <a:pt x="3054095" y="1158907"/>
                  </a:lnTo>
                  <a:lnTo>
                    <a:pt x="3054095" y="1450847"/>
                  </a:lnTo>
                  <a:close/>
                </a:path>
                <a:path w="3054350" h="1450975">
                  <a:moveTo>
                    <a:pt x="3054095" y="1158907"/>
                  </a:moveTo>
                  <a:lnTo>
                    <a:pt x="2726317" y="1158907"/>
                  </a:lnTo>
                  <a:lnTo>
                    <a:pt x="2733424" y="1158564"/>
                  </a:lnTo>
                  <a:lnTo>
                    <a:pt x="2740395" y="1157534"/>
                  </a:lnTo>
                  <a:lnTo>
                    <a:pt x="2777336" y="1137774"/>
                  </a:lnTo>
                  <a:lnTo>
                    <a:pt x="2797095" y="1100834"/>
                  </a:lnTo>
                  <a:lnTo>
                    <a:pt x="2798468" y="1086756"/>
                  </a:lnTo>
                  <a:lnTo>
                    <a:pt x="2798468" y="293090"/>
                  </a:lnTo>
                  <a:lnTo>
                    <a:pt x="2786320" y="252997"/>
                  </a:lnTo>
                  <a:lnTo>
                    <a:pt x="2753927" y="226431"/>
                  </a:lnTo>
                  <a:lnTo>
                    <a:pt x="2726317" y="220939"/>
                  </a:lnTo>
                  <a:lnTo>
                    <a:pt x="3054095" y="220939"/>
                  </a:lnTo>
                  <a:lnTo>
                    <a:pt x="3054095" y="1158907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856586" y="5466547"/>
              <a:ext cx="2543810" cy="938530"/>
            </a:xfrm>
            <a:custGeom>
              <a:avLst/>
              <a:gdLst/>
              <a:ahLst/>
              <a:cxnLst/>
              <a:rect l="l" t="t" r="r" b="b"/>
              <a:pathLst>
                <a:path w="2543809" h="938529">
                  <a:moveTo>
                    <a:pt x="2475924" y="937968"/>
                  </a:moveTo>
                  <a:lnTo>
                    <a:pt x="67414" y="937968"/>
                  </a:lnTo>
                  <a:lnTo>
                    <a:pt x="62722" y="937505"/>
                  </a:lnTo>
                  <a:lnTo>
                    <a:pt x="24482" y="920184"/>
                  </a:lnTo>
                  <a:lnTo>
                    <a:pt x="2310" y="884538"/>
                  </a:lnTo>
                  <a:lnTo>
                    <a:pt x="0" y="870553"/>
                  </a:lnTo>
                  <a:lnTo>
                    <a:pt x="0" y="865816"/>
                  </a:lnTo>
                  <a:lnTo>
                    <a:pt x="0" y="67413"/>
                  </a:lnTo>
                  <a:lnTo>
                    <a:pt x="14791" y="28126"/>
                  </a:lnTo>
                  <a:lnTo>
                    <a:pt x="48917" y="3678"/>
                  </a:lnTo>
                  <a:lnTo>
                    <a:pt x="67414" y="0"/>
                  </a:lnTo>
                  <a:lnTo>
                    <a:pt x="2475924" y="0"/>
                  </a:lnTo>
                  <a:lnTo>
                    <a:pt x="2515210" y="14791"/>
                  </a:lnTo>
                  <a:lnTo>
                    <a:pt x="2539657" y="48916"/>
                  </a:lnTo>
                  <a:lnTo>
                    <a:pt x="2543337" y="67413"/>
                  </a:lnTo>
                  <a:lnTo>
                    <a:pt x="2543337" y="870553"/>
                  </a:lnTo>
                  <a:lnTo>
                    <a:pt x="2528544" y="909840"/>
                  </a:lnTo>
                  <a:lnTo>
                    <a:pt x="2494419" y="934287"/>
                  </a:lnTo>
                  <a:lnTo>
                    <a:pt x="2480615" y="937505"/>
                  </a:lnTo>
                  <a:lnTo>
                    <a:pt x="2475924" y="937968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947876" y="5610849"/>
              <a:ext cx="360757" cy="180378"/>
            </a:xfrm>
            <a:prstGeom prst="rect">
              <a:avLst/>
            </a:prstGeom>
          </p:spPr>
        </p:pic>
        <p:pic>
          <p:nvPicPr>
            <p:cNvPr id="56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063149" y="5641358"/>
              <a:ext cx="126999" cy="114299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9528338" y="5796944"/>
            <a:ext cx="1196340" cy="46037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indent="182880">
              <a:lnSpc>
                <a:spcPct val="123500"/>
              </a:lnSpc>
              <a:spcBef>
                <a:spcPts val="115"/>
              </a:spcBef>
            </a:pPr>
            <a:r>
              <a:rPr sz="1150" b="1" spc="-10" dirty="0">
                <a:solidFill>
                  <a:srgbClr val="1D293B"/>
                </a:solidFill>
                <a:latin typeface="Arial"/>
                <a:cs typeface="Arial"/>
              </a:rPr>
              <a:t>Optimization </a:t>
            </a:r>
            <a:r>
              <a:rPr sz="1150" spc="-30" dirty="0">
                <a:solidFill>
                  <a:srgbClr val="465469"/>
                </a:solidFill>
                <a:latin typeface="Microsoft Sans Serif"/>
                <a:cs typeface="Microsoft Sans Serif"/>
              </a:rPr>
              <a:t>Performance</a:t>
            </a:r>
            <a:r>
              <a:rPr sz="115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150" spc="-35" dirty="0">
                <a:solidFill>
                  <a:srgbClr val="465469"/>
                </a:solidFill>
                <a:latin typeface="Microsoft Sans Serif"/>
                <a:cs typeface="Microsoft Sans Serif"/>
              </a:rPr>
              <a:t>gains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1D62F15-1E3E-EDDA-0869-AD82BC693760}"/>
              </a:ext>
            </a:extLst>
          </p:cNvPr>
          <p:cNvSpPr txBox="1"/>
          <p:nvPr/>
        </p:nvSpPr>
        <p:spPr>
          <a:xfrm>
            <a:off x="-1973580" y="957016"/>
            <a:ext cx="8063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i="0" dirty="0">
                <a:solidFill>
                  <a:schemeClr val="bg1"/>
                </a:solidFill>
                <a:effectLst/>
                <a:latin typeface="Inter"/>
              </a:rPr>
              <a:t>AI &amp; Machine Learning</a:t>
            </a:r>
          </a:p>
        </p:txBody>
      </p:sp>
      <p:sp>
        <p:nvSpPr>
          <p:cNvPr id="61" name="object 7">
            <a:extLst>
              <a:ext uri="{FF2B5EF4-FFF2-40B4-BE49-F238E27FC236}">
                <a16:creationId xmlns:a16="http://schemas.microsoft.com/office/drawing/2014/main" id="{64762D48-5288-B3BE-21FF-1EF87E69E13A}"/>
              </a:ext>
            </a:extLst>
          </p:cNvPr>
          <p:cNvSpPr txBox="1"/>
          <p:nvPr/>
        </p:nvSpPr>
        <p:spPr>
          <a:xfrm>
            <a:off x="1178786" y="374342"/>
            <a:ext cx="647482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Recent developments in intelligent control systems and autonomous control</a:t>
            </a:r>
            <a:endParaRPr sz="14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749" y="1197498"/>
            <a:ext cx="10777484" cy="4490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8429" y="1796247"/>
            <a:ext cx="898123" cy="3742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98749" y="449061"/>
            <a:ext cx="449580" cy="449580"/>
            <a:chOff x="598749" y="449061"/>
            <a:chExt cx="449580" cy="44958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749" y="449061"/>
              <a:ext cx="449061" cy="4490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9725" y="573980"/>
              <a:ext cx="187324" cy="19049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197445" y="557766"/>
            <a:ext cx="282574" cy="2285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702639" y="557766"/>
            <a:ext cx="225424" cy="2285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54877" y="557766"/>
            <a:ext cx="219074" cy="22859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219455" y="1520951"/>
            <a:ext cx="2075814" cy="5215255"/>
            <a:chOff x="219455" y="1520951"/>
            <a:chExt cx="2075814" cy="5215255"/>
          </a:xfrm>
        </p:grpSpPr>
        <p:sp>
          <p:nvSpPr>
            <p:cNvPr id="12" name="object 12"/>
            <p:cNvSpPr/>
            <p:nvPr/>
          </p:nvSpPr>
          <p:spPr>
            <a:xfrm>
              <a:off x="219455" y="1520951"/>
              <a:ext cx="2075814" cy="5215255"/>
            </a:xfrm>
            <a:custGeom>
              <a:avLst/>
              <a:gdLst/>
              <a:ahLst/>
              <a:cxnLst/>
              <a:rect l="l" t="t" r="r" b="b"/>
              <a:pathLst>
                <a:path w="2075814" h="5215255">
                  <a:moveTo>
                    <a:pt x="2075687" y="5214975"/>
                  </a:moveTo>
                  <a:lnTo>
                    <a:pt x="0" y="5214975"/>
                  </a:lnTo>
                  <a:lnTo>
                    <a:pt x="0" y="0"/>
                  </a:lnTo>
                  <a:lnTo>
                    <a:pt x="2075687" y="0"/>
                  </a:lnTo>
                  <a:lnTo>
                    <a:pt x="2075687" y="143020"/>
                  </a:lnTo>
                  <a:lnTo>
                    <a:pt x="265392" y="143020"/>
                  </a:lnTo>
                  <a:lnTo>
                    <a:pt x="255839" y="143481"/>
                  </a:lnTo>
                  <a:lnTo>
                    <a:pt x="211508" y="159347"/>
                  </a:lnTo>
                  <a:lnTo>
                    <a:pt x="179885" y="194232"/>
                  </a:lnTo>
                  <a:lnTo>
                    <a:pt x="168422" y="239990"/>
                  </a:lnTo>
                  <a:lnTo>
                    <a:pt x="168422" y="5100593"/>
                  </a:lnTo>
                  <a:lnTo>
                    <a:pt x="179885" y="5146350"/>
                  </a:lnTo>
                  <a:lnTo>
                    <a:pt x="211509" y="5181236"/>
                  </a:lnTo>
                  <a:lnTo>
                    <a:pt x="255839" y="5197101"/>
                  </a:lnTo>
                  <a:lnTo>
                    <a:pt x="265392" y="5197563"/>
                  </a:lnTo>
                  <a:lnTo>
                    <a:pt x="2075687" y="5197563"/>
                  </a:lnTo>
                  <a:lnTo>
                    <a:pt x="2075687" y="5214975"/>
                  </a:lnTo>
                  <a:close/>
                </a:path>
                <a:path w="2075814" h="5215255">
                  <a:moveTo>
                    <a:pt x="2075687" y="5197563"/>
                  </a:moveTo>
                  <a:lnTo>
                    <a:pt x="1810846" y="5197563"/>
                  </a:lnTo>
                  <a:lnTo>
                    <a:pt x="1820398" y="5197101"/>
                  </a:lnTo>
                  <a:lnTo>
                    <a:pt x="1829767" y="5195717"/>
                  </a:lnTo>
                  <a:lnTo>
                    <a:pt x="1872332" y="5175589"/>
                  </a:lnTo>
                  <a:lnTo>
                    <a:pt x="1900434" y="5137701"/>
                  </a:lnTo>
                  <a:lnTo>
                    <a:pt x="1907815" y="5100593"/>
                  </a:lnTo>
                  <a:lnTo>
                    <a:pt x="1907815" y="239990"/>
                  </a:lnTo>
                  <a:lnTo>
                    <a:pt x="1896352" y="194232"/>
                  </a:lnTo>
                  <a:lnTo>
                    <a:pt x="1864729" y="159347"/>
                  </a:lnTo>
                  <a:lnTo>
                    <a:pt x="1820398" y="143481"/>
                  </a:lnTo>
                  <a:lnTo>
                    <a:pt x="1810846" y="143020"/>
                  </a:lnTo>
                  <a:lnTo>
                    <a:pt x="2075687" y="143020"/>
                  </a:lnTo>
                  <a:lnTo>
                    <a:pt x="2075687" y="5197563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7878" y="1663972"/>
              <a:ext cx="1739900" cy="5054600"/>
            </a:xfrm>
            <a:custGeom>
              <a:avLst/>
              <a:gdLst/>
              <a:ahLst/>
              <a:cxnLst/>
              <a:rect l="l" t="t" r="r" b="b"/>
              <a:pathLst>
                <a:path w="1739900" h="5054600">
                  <a:moveTo>
                    <a:pt x="1648790" y="5054542"/>
                  </a:moveTo>
                  <a:lnTo>
                    <a:pt x="90602" y="5054542"/>
                  </a:lnTo>
                  <a:lnTo>
                    <a:pt x="84296" y="5053920"/>
                  </a:lnTo>
                  <a:lnTo>
                    <a:pt x="37802" y="5034661"/>
                  </a:lnTo>
                  <a:lnTo>
                    <a:pt x="9817" y="5000563"/>
                  </a:lnTo>
                  <a:lnTo>
                    <a:pt x="0" y="4963939"/>
                  </a:lnTo>
                  <a:lnTo>
                    <a:pt x="0" y="4957573"/>
                  </a:lnTo>
                  <a:lnTo>
                    <a:pt x="0" y="90602"/>
                  </a:lnTo>
                  <a:lnTo>
                    <a:pt x="12804" y="48390"/>
                  </a:lnTo>
                  <a:lnTo>
                    <a:pt x="48390" y="12804"/>
                  </a:lnTo>
                  <a:lnTo>
                    <a:pt x="90602" y="0"/>
                  </a:lnTo>
                  <a:lnTo>
                    <a:pt x="1648790" y="0"/>
                  </a:lnTo>
                  <a:lnTo>
                    <a:pt x="1691002" y="12804"/>
                  </a:lnTo>
                  <a:lnTo>
                    <a:pt x="1726587" y="48390"/>
                  </a:lnTo>
                  <a:lnTo>
                    <a:pt x="1739392" y="90602"/>
                  </a:lnTo>
                  <a:lnTo>
                    <a:pt x="1739392" y="4963939"/>
                  </a:lnTo>
                  <a:lnTo>
                    <a:pt x="1726587" y="5006151"/>
                  </a:lnTo>
                  <a:lnTo>
                    <a:pt x="1691002" y="5041737"/>
                  </a:lnTo>
                  <a:lnTo>
                    <a:pt x="1655096" y="5053921"/>
                  </a:lnTo>
                  <a:lnTo>
                    <a:pt x="1648790" y="5054542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2120" y="1857911"/>
              <a:ext cx="484848" cy="21818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65529" y="1874919"/>
              <a:ext cx="180975" cy="184150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50651" y="2184881"/>
            <a:ext cx="12122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50" spc="-150" dirty="0"/>
              <a:t>1.</a:t>
            </a:r>
            <a:r>
              <a:rPr sz="1950" spc="-170" dirty="0"/>
              <a:t> </a:t>
            </a:r>
            <a:r>
              <a:rPr sz="2000" spc="-100" dirty="0"/>
              <a:t>Learning</a:t>
            </a:r>
            <a:endParaRPr sz="2000"/>
          </a:p>
        </p:txBody>
      </p:sp>
      <p:sp>
        <p:nvSpPr>
          <p:cNvPr id="17" name="object 17"/>
          <p:cNvSpPr txBox="1"/>
          <p:nvPr/>
        </p:nvSpPr>
        <p:spPr>
          <a:xfrm>
            <a:off x="625841" y="2562139"/>
            <a:ext cx="1261745" cy="27419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ctr">
              <a:lnSpc>
                <a:spcPct val="120500"/>
              </a:lnSpc>
              <a:spcBef>
                <a:spcPts val="75"/>
              </a:spcBef>
            </a:pPr>
            <a:r>
              <a:rPr sz="1500" b="1" spc="-10" dirty="0">
                <a:solidFill>
                  <a:srgbClr val="334054"/>
                </a:solidFill>
                <a:latin typeface="Arial"/>
                <a:cs typeface="Arial"/>
              </a:rPr>
              <a:t>Methodically </a:t>
            </a:r>
            <a:r>
              <a:rPr sz="1500" b="1" spc="-25" dirty="0">
                <a:solidFill>
                  <a:srgbClr val="334054"/>
                </a:solidFill>
                <a:latin typeface="Arial"/>
                <a:cs typeface="Arial"/>
              </a:rPr>
              <a:t>and </a:t>
            </a:r>
            <a:r>
              <a:rPr sz="1500" b="1" spc="-10" dirty="0">
                <a:solidFill>
                  <a:srgbClr val="334054"/>
                </a:solidFill>
                <a:latin typeface="Arial"/>
                <a:cs typeface="Arial"/>
              </a:rPr>
              <a:t>continuously practice</a:t>
            </a:r>
            <a:r>
              <a:rPr sz="15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,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discovering </a:t>
            </a: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nuances</a:t>
            </a:r>
            <a:r>
              <a:rPr sz="145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and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exceptions</a:t>
            </a:r>
            <a:r>
              <a:rPr sz="145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not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easily</a:t>
            </a:r>
            <a:r>
              <a:rPr sz="1450" spc="-5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captured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by</a:t>
            </a:r>
            <a:r>
              <a:rPr sz="1450" spc="10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fixed</a:t>
            </a:r>
            <a:r>
              <a:rPr sz="1500" dirty="0">
                <a:solidFill>
                  <a:srgbClr val="334054"/>
                </a:solidFill>
                <a:latin typeface="Microsoft Sans Serif"/>
                <a:cs typeface="Microsoft Sans Serif"/>
              </a:rPr>
              <a:t>-</a:t>
            </a: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gain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controllers</a:t>
            </a:r>
            <a:r>
              <a:rPr sz="15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96579" y="5436314"/>
            <a:ext cx="851535" cy="474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5250">
              <a:lnSpc>
                <a:spcPct val="113199"/>
              </a:lnSpc>
              <a:spcBef>
                <a:spcPts val="95"/>
              </a:spcBef>
            </a:pPr>
            <a:r>
              <a:rPr sz="130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Adaptive </a:t>
            </a:r>
            <a:r>
              <a:rPr sz="130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Intelligence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154935" y="1520951"/>
            <a:ext cx="2066925" cy="5215255"/>
            <a:chOff x="2154935" y="1520951"/>
            <a:chExt cx="2066925" cy="5215255"/>
          </a:xfrm>
        </p:grpSpPr>
        <p:sp>
          <p:nvSpPr>
            <p:cNvPr id="20" name="object 20"/>
            <p:cNvSpPr/>
            <p:nvPr/>
          </p:nvSpPr>
          <p:spPr>
            <a:xfrm>
              <a:off x="2154935" y="1520951"/>
              <a:ext cx="2066925" cy="5215255"/>
            </a:xfrm>
            <a:custGeom>
              <a:avLst/>
              <a:gdLst/>
              <a:ahLst/>
              <a:cxnLst/>
              <a:rect l="l" t="t" r="r" b="b"/>
              <a:pathLst>
                <a:path w="2066925" h="5215255">
                  <a:moveTo>
                    <a:pt x="2066543" y="5214975"/>
                  </a:moveTo>
                  <a:lnTo>
                    <a:pt x="0" y="5214975"/>
                  </a:lnTo>
                  <a:lnTo>
                    <a:pt x="0" y="0"/>
                  </a:lnTo>
                  <a:lnTo>
                    <a:pt x="2066543" y="0"/>
                  </a:lnTo>
                  <a:lnTo>
                    <a:pt x="2066543" y="143020"/>
                  </a:lnTo>
                  <a:lnTo>
                    <a:pt x="263244" y="143020"/>
                  </a:lnTo>
                  <a:lnTo>
                    <a:pt x="253692" y="143481"/>
                  </a:lnTo>
                  <a:lnTo>
                    <a:pt x="209361" y="159347"/>
                  </a:lnTo>
                  <a:lnTo>
                    <a:pt x="177738" y="194232"/>
                  </a:lnTo>
                  <a:lnTo>
                    <a:pt x="166275" y="239990"/>
                  </a:lnTo>
                  <a:lnTo>
                    <a:pt x="166275" y="5100593"/>
                  </a:lnTo>
                  <a:lnTo>
                    <a:pt x="177738" y="5146350"/>
                  </a:lnTo>
                  <a:lnTo>
                    <a:pt x="209361" y="5181236"/>
                  </a:lnTo>
                  <a:lnTo>
                    <a:pt x="253692" y="5197101"/>
                  </a:lnTo>
                  <a:lnTo>
                    <a:pt x="263244" y="5197563"/>
                  </a:lnTo>
                  <a:lnTo>
                    <a:pt x="2066543" y="5197563"/>
                  </a:lnTo>
                  <a:lnTo>
                    <a:pt x="2066543" y="5214975"/>
                  </a:lnTo>
                  <a:close/>
                </a:path>
                <a:path w="2066925" h="5215255">
                  <a:moveTo>
                    <a:pt x="2066543" y="5197563"/>
                  </a:moveTo>
                  <a:lnTo>
                    <a:pt x="1802637" y="5197563"/>
                  </a:lnTo>
                  <a:lnTo>
                    <a:pt x="1812190" y="5197101"/>
                  </a:lnTo>
                  <a:lnTo>
                    <a:pt x="1821559" y="5195717"/>
                  </a:lnTo>
                  <a:lnTo>
                    <a:pt x="1864124" y="5175589"/>
                  </a:lnTo>
                  <a:lnTo>
                    <a:pt x="1892225" y="5137701"/>
                  </a:lnTo>
                  <a:lnTo>
                    <a:pt x="1899607" y="5100593"/>
                  </a:lnTo>
                  <a:lnTo>
                    <a:pt x="1899607" y="239990"/>
                  </a:lnTo>
                  <a:lnTo>
                    <a:pt x="1888144" y="194232"/>
                  </a:lnTo>
                  <a:lnTo>
                    <a:pt x="1856521" y="159347"/>
                  </a:lnTo>
                  <a:lnTo>
                    <a:pt x="1812190" y="143481"/>
                  </a:lnTo>
                  <a:lnTo>
                    <a:pt x="1802637" y="143020"/>
                  </a:lnTo>
                  <a:lnTo>
                    <a:pt x="2066543" y="143020"/>
                  </a:lnTo>
                  <a:lnTo>
                    <a:pt x="2066543" y="5197563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321211" y="1663972"/>
              <a:ext cx="1733550" cy="5054600"/>
            </a:xfrm>
            <a:custGeom>
              <a:avLst/>
              <a:gdLst/>
              <a:ahLst/>
              <a:cxnLst/>
              <a:rect l="l" t="t" r="r" b="b"/>
              <a:pathLst>
                <a:path w="1733550" h="5054600">
                  <a:moveTo>
                    <a:pt x="1642730" y="5054542"/>
                  </a:moveTo>
                  <a:lnTo>
                    <a:pt x="90602" y="5054542"/>
                  </a:lnTo>
                  <a:lnTo>
                    <a:pt x="84296" y="5053920"/>
                  </a:lnTo>
                  <a:lnTo>
                    <a:pt x="37802" y="5034661"/>
                  </a:lnTo>
                  <a:lnTo>
                    <a:pt x="9817" y="5000563"/>
                  </a:lnTo>
                  <a:lnTo>
                    <a:pt x="0" y="4963939"/>
                  </a:lnTo>
                  <a:lnTo>
                    <a:pt x="0" y="4957573"/>
                  </a:lnTo>
                  <a:lnTo>
                    <a:pt x="0" y="90602"/>
                  </a:lnTo>
                  <a:lnTo>
                    <a:pt x="12804" y="48390"/>
                  </a:lnTo>
                  <a:lnTo>
                    <a:pt x="48389" y="12804"/>
                  </a:lnTo>
                  <a:lnTo>
                    <a:pt x="90602" y="0"/>
                  </a:lnTo>
                  <a:lnTo>
                    <a:pt x="1642730" y="0"/>
                  </a:lnTo>
                  <a:lnTo>
                    <a:pt x="1684942" y="12804"/>
                  </a:lnTo>
                  <a:lnTo>
                    <a:pt x="1720526" y="48390"/>
                  </a:lnTo>
                  <a:lnTo>
                    <a:pt x="1733332" y="90602"/>
                  </a:lnTo>
                  <a:lnTo>
                    <a:pt x="1733332" y="4963939"/>
                  </a:lnTo>
                  <a:lnTo>
                    <a:pt x="1720526" y="5006151"/>
                  </a:lnTo>
                  <a:lnTo>
                    <a:pt x="1684942" y="5041737"/>
                  </a:lnTo>
                  <a:lnTo>
                    <a:pt x="1649035" y="5053921"/>
                  </a:lnTo>
                  <a:lnTo>
                    <a:pt x="1642730" y="5054542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945453" y="1857911"/>
              <a:ext cx="484848" cy="21818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96684" y="1884444"/>
              <a:ext cx="180975" cy="16192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2491465" y="2184881"/>
            <a:ext cx="1392555" cy="342201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indent="107314">
              <a:lnSpc>
                <a:spcPts val="2340"/>
              </a:lnSpc>
              <a:spcBef>
                <a:spcPts val="229"/>
              </a:spcBef>
            </a:pPr>
            <a:r>
              <a:rPr sz="1950" b="1" dirty="0">
                <a:solidFill>
                  <a:srgbClr val="1D293B"/>
                </a:solidFill>
                <a:latin typeface="Arial"/>
                <a:cs typeface="Arial"/>
              </a:rPr>
              <a:t>2.</a:t>
            </a:r>
            <a:r>
              <a:rPr sz="1950" b="1" spc="-125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D293B"/>
                </a:solidFill>
                <a:latin typeface="Arial"/>
                <a:cs typeface="Arial"/>
              </a:rPr>
              <a:t>Delayed </a:t>
            </a:r>
            <a:r>
              <a:rPr sz="2000" b="1" spc="-85" dirty="0">
                <a:solidFill>
                  <a:srgbClr val="1D293B"/>
                </a:solidFill>
                <a:latin typeface="Arial"/>
                <a:cs typeface="Arial"/>
              </a:rPr>
              <a:t>Gratification</a:t>
            </a:r>
            <a:endParaRPr sz="2000">
              <a:latin typeface="Arial"/>
              <a:cs typeface="Arial"/>
            </a:endParaRPr>
          </a:p>
          <a:p>
            <a:pPr marL="297180" marR="289560" algn="ctr">
              <a:lnSpc>
                <a:spcPct val="123400"/>
              </a:lnSpc>
              <a:spcBef>
                <a:spcPts val="535"/>
              </a:spcBef>
            </a:pP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Learn</a:t>
            </a:r>
            <a:r>
              <a:rPr sz="1450" spc="-7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to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recognize</a:t>
            </a:r>
            <a:endParaRPr sz="1450">
              <a:latin typeface="Microsoft Sans Serif"/>
              <a:cs typeface="Microsoft Sans Serif"/>
            </a:endParaRPr>
          </a:p>
          <a:p>
            <a:pPr marL="36195" marR="29209" algn="ctr">
              <a:lnSpc>
                <a:spcPts val="2150"/>
              </a:lnSpc>
              <a:spcBef>
                <a:spcPts val="90"/>
              </a:spcBef>
            </a:pPr>
            <a:r>
              <a:rPr sz="1500" b="1" spc="-85" dirty="0">
                <a:solidFill>
                  <a:srgbClr val="334054"/>
                </a:solidFill>
                <a:latin typeface="Arial"/>
                <a:cs typeface="Arial"/>
              </a:rPr>
              <a:t>short</a:t>
            </a:r>
            <a:r>
              <a:rPr sz="1500" b="1" spc="-85" dirty="0">
                <a:solidFill>
                  <a:srgbClr val="334054"/>
                </a:solidFill>
                <a:latin typeface="Berlin Sans FB"/>
                <a:cs typeface="Berlin Sans FB"/>
              </a:rPr>
              <a:t>-</a:t>
            </a:r>
            <a:r>
              <a:rPr sz="1500" b="1" spc="-70" dirty="0">
                <a:solidFill>
                  <a:srgbClr val="334054"/>
                </a:solidFill>
                <a:latin typeface="Arial"/>
                <a:cs typeface="Arial"/>
              </a:rPr>
              <a:t>term</a:t>
            </a:r>
            <a:r>
              <a:rPr sz="1500" b="1" spc="-35" dirty="0">
                <a:solidFill>
                  <a:srgbClr val="334054"/>
                </a:solidFill>
                <a:latin typeface="Arial"/>
                <a:cs typeface="Arial"/>
              </a:rPr>
              <a:t> </a:t>
            </a:r>
            <a:r>
              <a:rPr sz="1500" b="1" spc="-85" dirty="0">
                <a:solidFill>
                  <a:srgbClr val="334054"/>
                </a:solidFill>
                <a:latin typeface="Arial"/>
                <a:cs typeface="Arial"/>
              </a:rPr>
              <a:t>sub</a:t>
            </a:r>
            <a:r>
              <a:rPr sz="1500" b="1" spc="-85" dirty="0">
                <a:solidFill>
                  <a:srgbClr val="334054"/>
                </a:solidFill>
                <a:latin typeface="Berlin Sans FB"/>
                <a:cs typeface="Berlin Sans FB"/>
              </a:rPr>
              <a:t>- </a:t>
            </a:r>
            <a:r>
              <a:rPr sz="1500" b="1" spc="-10" dirty="0">
                <a:solidFill>
                  <a:srgbClr val="334054"/>
                </a:solidFill>
                <a:latin typeface="Arial"/>
                <a:cs typeface="Arial"/>
              </a:rPr>
              <a:t>optimal </a:t>
            </a:r>
            <a:r>
              <a:rPr sz="1500" b="1" spc="-80" dirty="0">
                <a:solidFill>
                  <a:srgbClr val="334054"/>
                </a:solidFill>
                <a:latin typeface="Arial"/>
                <a:cs typeface="Arial"/>
              </a:rPr>
              <a:t>behavior</a:t>
            </a:r>
            <a:r>
              <a:rPr sz="1500" b="1" spc="-45" dirty="0">
                <a:solidFill>
                  <a:srgbClr val="334054"/>
                </a:solidFill>
                <a:latin typeface="Arial"/>
                <a:cs typeface="Arial"/>
              </a:rPr>
              <a:t> </a:t>
            </a:r>
            <a:r>
              <a:rPr sz="145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to</a:t>
            </a:r>
            <a:endParaRPr sz="1450">
              <a:latin typeface="Microsoft Sans Serif"/>
              <a:cs typeface="Microsoft Sans Serif"/>
            </a:endParaRPr>
          </a:p>
          <a:p>
            <a:pPr marL="147320" marR="140335" algn="ctr">
              <a:lnSpc>
                <a:spcPts val="2100"/>
              </a:lnSpc>
              <a:spcBef>
                <a:spcPts val="30"/>
              </a:spcBef>
            </a:pP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achieve</a:t>
            </a:r>
            <a:r>
              <a:rPr sz="145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long</a:t>
            </a:r>
            <a:r>
              <a:rPr sz="15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-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term</a:t>
            </a:r>
            <a:r>
              <a:rPr sz="145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optimal</a:t>
            </a:r>
            <a:endParaRPr sz="1450">
              <a:latin typeface="Microsoft Sans Serif"/>
              <a:cs typeface="Microsoft Sans Serif"/>
            </a:endParaRPr>
          </a:p>
          <a:p>
            <a:pPr marL="109220" marR="101600" algn="ctr">
              <a:lnSpc>
                <a:spcPts val="2150"/>
              </a:lnSpc>
            </a:pP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gains</a:t>
            </a:r>
            <a:r>
              <a:rPr sz="15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,</a:t>
            </a:r>
            <a:r>
              <a:rPr sz="1500" spc="-6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pushing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past</a:t>
            </a:r>
            <a:r>
              <a:rPr sz="1450" spc="-5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local minima</a:t>
            </a:r>
            <a:r>
              <a:rPr sz="15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787204" y="5727223"/>
            <a:ext cx="929640" cy="486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9539">
              <a:lnSpc>
                <a:spcPct val="116199"/>
              </a:lnSpc>
              <a:spcBef>
                <a:spcPts val="95"/>
              </a:spcBef>
            </a:pPr>
            <a:r>
              <a:rPr sz="130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Strategic </a:t>
            </a:r>
            <a:r>
              <a:rPr sz="1300" spc="-25" dirty="0">
                <a:solidFill>
                  <a:srgbClr val="465469"/>
                </a:solidFill>
                <a:latin typeface="Microsoft Sans Serif"/>
                <a:cs typeface="Microsoft Sans Serif"/>
              </a:rPr>
              <a:t>Optimization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4081271" y="1520951"/>
            <a:ext cx="2075814" cy="5215255"/>
            <a:chOff x="4081271" y="1520951"/>
            <a:chExt cx="2075814" cy="5215255"/>
          </a:xfrm>
        </p:grpSpPr>
        <p:sp>
          <p:nvSpPr>
            <p:cNvPr id="27" name="object 27"/>
            <p:cNvSpPr/>
            <p:nvPr/>
          </p:nvSpPr>
          <p:spPr>
            <a:xfrm>
              <a:off x="4081271" y="1520951"/>
              <a:ext cx="2075814" cy="5215255"/>
            </a:xfrm>
            <a:custGeom>
              <a:avLst/>
              <a:gdLst/>
              <a:ahLst/>
              <a:cxnLst/>
              <a:rect l="l" t="t" r="r" b="b"/>
              <a:pathLst>
                <a:path w="2075814" h="5215255">
                  <a:moveTo>
                    <a:pt x="2075687" y="5214975"/>
                  </a:moveTo>
                  <a:lnTo>
                    <a:pt x="0" y="5214975"/>
                  </a:lnTo>
                  <a:lnTo>
                    <a:pt x="0" y="0"/>
                  </a:lnTo>
                  <a:lnTo>
                    <a:pt x="2075687" y="0"/>
                  </a:lnTo>
                  <a:lnTo>
                    <a:pt x="2075687" y="143020"/>
                  </a:lnTo>
                  <a:lnTo>
                    <a:pt x="264180" y="143020"/>
                  </a:lnTo>
                  <a:lnTo>
                    <a:pt x="254628" y="143481"/>
                  </a:lnTo>
                  <a:lnTo>
                    <a:pt x="210297" y="159347"/>
                  </a:lnTo>
                  <a:lnTo>
                    <a:pt x="178674" y="194232"/>
                  </a:lnTo>
                  <a:lnTo>
                    <a:pt x="167210" y="239990"/>
                  </a:lnTo>
                  <a:lnTo>
                    <a:pt x="167210" y="5100593"/>
                  </a:lnTo>
                  <a:lnTo>
                    <a:pt x="178674" y="5146350"/>
                  </a:lnTo>
                  <a:lnTo>
                    <a:pt x="210297" y="5181236"/>
                  </a:lnTo>
                  <a:lnTo>
                    <a:pt x="254628" y="5197101"/>
                  </a:lnTo>
                  <a:lnTo>
                    <a:pt x="264180" y="5197563"/>
                  </a:lnTo>
                  <a:lnTo>
                    <a:pt x="2075687" y="5197563"/>
                  </a:lnTo>
                  <a:lnTo>
                    <a:pt x="2075687" y="5214975"/>
                  </a:lnTo>
                  <a:close/>
                </a:path>
                <a:path w="2075814" h="5215255">
                  <a:moveTo>
                    <a:pt x="2075687" y="5197563"/>
                  </a:moveTo>
                  <a:lnTo>
                    <a:pt x="1809634" y="5197563"/>
                  </a:lnTo>
                  <a:lnTo>
                    <a:pt x="1819187" y="5197101"/>
                  </a:lnTo>
                  <a:lnTo>
                    <a:pt x="1828555" y="5195717"/>
                  </a:lnTo>
                  <a:lnTo>
                    <a:pt x="1871121" y="5175589"/>
                  </a:lnTo>
                  <a:lnTo>
                    <a:pt x="1899222" y="5137701"/>
                  </a:lnTo>
                  <a:lnTo>
                    <a:pt x="1906604" y="5100593"/>
                  </a:lnTo>
                  <a:lnTo>
                    <a:pt x="1906604" y="239990"/>
                  </a:lnTo>
                  <a:lnTo>
                    <a:pt x="1895140" y="194232"/>
                  </a:lnTo>
                  <a:lnTo>
                    <a:pt x="1863518" y="159347"/>
                  </a:lnTo>
                  <a:lnTo>
                    <a:pt x="1819187" y="143481"/>
                  </a:lnTo>
                  <a:lnTo>
                    <a:pt x="1809634" y="143020"/>
                  </a:lnTo>
                  <a:lnTo>
                    <a:pt x="2075687" y="143020"/>
                  </a:lnTo>
                  <a:lnTo>
                    <a:pt x="2075687" y="5197563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248482" y="1663972"/>
              <a:ext cx="1739900" cy="5054600"/>
            </a:xfrm>
            <a:custGeom>
              <a:avLst/>
              <a:gdLst/>
              <a:ahLst/>
              <a:cxnLst/>
              <a:rect l="l" t="t" r="r" b="b"/>
              <a:pathLst>
                <a:path w="1739900" h="5054600">
                  <a:moveTo>
                    <a:pt x="1648789" y="5054542"/>
                  </a:moveTo>
                  <a:lnTo>
                    <a:pt x="90602" y="5054542"/>
                  </a:lnTo>
                  <a:lnTo>
                    <a:pt x="84296" y="5053920"/>
                  </a:lnTo>
                  <a:lnTo>
                    <a:pt x="37801" y="5034661"/>
                  </a:lnTo>
                  <a:lnTo>
                    <a:pt x="9817" y="5000563"/>
                  </a:lnTo>
                  <a:lnTo>
                    <a:pt x="0" y="4963939"/>
                  </a:lnTo>
                  <a:lnTo>
                    <a:pt x="0" y="4957573"/>
                  </a:lnTo>
                  <a:lnTo>
                    <a:pt x="0" y="90602"/>
                  </a:lnTo>
                  <a:lnTo>
                    <a:pt x="12804" y="48390"/>
                  </a:lnTo>
                  <a:lnTo>
                    <a:pt x="48390" y="12804"/>
                  </a:lnTo>
                  <a:lnTo>
                    <a:pt x="90602" y="0"/>
                  </a:lnTo>
                  <a:lnTo>
                    <a:pt x="1648789" y="0"/>
                  </a:lnTo>
                  <a:lnTo>
                    <a:pt x="1691001" y="12804"/>
                  </a:lnTo>
                  <a:lnTo>
                    <a:pt x="1726587" y="48390"/>
                  </a:lnTo>
                  <a:lnTo>
                    <a:pt x="1739393" y="90602"/>
                  </a:lnTo>
                  <a:lnTo>
                    <a:pt x="1739393" y="4963939"/>
                  </a:lnTo>
                  <a:lnTo>
                    <a:pt x="1726587" y="5006151"/>
                  </a:lnTo>
                  <a:lnTo>
                    <a:pt x="1691001" y="5041737"/>
                  </a:lnTo>
                  <a:lnTo>
                    <a:pt x="1655095" y="5053921"/>
                  </a:lnTo>
                  <a:lnTo>
                    <a:pt x="1648789" y="5054542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78785" y="1857911"/>
              <a:ext cx="484848" cy="21818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27838" y="1874919"/>
              <a:ext cx="180975" cy="18415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4469400" y="2184881"/>
            <a:ext cx="1299210" cy="15481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64135" marR="56515" indent="177165">
              <a:lnSpc>
                <a:spcPct val="98400"/>
              </a:lnSpc>
              <a:spcBef>
                <a:spcPts val="140"/>
              </a:spcBef>
            </a:pPr>
            <a:r>
              <a:rPr sz="1950" b="1" dirty="0">
                <a:solidFill>
                  <a:srgbClr val="1D293B"/>
                </a:solidFill>
                <a:latin typeface="Arial"/>
                <a:cs typeface="Arial"/>
              </a:rPr>
              <a:t>3.</a:t>
            </a:r>
            <a:r>
              <a:rPr sz="1950" b="1" spc="-125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1D293B"/>
                </a:solidFill>
                <a:latin typeface="Arial"/>
                <a:cs typeface="Arial"/>
              </a:rPr>
              <a:t>Non</a:t>
            </a:r>
            <a:r>
              <a:rPr sz="1950" b="1" spc="-20" dirty="0">
                <a:solidFill>
                  <a:srgbClr val="1D293B"/>
                </a:solidFill>
                <a:latin typeface="Arial"/>
                <a:cs typeface="Arial"/>
              </a:rPr>
              <a:t>- </a:t>
            </a:r>
            <a:r>
              <a:rPr sz="2000" b="1" spc="-100" dirty="0">
                <a:solidFill>
                  <a:srgbClr val="1D293B"/>
                </a:solidFill>
                <a:latin typeface="Arial"/>
                <a:cs typeface="Arial"/>
              </a:rPr>
              <a:t>Traditional </a:t>
            </a:r>
            <a:r>
              <a:rPr sz="2000" b="1" spc="-105" dirty="0">
                <a:solidFill>
                  <a:srgbClr val="1D293B"/>
                </a:solidFill>
                <a:latin typeface="Arial"/>
                <a:cs typeface="Arial"/>
              </a:rPr>
              <a:t>Input</a:t>
            </a:r>
            <a:r>
              <a:rPr sz="2000" b="1" spc="-114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1D293B"/>
                </a:solidFill>
                <a:latin typeface="Arial"/>
                <a:cs typeface="Arial"/>
              </a:rPr>
              <a:t>Data</a:t>
            </a:r>
            <a:endParaRPr sz="2000">
              <a:latin typeface="Arial"/>
              <a:cs typeface="Arial"/>
            </a:endParaRPr>
          </a:p>
          <a:p>
            <a:pPr marL="12700" marR="5080" indent="139065">
              <a:lnSpc>
                <a:spcPct val="123400"/>
              </a:lnSpc>
              <a:spcBef>
                <a:spcPts val="555"/>
              </a:spcBef>
            </a:pPr>
            <a:r>
              <a:rPr sz="145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Manage</a:t>
            </a:r>
            <a:r>
              <a:rPr sz="1450" spc="-5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and evaluate</a:t>
            </a:r>
            <a:r>
              <a:rPr sz="145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sensor</a:t>
            </a:r>
            <a:endParaRPr sz="1450">
              <a:latin typeface="Microsoft Sans Serif"/>
              <a:cs typeface="Microsoft Sans Serif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42979" y="3707178"/>
            <a:ext cx="1351915" cy="219646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algn="ctr">
              <a:lnSpc>
                <a:spcPct val="120500"/>
              </a:lnSpc>
              <a:spcBef>
                <a:spcPts val="140"/>
              </a:spcBef>
            </a:pP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information beyond traditional automated systems</a:t>
            </a:r>
            <a:r>
              <a:rPr sz="15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,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including</a:t>
            </a:r>
            <a:r>
              <a:rPr sz="1450" spc="-8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500" b="1" spc="-70" dirty="0">
                <a:solidFill>
                  <a:srgbClr val="334054"/>
                </a:solidFill>
                <a:latin typeface="Arial"/>
                <a:cs typeface="Arial"/>
              </a:rPr>
              <a:t>visual</a:t>
            </a:r>
            <a:r>
              <a:rPr sz="1500" b="1" spc="-70" dirty="0">
                <a:solidFill>
                  <a:srgbClr val="334054"/>
                </a:solidFill>
                <a:latin typeface="Berlin Sans FB"/>
                <a:cs typeface="Berlin Sans FB"/>
              </a:rPr>
              <a:t>, </a:t>
            </a:r>
            <a:r>
              <a:rPr sz="1500" b="1" spc="-110" dirty="0">
                <a:solidFill>
                  <a:srgbClr val="334054"/>
                </a:solidFill>
                <a:latin typeface="Arial"/>
                <a:cs typeface="Arial"/>
              </a:rPr>
              <a:t>sound</a:t>
            </a:r>
            <a:r>
              <a:rPr sz="1500" b="1" spc="-110" dirty="0">
                <a:solidFill>
                  <a:srgbClr val="334054"/>
                </a:solidFill>
                <a:latin typeface="Berlin Sans FB"/>
                <a:cs typeface="Berlin Sans FB"/>
              </a:rPr>
              <a:t>,</a:t>
            </a:r>
            <a:r>
              <a:rPr sz="1500" b="1" spc="-55" dirty="0">
                <a:solidFill>
                  <a:srgbClr val="334054"/>
                </a:solidFill>
                <a:latin typeface="Berlin Sans FB"/>
                <a:cs typeface="Berlin Sans FB"/>
              </a:rPr>
              <a:t> </a:t>
            </a:r>
            <a:r>
              <a:rPr sz="1500" b="1" spc="-25" dirty="0">
                <a:solidFill>
                  <a:srgbClr val="334054"/>
                </a:solidFill>
                <a:latin typeface="Arial"/>
                <a:cs typeface="Arial"/>
              </a:rPr>
              <a:t>and </a:t>
            </a:r>
            <a:r>
              <a:rPr sz="1500" b="1" spc="-80" dirty="0">
                <a:solidFill>
                  <a:srgbClr val="334054"/>
                </a:solidFill>
                <a:latin typeface="Arial"/>
                <a:cs typeface="Arial"/>
              </a:rPr>
              <a:t>vibration</a:t>
            </a:r>
            <a:r>
              <a:rPr sz="1500" b="1" spc="-35" dirty="0">
                <a:solidFill>
                  <a:srgbClr val="334054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334054"/>
                </a:solidFill>
                <a:latin typeface="Arial"/>
                <a:cs typeface="Arial"/>
              </a:rPr>
              <a:t>data</a:t>
            </a:r>
            <a:r>
              <a:rPr sz="15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739097" y="6031312"/>
            <a:ext cx="892175" cy="479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8115" marR="5080" indent="-146050">
              <a:lnSpc>
                <a:spcPct val="112100"/>
              </a:lnSpc>
              <a:spcBef>
                <a:spcPts val="95"/>
              </a:spcBef>
            </a:pPr>
            <a:r>
              <a:rPr sz="130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Multi</a:t>
            </a:r>
            <a:r>
              <a:rPr sz="1350" spc="-20" dirty="0">
                <a:solidFill>
                  <a:srgbClr val="465469"/>
                </a:solidFill>
                <a:latin typeface="Verdana"/>
                <a:cs typeface="Verdana"/>
              </a:rPr>
              <a:t>-</a:t>
            </a:r>
            <a:r>
              <a:rPr sz="1300" spc="-25" dirty="0">
                <a:solidFill>
                  <a:srgbClr val="465469"/>
                </a:solidFill>
                <a:latin typeface="Microsoft Sans Serif"/>
                <a:cs typeface="Microsoft Sans Serif"/>
              </a:rPr>
              <a:t>Modal </a:t>
            </a:r>
            <a:r>
              <a:rPr sz="130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Sensing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821679" y="3636264"/>
            <a:ext cx="2103120" cy="1353820"/>
            <a:chOff x="5821679" y="3636264"/>
            <a:chExt cx="2103120" cy="1353820"/>
          </a:xfrm>
        </p:grpSpPr>
        <p:sp>
          <p:nvSpPr>
            <p:cNvPr id="35" name="object 35"/>
            <p:cNvSpPr/>
            <p:nvPr/>
          </p:nvSpPr>
          <p:spPr>
            <a:xfrm>
              <a:off x="5821679" y="3636264"/>
              <a:ext cx="2103120" cy="1353820"/>
            </a:xfrm>
            <a:custGeom>
              <a:avLst/>
              <a:gdLst/>
              <a:ahLst/>
              <a:cxnLst/>
              <a:rect l="l" t="t" r="r" b="b"/>
              <a:pathLst>
                <a:path w="2103120" h="1353820">
                  <a:moveTo>
                    <a:pt x="2103119" y="1353311"/>
                  </a:moveTo>
                  <a:lnTo>
                    <a:pt x="0" y="1353311"/>
                  </a:lnTo>
                  <a:lnTo>
                    <a:pt x="0" y="0"/>
                  </a:lnTo>
                  <a:lnTo>
                    <a:pt x="2103119" y="0"/>
                  </a:lnTo>
                  <a:lnTo>
                    <a:pt x="2103119" y="142858"/>
                  </a:lnTo>
                  <a:lnTo>
                    <a:pt x="238923" y="142858"/>
                  </a:lnTo>
                  <a:lnTo>
                    <a:pt x="231759" y="143204"/>
                  </a:lnTo>
                  <a:lnTo>
                    <a:pt x="192808" y="159338"/>
                  </a:lnTo>
                  <a:lnTo>
                    <a:pt x="169310" y="194506"/>
                  </a:lnTo>
                  <a:lnTo>
                    <a:pt x="166196" y="215586"/>
                  </a:lnTo>
                  <a:lnTo>
                    <a:pt x="166196" y="1088313"/>
                  </a:lnTo>
                  <a:lnTo>
                    <a:pt x="178441" y="1128725"/>
                  </a:lnTo>
                  <a:lnTo>
                    <a:pt x="211092" y="1155504"/>
                  </a:lnTo>
                  <a:lnTo>
                    <a:pt x="238923" y="1161040"/>
                  </a:lnTo>
                  <a:lnTo>
                    <a:pt x="2103119" y="1161040"/>
                  </a:lnTo>
                  <a:lnTo>
                    <a:pt x="2103119" y="1353311"/>
                  </a:lnTo>
                  <a:close/>
                </a:path>
                <a:path w="2103120" h="1353820">
                  <a:moveTo>
                    <a:pt x="2103119" y="1161040"/>
                  </a:moveTo>
                  <a:lnTo>
                    <a:pt x="1863164" y="1161040"/>
                  </a:lnTo>
                  <a:lnTo>
                    <a:pt x="1870329" y="1160694"/>
                  </a:lnTo>
                  <a:lnTo>
                    <a:pt x="1877355" y="1159656"/>
                  </a:lnTo>
                  <a:lnTo>
                    <a:pt x="1914590" y="1139738"/>
                  </a:lnTo>
                  <a:lnTo>
                    <a:pt x="1934507" y="1102504"/>
                  </a:lnTo>
                  <a:lnTo>
                    <a:pt x="1935892" y="1088313"/>
                  </a:lnTo>
                  <a:lnTo>
                    <a:pt x="1935892" y="215586"/>
                  </a:lnTo>
                  <a:lnTo>
                    <a:pt x="1923646" y="175173"/>
                  </a:lnTo>
                  <a:lnTo>
                    <a:pt x="1890996" y="148395"/>
                  </a:lnTo>
                  <a:lnTo>
                    <a:pt x="1863164" y="142858"/>
                  </a:lnTo>
                  <a:lnTo>
                    <a:pt x="2103119" y="142858"/>
                  </a:lnTo>
                  <a:lnTo>
                    <a:pt x="2103119" y="1161040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987875" y="3779122"/>
              <a:ext cx="1769745" cy="1018540"/>
            </a:xfrm>
            <a:custGeom>
              <a:avLst/>
              <a:gdLst/>
              <a:ahLst/>
              <a:cxnLst/>
              <a:rect l="l" t="t" r="r" b="b"/>
              <a:pathLst>
                <a:path w="1769745" h="1018539">
                  <a:moveTo>
                    <a:pt x="1701743" y="1018181"/>
                  </a:moveTo>
                  <a:lnTo>
                    <a:pt x="67951" y="1018181"/>
                  </a:lnTo>
                  <a:lnTo>
                    <a:pt x="63222" y="1017715"/>
                  </a:lnTo>
                  <a:lnTo>
                    <a:pt x="24677" y="1000256"/>
                  </a:lnTo>
                  <a:lnTo>
                    <a:pt x="2328" y="964325"/>
                  </a:lnTo>
                  <a:lnTo>
                    <a:pt x="0" y="950229"/>
                  </a:lnTo>
                  <a:lnTo>
                    <a:pt x="0" y="945454"/>
                  </a:lnTo>
                  <a:lnTo>
                    <a:pt x="0" y="67951"/>
                  </a:lnTo>
                  <a:lnTo>
                    <a:pt x="14909" y="28351"/>
                  </a:lnTo>
                  <a:lnTo>
                    <a:pt x="49307" y="3708"/>
                  </a:lnTo>
                  <a:lnTo>
                    <a:pt x="67951" y="0"/>
                  </a:lnTo>
                  <a:lnTo>
                    <a:pt x="1701743" y="0"/>
                  </a:lnTo>
                  <a:lnTo>
                    <a:pt x="1741344" y="14909"/>
                  </a:lnTo>
                  <a:lnTo>
                    <a:pt x="1765986" y="49307"/>
                  </a:lnTo>
                  <a:lnTo>
                    <a:pt x="1769695" y="67951"/>
                  </a:lnTo>
                  <a:lnTo>
                    <a:pt x="1769695" y="950229"/>
                  </a:lnTo>
                  <a:lnTo>
                    <a:pt x="1754785" y="989829"/>
                  </a:lnTo>
                  <a:lnTo>
                    <a:pt x="1720387" y="1014472"/>
                  </a:lnTo>
                  <a:lnTo>
                    <a:pt x="1706472" y="1017715"/>
                  </a:lnTo>
                  <a:lnTo>
                    <a:pt x="1701743" y="1018181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84845" y="4203364"/>
              <a:ext cx="254545" cy="16969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48955" y="4241737"/>
              <a:ext cx="123825" cy="98425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6420630" y="3836499"/>
            <a:ext cx="904240" cy="8572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140"/>
              </a:spcBef>
            </a:pPr>
            <a:r>
              <a:rPr sz="1300" b="1" spc="-10" dirty="0">
                <a:solidFill>
                  <a:srgbClr val="1D293B"/>
                </a:solidFill>
                <a:latin typeface="Arial"/>
                <a:cs typeface="Arial"/>
              </a:rPr>
              <a:t>Visual </a:t>
            </a:r>
            <a:r>
              <a:rPr sz="1300" b="1" spc="-20" dirty="0">
                <a:solidFill>
                  <a:srgbClr val="1D293B"/>
                </a:solidFill>
                <a:latin typeface="Arial"/>
                <a:cs typeface="Arial"/>
              </a:rPr>
              <a:t>Processing </a:t>
            </a:r>
            <a:r>
              <a:rPr sz="1150" spc="-45" dirty="0">
                <a:solidFill>
                  <a:srgbClr val="465469"/>
                </a:solidFill>
                <a:latin typeface="Microsoft Sans Serif"/>
                <a:cs typeface="Microsoft Sans Serif"/>
              </a:rPr>
              <a:t>Image</a:t>
            </a:r>
            <a:r>
              <a:rPr sz="1150" spc="-5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100" spc="-50" dirty="0">
                <a:solidFill>
                  <a:srgbClr val="465469"/>
                </a:solidFill>
                <a:latin typeface="Britannic Bold"/>
                <a:cs typeface="Britannic Bold"/>
              </a:rPr>
              <a:t>&amp;</a:t>
            </a:r>
            <a:r>
              <a:rPr sz="1100" spc="-25" dirty="0">
                <a:solidFill>
                  <a:srgbClr val="465469"/>
                </a:solidFill>
                <a:latin typeface="Britannic Bold"/>
                <a:cs typeface="Britannic Bold"/>
              </a:rPr>
              <a:t> </a:t>
            </a:r>
            <a:r>
              <a:rPr sz="1150" spc="-25" dirty="0">
                <a:solidFill>
                  <a:srgbClr val="465469"/>
                </a:solidFill>
                <a:latin typeface="Microsoft Sans Serif"/>
                <a:cs typeface="Microsoft Sans Serif"/>
              </a:rPr>
              <a:t>video </a:t>
            </a:r>
            <a:r>
              <a:rPr sz="115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analysis</a:t>
            </a:r>
            <a:endParaRPr sz="1150">
              <a:latin typeface="Microsoft Sans Serif"/>
              <a:cs typeface="Microsoft Sans Serif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7735823" y="3636264"/>
            <a:ext cx="2103120" cy="1353820"/>
            <a:chOff x="7735823" y="3636264"/>
            <a:chExt cx="2103120" cy="1353820"/>
          </a:xfrm>
        </p:grpSpPr>
        <p:sp>
          <p:nvSpPr>
            <p:cNvPr id="41" name="object 41"/>
            <p:cNvSpPr/>
            <p:nvPr/>
          </p:nvSpPr>
          <p:spPr>
            <a:xfrm>
              <a:off x="7735823" y="3636264"/>
              <a:ext cx="2103120" cy="1353820"/>
            </a:xfrm>
            <a:custGeom>
              <a:avLst/>
              <a:gdLst/>
              <a:ahLst/>
              <a:cxnLst/>
              <a:rect l="l" t="t" r="r" b="b"/>
              <a:pathLst>
                <a:path w="2103120" h="1353820">
                  <a:moveTo>
                    <a:pt x="2103119" y="1353311"/>
                  </a:moveTo>
                  <a:lnTo>
                    <a:pt x="0" y="1353311"/>
                  </a:lnTo>
                  <a:lnTo>
                    <a:pt x="0" y="0"/>
                  </a:lnTo>
                  <a:lnTo>
                    <a:pt x="2103119" y="0"/>
                  </a:lnTo>
                  <a:lnTo>
                    <a:pt x="2103119" y="142858"/>
                  </a:lnTo>
                  <a:lnTo>
                    <a:pt x="239930" y="142858"/>
                  </a:lnTo>
                  <a:lnTo>
                    <a:pt x="232766" y="143204"/>
                  </a:lnTo>
                  <a:lnTo>
                    <a:pt x="193815" y="159338"/>
                  </a:lnTo>
                  <a:lnTo>
                    <a:pt x="170317" y="194506"/>
                  </a:lnTo>
                  <a:lnTo>
                    <a:pt x="167203" y="215586"/>
                  </a:lnTo>
                  <a:lnTo>
                    <a:pt x="167203" y="1088313"/>
                  </a:lnTo>
                  <a:lnTo>
                    <a:pt x="179448" y="1128725"/>
                  </a:lnTo>
                  <a:lnTo>
                    <a:pt x="212098" y="1155504"/>
                  </a:lnTo>
                  <a:lnTo>
                    <a:pt x="239930" y="1161040"/>
                  </a:lnTo>
                  <a:lnTo>
                    <a:pt x="2103119" y="1161040"/>
                  </a:lnTo>
                  <a:lnTo>
                    <a:pt x="2103119" y="1353311"/>
                  </a:lnTo>
                  <a:close/>
                </a:path>
                <a:path w="2103120" h="1353820">
                  <a:moveTo>
                    <a:pt x="2103119" y="1161040"/>
                  </a:moveTo>
                  <a:lnTo>
                    <a:pt x="1864171" y="1161040"/>
                  </a:lnTo>
                  <a:lnTo>
                    <a:pt x="1871336" y="1160694"/>
                  </a:lnTo>
                  <a:lnTo>
                    <a:pt x="1878362" y="1159656"/>
                  </a:lnTo>
                  <a:lnTo>
                    <a:pt x="1915597" y="1139738"/>
                  </a:lnTo>
                  <a:lnTo>
                    <a:pt x="1935514" y="1102504"/>
                  </a:lnTo>
                  <a:lnTo>
                    <a:pt x="1936899" y="1088313"/>
                  </a:lnTo>
                  <a:lnTo>
                    <a:pt x="1936899" y="215586"/>
                  </a:lnTo>
                  <a:lnTo>
                    <a:pt x="1924653" y="175173"/>
                  </a:lnTo>
                  <a:lnTo>
                    <a:pt x="1892003" y="148395"/>
                  </a:lnTo>
                  <a:lnTo>
                    <a:pt x="1864171" y="142858"/>
                  </a:lnTo>
                  <a:lnTo>
                    <a:pt x="2103119" y="142858"/>
                  </a:lnTo>
                  <a:lnTo>
                    <a:pt x="2103119" y="1161040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903025" y="3779122"/>
              <a:ext cx="1769745" cy="1018540"/>
            </a:xfrm>
            <a:custGeom>
              <a:avLst/>
              <a:gdLst/>
              <a:ahLst/>
              <a:cxnLst/>
              <a:rect l="l" t="t" r="r" b="b"/>
              <a:pathLst>
                <a:path w="1769745" h="1018539">
                  <a:moveTo>
                    <a:pt x="1701744" y="1018181"/>
                  </a:moveTo>
                  <a:lnTo>
                    <a:pt x="67952" y="1018181"/>
                  </a:lnTo>
                  <a:lnTo>
                    <a:pt x="63222" y="1017715"/>
                  </a:lnTo>
                  <a:lnTo>
                    <a:pt x="24678" y="1000256"/>
                  </a:lnTo>
                  <a:lnTo>
                    <a:pt x="2328" y="964325"/>
                  </a:lnTo>
                  <a:lnTo>
                    <a:pt x="0" y="950229"/>
                  </a:lnTo>
                  <a:lnTo>
                    <a:pt x="0" y="945454"/>
                  </a:lnTo>
                  <a:lnTo>
                    <a:pt x="0" y="67951"/>
                  </a:lnTo>
                  <a:lnTo>
                    <a:pt x="14908" y="28351"/>
                  </a:lnTo>
                  <a:lnTo>
                    <a:pt x="49306" y="3708"/>
                  </a:lnTo>
                  <a:lnTo>
                    <a:pt x="67952" y="0"/>
                  </a:lnTo>
                  <a:lnTo>
                    <a:pt x="1701744" y="0"/>
                  </a:lnTo>
                  <a:lnTo>
                    <a:pt x="1741344" y="14909"/>
                  </a:lnTo>
                  <a:lnTo>
                    <a:pt x="1765987" y="49307"/>
                  </a:lnTo>
                  <a:lnTo>
                    <a:pt x="1769696" y="67951"/>
                  </a:lnTo>
                  <a:lnTo>
                    <a:pt x="1769696" y="950229"/>
                  </a:lnTo>
                  <a:lnTo>
                    <a:pt x="1754786" y="989829"/>
                  </a:lnTo>
                  <a:lnTo>
                    <a:pt x="1720388" y="1014472"/>
                  </a:lnTo>
                  <a:lnTo>
                    <a:pt x="1706473" y="1017715"/>
                  </a:lnTo>
                  <a:lnTo>
                    <a:pt x="1701744" y="1018181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99996" y="4203364"/>
              <a:ext cx="224242" cy="169696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044125" y="4241737"/>
              <a:ext cx="136525" cy="98425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8309550" y="3950091"/>
            <a:ext cx="1105535" cy="63500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108900"/>
              </a:lnSpc>
              <a:spcBef>
                <a:spcPts val="170"/>
              </a:spcBef>
            </a:pPr>
            <a:r>
              <a:rPr sz="1300" b="1" spc="-80" dirty="0">
                <a:solidFill>
                  <a:srgbClr val="1D293B"/>
                </a:solidFill>
                <a:latin typeface="Arial"/>
                <a:cs typeface="Arial"/>
              </a:rPr>
              <a:t>Audio</a:t>
            </a:r>
            <a:r>
              <a:rPr sz="1300" b="1" spc="-45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300" b="1" spc="-70" dirty="0">
                <a:solidFill>
                  <a:srgbClr val="1D293B"/>
                </a:solidFill>
                <a:latin typeface="Arial"/>
                <a:cs typeface="Arial"/>
              </a:rPr>
              <a:t>Analysis </a:t>
            </a:r>
            <a:r>
              <a:rPr sz="1150" spc="-35" dirty="0">
                <a:solidFill>
                  <a:srgbClr val="465469"/>
                </a:solidFill>
                <a:latin typeface="Microsoft Sans Serif"/>
                <a:cs typeface="Microsoft Sans Serif"/>
              </a:rPr>
              <a:t>Sound</a:t>
            </a:r>
            <a:r>
              <a:rPr sz="1150" spc="-3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pattern recognition</a:t>
            </a:r>
            <a:endParaRPr sz="1150">
              <a:latin typeface="Microsoft Sans Serif"/>
              <a:cs typeface="Microsoft Sans Serif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9649967" y="3636264"/>
            <a:ext cx="2106295" cy="1353820"/>
            <a:chOff x="9649967" y="3636264"/>
            <a:chExt cx="2106295" cy="1353820"/>
          </a:xfrm>
        </p:grpSpPr>
        <p:sp>
          <p:nvSpPr>
            <p:cNvPr id="47" name="object 47"/>
            <p:cNvSpPr/>
            <p:nvPr/>
          </p:nvSpPr>
          <p:spPr>
            <a:xfrm>
              <a:off x="9649967" y="3636264"/>
              <a:ext cx="2106295" cy="1353820"/>
            </a:xfrm>
            <a:custGeom>
              <a:avLst/>
              <a:gdLst/>
              <a:ahLst/>
              <a:cxnLst/>
              <a:rect l="l" t="t" r="r" b="b"/>
              <a:pathLst>
                <a:path w="2106295" h="1353820">
                  <a:moveTo>
                    <a:pt x="2106167" y="1353311"/>
                  </a:moveTo>
                  <a:lnTo>
                    <a:pt x="0" y="1353311"/>
                  </a:lnTo>
                  <a:lnTo>
                    <a:pt x="0" y="0"/>
                  </a:lnTo>
                  <a:lnTo>
                    <a:pt x="2106167" y="0"/>
                  </a:lnTo>
                  <a:lnTo>
                    <a:pt x="2106167" y="142858"/>
                  </a:lnTo>
                  <a:lnTo>
                    <a:pt x="240937" y="142858"/>
                  </a:lnTo>
                  <a:lnTo>
                    <a:pt x="233772" y="143204"/>
                  </a:lnTo>
                  <a:lnTo>
                    <a:pt x="194821" y="159338"/>
                  </a:lnTo>
                  <a:lnTo>
                    <a:pt x="171324" y="194506"/>
                  </a:lnTo>
                  <a:lnTo>
                    <a:pt x="168210" y="215586"/>
                  </a:lnTo>
                  <a:lnTo>
                    <a:pt x="168210" y="1088313"/>
                  </a:lnTo>
                  <a:lnTo>
                    <a:pt x="180455" y="1128725"/>
                  </a:lnTo>
                  <a:lnTo>
                    <a:pt x="213105" y="1155504"/>
                  </a:lnTo>
                  <a:lnTo>
                    <a:pt x="240937" y="1161040"/>
                  </a:lnTo>
                  <a:lnTo>
                    <a:pt x="2106167" y="1161040"/>
                  </a:lnTo>
                  <a:lnTo>
                    <a:pt x="2106167" y="1353311"/>
                  </a:lnTo>
                  <a:close/>
                </a:path>
                <a:path w="2106295" h="1353820">
                  <a:moveTo>
                    <a:pt x="2106167" y="1161040"/>
                  </a:moveTo>
                  <a:lnTo>
                    <a:pt x="1865178" y="1161040"/>
                  </a:lnTo>
                  <a:lnTo>
                    <a:pt x="1872342" y="1160694"/>
                  </a:lnTo>
                  <a:lnTo>
                    <a:pt x="1879369" y="1159656"/>
                  </a:lnTo>
                  <a:lnTo>
                    <a:pt x="1916604" y="1139738"/>
                  </a:lnTo>
                  <a:lnTo>
                    <a:pt x="1936521" y="1102504"/>
                  </a:lnTo>
                  <a:lnTo>
                    <a:pt x="1937905" y="1088313"/>
                  </a:lnTo>
                  <a:lnTo>
                    <a:pt x="1937905" y="215586"/>
                  </a:lnTo>
                  <a:lnTo>
                    <a:pt x="1925660" y="175173"/>
                  </a:lnTo>
                  <a:lnTo>
                    <a:pt x="1893009" y="148395"/>
                  </a:lnTo>
                  <a:lnTo>
                    <a:pt x="1865178" y="142858"/>
                  </a:lnTo>
                  <a:lnTo>
                    <a:pt x="2106167" y="142858"/>
                  </a:lnTo>
                  <a:lnTo>
                    <a:pt x="2106167" y="1161040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818176" y="3779122"/>
              <a:ext cx="1769745" cy="1018540"/>
            </a:xfrm>
            <a:custGeom>
              <a:avLst/>
              <a:gdLst/>
              <a:ahLst/>
              <a:cxnLst/>
              <a:rect l="l" t="t" r="r" b="b"/>
              <a:pathLst>
                <a:path w="1769745" h="1018539">
                  <a:moveTo>
                    <a:pt x="1701744" y="1018181"/>
                  </a:moveTo>
                  <a:lnTo>
                    <a:pt x="67952" y="1018181"/>
                  </a:lnTo>
                  <a:lnTo>
                    <a:pt x="63222" y="1017715"/>
                  </a:lnTo>
                  <a:lnTo>
                    <a:pt x="24678" y="1000256"/>
                  </a:lnTo>
                  <a:lnTo>
                    <a:pt x="2328" y="964325"/>
                  </a:lnTo>
                  <a:lnTo>
                    <a:pt x="0" y="950229"/>
                  </a:lnTo>
                  <a:lnTo>
                    <a:pt x="0" y="945454"/>
                  </a:lnTo>
                  <a:lnTo>
                    <a:pt x="0" y="67951"/>
                  </a:lnTo>
                  <a:lnTo>
                    <a:pt x="14909" y="28351"/>
                  </a:lnTo>
                  <a:lnTo>
                    <a:pt x="49306" y="3708"/>
                  </a:lnTo>
                  <a:lnTo>
                    <a:pt x="67952" y="0"/>
                  </a:lnTo>
                  <a:lnTo>
                    <a:pt x="1701744" y="0"/>
                  </a:lnTo>
                  <a:lnTo>
                    <a:pt x="1741344" y="14909"/>
                  </a:lnTo>
                  <a:lnTo>
                    <a:pt x="1765986" y="49307"/>
                  </a:lnTo>
                  <a:lnTo>
                    <a:pt x="1769696" y="67951"/>
                  </a:lnTo>
                  <a:lnTo>
                    <a:pt x="1769696" y="950229"/>
                  </a:lnTo>
                  <a:lnTo>
                    <a:pt x="1754785" y="989829"/>
                  </a:lnTo>
                  <a:lnTo>
                    <a:pt x="1720387" y="1014472"/>
                  </a:lnTo>
                  <a:lnTo>
                    <a:pt x="1706473" y="1017715"/>
                  </a:lnTo>
                  <a:lnTo>
                    <a:pt x="1701744" y="1018181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915147" y="4203364"/>
              <a:ext cx="266666" cy="169696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9979067" y="4241737"/>
              <a:ext cx="136525" cy="98425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10264473" y="3836499"/>
            <a:ext cx="736600" cy="85725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10300"/>
              </a:lnSpc>
              <a:spcBef>
                <a:spcPts val="140"/>
              </a:spcBef>
            </a:pPr>
            <a:r>
              <a:rPr sz="1300" b="1" spc="-10" dirty="0">
                <a:solidFill>
                  <a:srgbClr val="1D293B"/>
                </a:solidFill>
                <a:latin typeface="Arial"/>
                <a:cs typeface="Arial"/>
              </a:rPr>
              <a:t>Vibration Sensing </a:t>
            </a:r>
            <a:r>
              <a:rPr sz="1150" spc="-35" dirty="0">
                <a:solidFill>
                  <a:srgbClr val="465469"/>
                </a:solidFill>
                <a:latin typeface="Microsoft Sans Serif"/>
                <a:cs typeface="Microsoft Sans Serif"/>
              </a:rPr>
              <a:t>Mechanical </a:t>
            </a:r>
            <a:r>
              <a:rPr sz="115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feedback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958EA76-CE97-F403-6D07-2F55BB73D6BC}"/>
              </a:ext>
            </a:extLst>
          </p:cNvPr>
          <p:cNvSpPr txBox="1"/>
          <p:nvPr/>
        </p:nvSpPr>
        <p:spPr>
          <a:xfrm>
            <a:off x="-321946" y="1219038"/>
            <a:ext cx="6090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i="0" dirty="0">
                <a:solidFill>
                  <a:schemeClr val="bg1"/>
                </a:solidFill>
                <a:effectLst/>
                <a:latin typeface="Inter"/>
              </a:rPr>
              <a:t>Characteristics of AI-Based Controllers</a:t>
            </a:r>
          </a:p>
        </p:txBody>
      </p:sp>
      <p:sp>
        <p:nvSpPr>
          <p:cNvPr id="55" name="object 7">
            <a:extLst>
              <a:ext uri="{FF2B5EF4-FFF2-40B4-BE49-F238E27FC236}">
                <a16:creationId xmlns:a16="http://schemas.microsoft.com/office/drawing/2014/main" id="{D7932768-8D33-868A-E901-783CDB33578E}"/>
              </a:ext>
            </a:extLst>
          </p:cNvPr>
          <p:cNvSpPr txBox="1"/>
          <p:nvPr/>
        </p:nvSpPr>
        <p:spPr>
          <a:xfrm>
            <a:off x="1184797" y="528360"/>
            <a:ext cx="647482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Recent developments in intelligent control systems and autonomous control</a:t>
            </a:r>
            <a:endParaRPr sz="14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061" y="972967"/>
            <a:ext cx="11076858" cy="37421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061" y="299374"/>
            <a:ext cx="449061" cy="44906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38429" y="1459450"/>
            <a:ext cx="898123" cy="3742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0038" y="424293"/>
            <a:ext cx="187324" cy="1904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347132" y="408079"/>
            <a:ext cx="282574" cy="2285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52327" y="408079"/>
            <a:ext cx="225424" cy="2285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04564" y="408079"/>
            <a:ext cx="219074" cy="228599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176783" y="1493520"/>
            <a:ext cx="4066540" cy="2795270"/>
            <a:chOff x="176783" y="1493520"/>
            <a:chExt cx="4066540" cy="2795270"/>
          </a:xfrm>
        </p:grpSpPr>
        <p:sp>
          <p:nvSpPr>
            <p:cNvPr id="11" name="object 11"/>
            <p:cNvSpPr/>
            <p:nvPr/>
          </p:nvSpPr>
          <p:spPr>
            <a:xfrm>
              <a:off x="176783" y="1493520"/>
              <a:ext cx="4066540" cy="2795270"/>
            </a:xfrm>
            <a:custGeom>
              <a:avLst/>
              <a:gdLst/>
              <a:ahLst/>
              <a:cxnLst/>
              <a:rect l="l" t="t" r="r" b="b"/>
              <a:pathLst>
                <a:path w="4066540" h="2795270">
                  <a:moveTo>
                    <a:pt x="4066031" y="2795015"/>
                  </a:moveTo>
                  <a:lnTo>
                    <a:pt x="0" y="2795015"/>
                  </a:lnTo>
                  <a:lnTo>
                    <a:pt x="0" y="0"/>
                  </a:lnTo>
                  <a:lnTo>
                    <a:pt x="4066031" y="0"/>
                  </a:lnTo>
                  <a:lnTo>
                    <a:pt x="4066031" y="219864"/>
                  </a:lnTo>
                  <a:lnTo>
                    <a:pt x="400581" y="219864"/>
                  </a:lnTo>
                  <a:lnTo>
                    <a:pt x="386362" y="220551"/>
                  </a:lnTo>
                  <a:lnTo>
                    <a:pt x="345344" y="230852"/>
                  </a:lnTo>
                  <a:lnTo>
                    <a:pt x="309056" y="252572"/>
                  </a:lnTo>
                  <a:lnTo>
                    <a:pt x="280543" y="283999"/>
                  </a:lnTo>
                  <a:lnTo>
                    <a:pt x="262420" y="322368"/>
                  </a:lnTo>
                  <a:lnTo>
                    <a:pt x="256239" y="364206"/>
                  </a:lnTo>
                  <a:lnTo>
                    <a:pt x="256239" y="2357920"/>
                  </a:lnTo>
                  <a:lnTo>
                    <a:pt x="262420" y="2399757"/>
                  </a:lnTo>
                  <a:lnTo>
                    <a:pt x="280543" y="2438126"/>
                  </a:lnTo>
                  <a:lnTo>
                    <a:pt x="309056" y="2469553"/>
                  </a:lnTo>
                  <a:lnTo>
                    <a:pt x="345344" y="2491274"/>
                  </a:lnTo>
                  <a:lnTo>
                    <a:pt x="386362" y="2501574"/>
                  </a:lnTo>
                  <a:lnTo>
                    <a:pt x="400581" y="2502261"/>
                  </a:lnTo>
                  <a:lnTo>
                    <a:pt x="4066031" y="2502261"/>
                  </a:lnTo>
                  <a:lnTo>
                    <a:pt x="4066031" y="2795015"/>
                  </a:lnTo>
                  <a:close/>
                </a:path>
                <a:path w="4066540" h="2795270">
                  <a:moveTo>
                    <a:pt x="4066031" y="2502261"/>
                  </a:moveTo>
                  <a:lnTo>
                    <a:pt x="3666303" y="2502261"/>
                  </a:lnTo>
                  <a:lnTo>
                    <a:pt x="3680521" y="2501574"/>
                  </a:lnTo>
                  <a:lnTo>
                    <a:pt x="3694467" y="2499514"/>
                  </a:lnTo>
                  <a:lnTo>
                    <a:pt x="3734413" y="2485198"/>
                  </a:lnTo>
                  <a:lnTo>
                    <a:pt x="3768367" y="2459985"/>
                  </a:lnTo>
                  <a:lnTo>
                    <a:pt x="3793580" y="2426031"/>
                  </a:lnTo>
                  <a:lnTo>
                    <a:pt x="3807897" y="2386085"/>
                  </a:lnTo>
                  <a:lnTo>
                    <a:pt x="3810644" y="2357920"/>
                  </a:lnTo>
                  <a:lnTo>
                    <a:pt x="3810644" y="364206"/>
                  </a:lnTo>
                  <a:lnTo>
                    <a:pt x="3804463" y="322368"/>
                  </a:lnTo>
                  <a:lnTo>
                    <a:pt x="3786340" y="283999"/>
                  </a:lnTo>
                  <a:lnTo>
                    <a:pt x="3757827" y="252572"/>
                  </a:lnTo>
                  <a:lnTo>
                    <a:pt x="3721539" y="230852"/>
                  </a:lnTo>
                  <a:lnTo>
                    <a:pt x="3680521" y="220551"/>
                  </a:lnTo>
                  <a:lnTo>
                    <a:pt x="3666303" y="219864"/>
                  </a:lnTo>
                  <a:lnTo>
                    <a:pt x="4066031" y="219864"/>
                  </a:lnTo>
                  <a:lnTo>
                    <a:pt x="4066031" y="2502261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3023" y="1713384"/>
              <a:ext cx="3554729" cy="2282825"/>
            </a:xfrm>
            <a:custGeom>
              <a:avLst/>
              <a:gdLst/>
              <a:ahLst/>
              <a:cxnLst/>
              <a:rect l="l" t="t" r="r" b="b"/>
              <a:pathLst>
                <a:path w="3554729" h="2282825">
                  <a:moveTo>
                    <a:pt x="3410063" y="2282396"/>
                  </a:moveTo>
                  <a:lnTo>
                    <a:pt x="144341" y="2282396"/>
                  </a:lnTo>
                  <a:lnTo>
                    <a:pt x="137250" y="2282223"/>
                  </a:lnTo>
                  <a:lnTo>
                    <a:pt x="95721" y="2273962"/>
                  </a:lnTo>
                  <a:lnTo>
                    <a:pt x="58349" y="2253986"/>
                  </a:lnTo>
                  <a:lnTo>
                    <a:pt x="28409" y="2224046"/>
                  </a:lnTo>
                  <a:lnTo>
                    <a:pt x="8433" y="2186674"/>
                  </a:lnTo>
                  <a:lnTo>
                    <a:pt x="173" y="2145146"/>
                  </a:lnTo>
                  <a:lnTo>
                    <a:pt x="0" y="2138055"/>
                  </a:lnTo>
                  <a:lnTo>
                    <a:pt x="0" y="144341"/>
                  </a:lnTo>
                  <a:lnTo>
                    <a:pt x="6213" y="102440"/>
                  </a:lnTo>
                  <a:lnTo>
                    <a:pt x="24325" y="64149"/>
                  </a:lnTo>
                  <a:lnTo>
                    <a:pt x="52771" y="32762"/>
                  </a:lnTo>
                  <a:lnTo>
                    <a:pt x="89104" y="10987"/>
                  </a:lnTo>
                  <a:lnTo>
                    <a:pt x="130193" y="693"/>
                  </a:lnTo>
                  <a:lnTo>
                    <a:pt x="144341" y="0"/>
                  </a:lnTo>
                  <a:lnTo>
                    <a:pt x="3410063" y="0"/>
                  </a:lnTo>
                  <a:lnTo>
                    <a:pt x="3451963" y="6213"/>
                  </a:lnTo>
                  <a:lnTo>
                    <a:pt x="3490254" y="24325"/>
                  </a:lnTo>
                  <a:lnTo>
                    <a:pt x="3521641" y="52771"/>
                  </a:lnTo>
                  <a:lnTo>
                    <a:pt x="3543416" y="89104"/>
                  </a:lnTo>
                  <a:lnTo>
                    <a:pt x="3553710" y="130193"/>
                  </a:lnTo>
                  <a:lnTo>
                    <a:pt x="3554404" y="144341"/>
                  </a:lnTo>
                  <a:lnTo>
                    <a:pt x="3554404" y="2138055"/>
                  </a:lnTo>
                  <a:lnTo>
                    <a:pt x="3548190" y="2179956"/>
                  </a:lnTo>
                  <a:lnTo>
                    <a:pt x="3530078" y="2218247"/>
                  </a:lnTo>
                  <a:lnTo>
                    <a:pt x="3501632" y="2249633"/>
                  </a:lnTo>
                  <a:lnTo>
                    <a:pt x="3465299" y="2271409"/>
                  </a:lnTo>
                  <a:lnTo>
                    <a:pt x="3424210" y="2281703"/>
                  </a:lnTo>
                  <a:lnTo>
                    <a:pt x="3410063" y="2282396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57199" y="1783080"/>
              <a:ext cx="890269" cy="637540"/>
            </a:xfrm>
            <a:custGeom>
              <a:avLst/>
              <a:gdLst/>
              <a:ahLst/>
              <a:cxnLst/>
              <a:rect l="l" t="t" r="r" b="b"/>
              <a:pathLst>
                <a:path w="890269" h="637539">
                  <a:moveTo>
                    <a:pt x="890015" y="637031"/>
                  </a:moveTo>
                  <a:lnTo>
                    <a:pt x="0" y="637031"/>
                  </a:lnTo>
                  <a:lnTo>
                    <a:pt x="0" y="0"/>
                  </a:lnTo>
                  <a:lnTo>
                    <a:pt x="890015" y="0"/>
                  </a:lnTo>
                  <a:lnTo>
                    <a:pt x="890015" y="155838"/>
                  </a:lnTo>
                  <a:lnTo>
                    <a:pt x="318634" y="155838"/>
                  </a:lnTo>
                  <a:lnTo>
                    <a:pt x="306192" y="156438"/>
                  </a:lnTo>
                  <a:lnTo>
                    <a:pt x="259037" y="170768"/>
                  </a:lnTo>
                  <a:lnTo>
                    <a:pt x="220955" y="202052"/>
                  </a:lnTo>
                  <a:lnTo>
                    <a:pt x="197743" y="245528"/>
                  </a:lnTo>
                  <a:lnTo>
                    <a:pt x="192335" y="282136"/>
                  </a:lnTo>
                  <a:lnTo>
                    <a:pt x="192936" y="294578"/>
                  </a:lnTo>
                  <a:lnTo>
                    <a:pt x="207266" y="341733"/>
                  </a:lnTo>
                  <a:lnTo>
                    <a:pt x="238550" y="379815"/>
                  </a:lnTo>
                  <a:lnTo>
                    <a:pt x="282026" y="403027"/>
                  </a:lnTo>
                  <a:lnTo>
                    <a:pt x="318634" y="408435"/>
                  </a:lnTo>
                  <a:lnTo>
                    <a:pt x="890015" y="408435"/>
                  </a:lnTo>
                  <a:lnTo>
                    <a:pt x="890015" y="637031"/>
                  </a:lnTo>
                  <a:close/>
                </a:path>
                <a:path w="890269" h="637539">
                  <a:moveTo>
                    <a:pt x="890015" y="408435"/>
                  </a:moveTo>
                  <a:lnTo>
                    <a:pt x="571231" y="408435"/>
                  </a:lnTo>
                  <a:lnTo>
                    <a:pt x="583673" y="407834"/>
                  </a:lnTo>
                  <a:lnTo>
                    <a:pt x="595876" y="406031"/>
                  </a:lnTo>
                  <a:lnTo>
                    <a:pt x="641412" y="387169"/>
                  </a:lnTo>
                  <a:lnTo>
                    <a:pt x="676264" y="352317"/>
                  </a:lnTo>
                  <a:lnTo>
                    <a:pt x="695126" y="306780"/>
                  </a:lnTo>
                  <a:lnTo>
                    <a:pt x="697530" y="282136"/>
                  </a:lnTo>
                  <a:lnTo>
                    <a:pt x="696929" y="269695"/>
                  </a:lnTo>
                  <a:lnTo>
                    <a:pt x="682600" y="222539"/>
                  </a:lnTo>
                  <a:lnTo>
                    <a:pt x="651315" y="184457"/>
                  </a:lnTo>
                  <a:lnTo>
                    <a:pt x="607839" y="161245"/>
                  </a:lnTo>
                  <a:lnTo>
                    <a:pt x="571231" y="155838"/>
                  </a:lnTo>
                  <a:lnTo>
                    <a:pt x="890015" y="155838"/>
                  </a:lnTo>
                  <a:lnTo>
                    <a:pt x="890015" y="408435"/>
                  </a:lnTo>
                  <a:close/>
                </a:path>
              </a:pathLst>
            </a:custGeom>
            <a:solidFill>
              <a:srgbClr val="0079C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9535" y="1938917"/>
              <a:ext cx="505194" cy="25259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0168" y="1979140"/>
              <a:ext cx="184150" cy="161925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8193" rIns="0" bIns="0" rtlCol="0">
            <a:spAutoFit/>
          </a:bodyPr>
          <a:lstStyle/>
          <a:p>
            <a:pPr marL="391795">
              <a:lnSpc>
                <a:spcPct val="100000"/>
              </a:lnSpc>
              <a:spcBef>
                <a:spcPts val="114"/>
              </a:spcBef>
            </a:pPr>
            <a:r>
              <a:rPr sz="1650" spc="-60" dirty="0"/>
              <a:t>Manufacturing</a:t>
            </a:r>
            <a:endParaRPr sz="1650"/>
          </a:p>
        </p:txBody>
      </p:sp>
      <p:sp>
        <p:nvSpPr>
          <p:cNvPr id="17" name="object 17"/>
          <p:cNvSpPr txBox="1"/>
          <p:nvPr/>
        </p:nvSpPr>
        <p:spPr>
          <a:xfrm>
            <a:off x="611435" y="2293542"/>
            <a:ext cx="2924175" cy="1443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865" marR="30480" indent="-152400">
              <a:lnSpc>
                <a:spcPct val="113799"/>
              </a:lnSpc>
              <a:spcBef>
                <a:spcPts val="95"/>
              </a:spcBef>
              <a:buSzPct val="103846"/>
              <a:buChar char="•"/>
              <a:tabLst>
                <a:tab pos="189865" algn="l"/>
                <a:tab pos="191135" algn="l"/>
              </a:tabLst>
            </a:pPr>
            <a:r>
              <a:rPr sz="1950" baseline="-12820" dirty="0">
                <a:solidFill>
                  <a:srgbClr val="2562EB"/>
                </a:solidFill>
                <a:latin typeface="Microsoft Sans Serif"/>
                <a:cs typeface="Microsoft Sans Serif"/>
              </a:rPr>
              <a:t>	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Robotic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arms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0" dirty="0">
                <a:solidFill>
                  <a:srgbClr val="334054"/>
                </a:solidFill>
                <a:latin typeface="Microsoft Sans Serif"/>
                <a:cs typeface="Microsoft Sans Serif"/>
              </a:rPr>
              <a:t>&amp;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automated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production lines</a:t>
            </a:r>
            <a:endParaRPr sz="1300">
              <a:latin typeface="Microsoft Sans Serif"/>
              <a:cs typeface="Microsoft Sans Serif"/>
            </a:endParaRPr>
          </a:p>
          <a:p>
            <a:pPr marL="191770" indent="-153670">
              <a:lnSpc>
                <a:spcPct val="100000"/>
              </a:lnSpc>
              <a:spcBef>
                <a:spcPts val="785"/>
              </a:spcBef>
              <a:buClr>
                <a:srgbClr val="2562EB"/>
              </a:buClr>
              <a:buSzPct val="103846"/>
              <a:buChar char="•"/>
              <a:tabLst>
                <a:tab pos="191770" algn="l"/>
              </a:tabLst>
            </a:pP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Quality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control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systems</a:t>
            </a:r>
            <a:endParaRPr sz="1300">
              <a:latin typeface="Microsoft Sans Serif"/>
              <a:cs typeface="Microsoft Sans Serif"/>
            </a:endParaRPr>
          </a:p>
          <a:p>
            <a:pPr marL="191770" indent="-153670">
              <a:lnSpc>
                <a:spcPct val="100000"/>
              </a:lnSpc>
              <a:spcBef>
                <a:spcPts val="1065"/>
              </a:spcBef>
              <a:buClr>
                <a:srgbClr val="2562EB"/>
              </a:buClr>
              <a:buSzPct val="103846"/>
              <a:buChar char="•"/>
              <a:tabLst>
                <a:tab pos="191770" algn="l"/>
              </a:tabLst>
            </a:pP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Predictive</a:t>
            </a:r>
            <a:r>
              <a:rPr sz="1300" spc="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maintenance</a:t>
            </a:r>
            <a:endParaRPr sz="1300">
              <a:latin typeface="Microsoft Sans Serif"/>
              <a:cs typeface="Microsoft Sans Serif"/>
            </a:endParaRPr>
          </a:p>
          <a:p>
            <a:pPr marL="191770" indent="-153670">
              <a:lnSpc>
                <a:spcPct val="100000"/>
              </a:lnSpc>
              <a:spcBef>
                <a:spcPts val="1070"/>
              </a:spcBef>
              <a:buClr>
                <a:srgbClr val="2562EB"/>
              </a:buClr>
              <a:buSzPct val="103846"/>
              <a:buChar char="•"/>
              <a:tabLst>
                <a:tab pos="191770" algn="l"/>
              </a:tabLst>
            </a:pPr>
            <a:r>
              <a:rPr sz="13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Process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optimization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947159" y="1493520"/>
            <a:ext cx="4075429" cy="2795270"/>
            <a:chOff x="3947159" y="1493520"/>
            <a:chExt cx="4075429" cy="2795270"/>
          </a:xfrm>
        </p:grpSpPr>
        <p:sp>
          <p:nvSpPr>
            <p:cNvPr id="19" name="object 19"/>
            <p:cNvSpPr/>
            <p:nvPr/>
          </p:nvSpPr>
          <p:spPr>
            <a:xfrm>
              <a:off x="3947159" y="1493520"/>
              <a:ext cx="4075429" cy="2795270"/>
            </a:xfrm>
            <a:custGeom>
              <a:avLst/>
              <a:gdLst/>
              <a:ahLst/>
              <a:cxnLst/>
              <a:rect l="l" t="t" r="r" b="b"/>
              <a:pathLst>
                <a:path w="4075429" h="2795270">
                  <a:moveTo>
                    <a:pt x="4075175" y="2795015"/>
                  </a:moveTo>
                  <a:lnTo>
                    <a:pt x="0" y="2795015"/>
                  </a:lnTo>
                  <a:lnTo>
                    <a:pt x="0" y="0"/>
                  </a:lnTo>
                  <a:lnTo>
                    <a:pt x="4075175" y="0"/>
                  </a:lnTo>
                  <a:lnTo>
                    <a:pt x="4075175" y="219864"/>
                  </a:lnTo>
                  <a:lnTo>
                    <a:pt x="401121" y="219864"/>
                  </a:lnTo>
                  <a:lnTo>
                    <a:pt x="386902" y="220551"/>
                  </a:lnTo>
                  <a:lnTo>
                    <a:pt x="345884" y="230852"/>
                  </a:lnTo>
                  <a:lnTo>
                    <a:pt x="309597" y="252572"/>
                  </a:lnTo>
                  <a:lnTo>
                    <a:pt x="281083" y="283999"/>
                  </a:lnTo>
                  <a:lnTo>
                    <a:pt x="262960" y="322368"/>
                  </a:lnTo>
                  <a:lnTo>
                    <a:pt x="256780" y="364206"/>
                  </a:lnTo>
                  <a:lnTo>
                    <a:pt x="256780" y="2357920"/>
                  </a:lnTo>
                  <a:lnTo>
                    <a:pt x="262960" y="2399757"/>
                  </a:lnTo>
                  <a:lnTo>
                    <a:pt x="281083" y="2438126"/>
                  </a:lnTo>
                  <a:lnTo>
                    <a:pt x="309597" y="2469553"/>
                  </a:lnTo>
                  <a:lnTo>
                    <a:pt x="345885" y="2491274"/>
                  </a:lnTo>
                  <a:lnTo>
                    <a:pt x="386902" y="2501574"/>
                  </a:lnTo>
                  <a:lnTo>
                    <a:pt x="401121" y="2502261"/>
                  </a:lnTo>
                  <a:lnTo>
                    <a:pt x="4075175" y="2502261"/>
                  </a:lnTo>
                  <a:lnTo>
                    <a:pt x="4075175" y="2795015"/>
                  </a:lnTo>
                  <a:close/>
                </a:path>
                <a:path w="4075429" h="2795270">
                  <a:moveTo>
                    <a:pt x="4075175" y="2502261"/>
                  </a:moveTo>
                  <a:lnTo>
                    <a:pt x="3675865" y="2502261"/>
                  </a:lnTo>
                  <a:lnTo>
                    <a:pt x="3690083" y="2501574"/>
                  </a:lnTo>
                  <a:lnTo>
                    <a:pt x="3704029" y="2499514"/>
                  </a:lnTo>
                  <a:lnTo>
                    <a:pt x="3743975" y="2485198"/>
                  </a:lnTo>
                  <a:lnTo>
                    <a:pt x="3777929" y="2459985"/>
                  </a:lnTo>
                  <a:lnTo>
                    <a:pt x="3803142" y="2426031"/>
                  </a:lnTo>
                  <a:lnTo>
                    <a:pt x="3817459" y="2386085"/>
                  </a:lnTo>
                  <a:lnTo>
                    <a:pt x="3820206" y="2357920"/>
                  </a:lnTo>
                  <a:lnTo>
                    <a:pt x="3820206" y="364206"/>
                  </a:lnTo>
                  <a:lnTo>
                    <a:pt x="3814025" y="322368"/>
                  </a:lnTo>
                  <a:lnTo>
                    <a:pt x="3795902" y="283999"/>
                  </a:lnTo>
                  <a:lnTo>
                    <a:pt x="3767389" y="252572"/>
                  </a:lnTo>
                  <a:lnTo>
                    <a:pt x="3731101" y="230852"/>
                  </a:lnTo>
                  <a:lnTo>
                    <a:pt x="3690083" y="220551"/>
                  </a:lnTo>
                  <a:lnTo>
                    <a:pt x="3675865" y="219864"/>
                  </a:lnTo>
                  <a:lnTo>
                    <a:pt x="4075175" y="219864"/>
                  </a:lnTo>
                  <a:lnTo>
                    <a:pt x="4075175" y="2502261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03940" y="1713384"/>
              <a:ext cx="3563620" cy="2282825"/>
            </a:xfrm>
            <a:custGeom>
              <a:avLst/>
              <a:gdLst/>
              <a:ahLst/>
              <a:cxnLst/>
              <a:rect l="l" t="t" r="r" b="b"/>
              <a:pathLst>
                <a:path w="3563620" h="2282825">
                  <a:moveTo>
                    <a:pt x="3419084" y="2282396"/>
                  </a:moveTo>
                  <a:lnTo>
                    <a:pt x="144341" y="2282396"/>
                  </a:lnTo>
                  <a:lnTo>
                    <a:pt x="137250" y="2282223"/>
                  </a:lnTo>
                  <a:lnTo>
                    <a:pt x="95721" y="2273962"/>
                  </a:lnTo>
                  <a:lnTo>
                    <a:pt x="58349" y="2253986"/>
                  </a:lnTo>
                  <a:lnTo>
                    <a:pt x="28409" y="2224046"/>
                  </a:lnTo>
                  <a:lnTo>
                    <a:pt x="8433" y="2186674"/>
                  </a:lnTo>
                  <a:lnTo>
                    <a:pt x="173" y="2145146"/>
                  </a:lnTo>
                  <a:lnTo>
                    <a:pt x="0" y="2138055"/>
                  </a:lnTo>
                  <a:lnTo>
                    <a:pt x="0" y="144341"/>
                  </a:lnTo>
                  <a:lnTo>
                    <a:pt x="6213" y="102440"/>
                  </a:lnTo>
                  <a:lnTo>
                    <a:pt x="24325" y="64149"/>
                  </a:lnTo>
                  <a:lnTo>
                    <a:pt x="52770" y="32762"/>
                  </a:lnTo>
                  <a:lnTo>
                    <a:pt x="89103" y="10987"/>
                  </a:lnTo>
                  <a:lnTo>
                    <a:pt x="130192" y="693"/>
                  </a:lnTo>
                  <a:lnTo>
                    <a:pt x="144341" y="0"/>
                  </a:lnTo>
                  <a:lnTo>
                    <a:pt x="3419084" y="0"/>
                  </a:lnTo>
                  <a:lnTo>
                    <a:pt x="3460983" y="6213"/>
                  </a:lnTo>
                  <a:lnTo>
                    <a:pt x="3499275" y="24325"/>
                  </a:lnTo>
                  <a:lnTo>
                    <a:pt x="3530661" y="52771"/>
                  </a:lnTo>
                  <a:lnTo>
                    <a:pt x="3552437" y="89104"/>
                  </a:lnTo>
                  <a:lnTo>
                    <a:pt x="3562731" y="130193"/>
                  </a:lnTo>
                  <a:lnTo>
                    <a:pt x="3563425" y="144341"/>
                  </a:lnTo>
                  <a:lnTo>
                    <a:pt x="3563425" y="2138055"/>
                  </a:lnTo>
                  <a:lnTo>
                    <a:pt x="3557210" y="2179956"/>
                  </a:lnTo>
                  <a:lnTo>
                    <a:pt x="3539098" y="2218247"/>
                  </a:lnTo>
                  <a:lnTo>
                    <a:pt x="3510653" y="2249633"/>
                  </a:lnTo>
                  <a:lnTo>
                    <a:pt x="3474320" y="2271409"/>
                  </a:lnTo>
                  <a:lnTo>
                    <a:pt x="3433232" y="2281703"/>
                  </a:lnTo>
                  <a:lnTo>
                    <a:pt x="3419084" y="2282396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27575" y="1783080"/>
              <a:ext cx="890269" cy="637540"/>
            </a:xfrm>
            <a:custGeom>
              <a:avLst/>
              <a:gdLst/>
              <a:ahLst/>
              <a:cxnLst/>
              <a:rect l="l" t="t" r="r" b="b"/>
              <a:pathLst>
                <a:path w="890270" h="637539">
                  <a:moveTo>
                    <a:pt x="890015" y="637031"/>
                  </a:moveTo>
                  <a:lnTo>
                    <a:pt x="0" y="637031"/>
                  </a:lnTo>
                  <a:lnTo>
                    <a:pt x="0" y="0"/>
                  </a:lnTo>
                  <a:lnTo>
                    <a:pt x="890015" y="0"/>
                  </a:lnTo>
                  <a:lnTo>
                    <a:pt x="890015" y="155838"/>
                  </a:lnTo>
                  <a:lnTo>
                    <a:pt x="319175" y="155838"/>
                  </a:lnTo>
                  <a:lnTo>
                    <a:pt x="306733" y="156438"/>
                  </a:lnTo>
                  <a:lnTo>
                    <a:pt x="259577" y="170768"/>
                  </a:lnTo>
                  <a:lnTo>
                    <a:pt x="221495" y="202052"/>
                  </a:lnTo>
                  <a:lnTo>
                    <a:pt x="198284" y="245528"/>
                  </a:lnTo>
                  <a:lnTo>
                    <a:pt x="192876" y="282136"/>
                  </a:lnTo>
                  <a:lnTo>
                    <a:pt x="193477" y="294578"/>
                  </a:lnTo>
                  <a:lnTo>
                    <a:pt x="207806" y="341733"/>
                  </a:lnTo>
                  <a:lnTo>
                    <a:pt x="239090" y="379815"/>
                  </a:lnTo>
                  <a:lnTo>
                    <a:pt x="282567" y="403027"/>
                  </a:lnTo>
                  <a:lnTo>
                    <a:pt x="319175" y="408435"/>
                  </a:lnTo>
                  <a:lnTo>
                    <a:pt x="890015" y="408435"/>
                  </a:lnTo>
                  <a:lnTo>
                    <a:pt x="890015" y="637031"/>
                  </a:lnTo>
                  <a:close/>
                </a:path>
                <a:path w="890270" h="637539">
                  <a:moveTo>
                    <a:pt x="890015" y="408435"/>
                  </a:moveTo>
                  <a:lnTo>
                    <a:pt x="571772" y="408435"/>
                  </a:lnTo>
                  <a:lnTo>
                    <a:pt x="584213" y="407834"/>
                  </a:lnTo>
                  <a:lnTo>
                    <a:pt x="596416" y="406031"/>
                  </a:lnTo>
                  <a:lnTo>
                    <a:pt x="641953" y="387169"/>
                  </a:lnTo>
                  <a:lnTo>
                    <a:pt x="676805" y="352317"/>
                  </a:lnTo>
                  <a:lnTo>
                    <a:pt x="695667" y="306780"/>
                  </a:lnTo>
                  <a:lnTo>
                    <a:pt x="698070" y="282136"/>
                  </a:lnTo>
                  <a:lnTo>
                    <a:pt x="697469" y="269695"/>
                  </a:lnTo>
                  <a:lnTo>
                    <a:pt x="683140" y="222539"/>
                  </a:lnTo>
                  <a:lnTo>
                    <a:pt x="651856" y="184457"/>
                  </a:lnTo>
                  <a:lnTo>
                    <a:pt x="608380" y="161245"/>
                  </a:lnTo>
                  <a:lnTo>
                    <a:pt x="571772" y="155838"/>
                  </a:lnTo>
                  <a:lnTo>
                    <a:pt x="890015" y="155838"/>
                  </a:lnTo>
                  <a:lnTo>
                    <a:pt x="890015" y="408435"/>
                  </a:lnTo>
                  <a:close/>
                </a:path>
              </a:pathLst>
            </a:custGeom>
            <a:solidFill>
              <a:srgbClr val="0079C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20452" y="1938917"/>
              <a:ext cx="505194" cy="25259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87065" y="1979140"/>
              <a:ext cx="180975" cy="161925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061517" y="1903738"/>
            <a:ext cx="1384300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b="1" spc="-70" dirty="0">
                <a:solidFill>
                  <a:srgbClr val="1D293B"/>
                </a:solidFill>
                <a:latin typeface="Arial"/>
                <a:cs typeface="Arial"/>
              </a:rPr>
              <a:t>Transportation</a:t>
            </a:r>
            <a:endParaRPr sz="16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386581" y="2293542"/>
            <a:ext cx="2999105" cy="1443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865" marR="289560" indent="-152400">
              <a:lnSpc>
                <a:spcPct val="113799"/>
              </a:lnSpc>
              <a:spcBef>
                <a:spcPts val="95"/>
              </a:spcBef>
              <a:buSzPct val="103846"/>
              <a:buChar char="•"/>
              <a:tabLst>
                <a:tab pos="189865" algn="l"/>
                <a:tab pos="191135" algn="l"/>
              </a:tabLst>
            </a:pPr>
            <a:r>
              <a:rPr sz="1950" baseline="-12820" dirty="0">
                <a:solidFill>
                  <a:srgbClr val="2562EB"/>
                </a:solidFill>
                <a:latin typeface="Microsoft Sans Serif"/>
                <a:cs typeface="Microsoft Sans Serif"/>
              </a:rPr>
              <a:t>	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Autonomous</a:t>
            </a:r>
            <a:r>
              <a:rPr sz="13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vehicles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with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 collision avoidance</a:t>
            </a:r>
            <a:endParaRPr sz="1300">
              <a:latin typeface="Microsoft Sans Serif"/>
              <a:cs typeface="Microsoft Sans Serif"/>
            </a:endParaRPr>
          </a:p>
          <a:p>
            <a:pPr marL="191770" indent="-153670">
              <a:lnSpc>
                <a:spcPct val="100000"/>
              </a:lnSpc>
              <a:spcBef>
                <a:spcPts val="785"/>
              </a:spcBef>
              <a:buClr>
                <a:srgbClr val="2562EB"/>
              </a:buClr>
              <a:buSzPct val="103846"/>
              <a:buChar char="•"/>
              <a:tabLst>
                <a:tab pos="191770" algn="l"/>
              </a:tabLst>
            </a:pP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Adaptive</a:t>
            </a:r>
            <a:r>
              <a:rPr sz="1300" spc="-6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cruise</a:t>
            </a:r>
            <a:r>
              <a:rPr sz="1300" spc="-5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control</a:t>
            </a:r>
            <a:r>
              <a:rPr sz="1300" spc="-5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0" dirty="0">
                <a:solidFill>
                  <a:srgbClr val="334054"/>
                </a:solidFill>
                <a:latin typeface="Microsoft Sans Serif"/>
                <a:cs typeface="Microsoft Sans Serif"/>
              </a:rPr>
              <a:t>&amp;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lane-keeping</a:t>
            </a:r>
            <a:endParaRPr sz="1300">
              <a:latin typeface="Microsoft Sans Serif"/>
              <a:cs typeface="Microsoft Sans Serif"/>
            </a:endParaRPr>
          </a:p>
          <a:p>
            <a:pPr marL="191770" indent="-153670">
              <a:lnSpc>
                <a:spcPct val="100000"/>
              </a:lnSpc>
              <a:spcBef>
                <a:spcPts val="1065"/>
              </a:spcBef>
              <a:buClr>
                <a:srgbClr val="2562EB"/>
              </a:buClr>
              <a:buSzPct val="103846"/>
              <a:buChar char="•"/>
              <a:tabLst>
                <a:tab pos="191770" algn="l"/>
              </a:tabLst>
            </a:pPr>
            <a:r>
              <a:rPr sz="13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Drone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delivery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0" dirty="0">
                <a:solidFill>
                  <a:srgbClr val="334054"/>
                </a:solidFill>
                <a:latin typeface="Microsoft Sans Serif"/>
                <a:cs typeface="Microsoft Sans Serif"/>
              </a:rPr>
              <a:t>&amp;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monitoring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systems</a:t>
            </a:r>
            <a:endParaRPr sz="1300">
              <a:latin typeface="Microsoft Sans Serif"/>
              <a:cs typeface="Microsoft Sans Serif"/>
            </a:endParaRPr>
          </a:p>
          <a:p>
            <a:pPr marL="191770" indent="-153670">
              <a:lnSpc>
                <a:spcPct val="100000"/>
              </a:lnSpc>
              <a:spcBef>
                <a:spcPts val="1070"/>
              </a:spcBef>
              <a:buClr>
                <a:srgbClr val="2562EB"/>
              </a:buClr>
              <a:buSzPct val="103846"/>
              <a:buChar char="•"/>
              <a:tabLst>
                <a:tab pos="191770" algn="l"/>
              </a:tabLst>
            </a:pP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Navigation</a:t>
            </a:r>
            <a:r>
              <a:rPr sz="13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in</a:t>
            </a:r>
            <a:r>
              <a:rPr sz="13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uncertain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environments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726679" y="1493520"/>
            <a:ext cx="4069079" cy="2795270"/>
            <a:chOff x="7726679" y="1493520"/>
            <a:chExt cx="4069079" cy="2795270"/>
          </a:xfrm>
        </p:grpSpPr>
        <p:sp>
          <p:nvSpPr>
            <p:cNvPr id="27" name="object 27"/>
            <p:cNvSpPr/>
            <p:nvPr/>
          </p:nvSpPr>
          <p:spPr>
            <a:xfrm>
              <a:off x="7726679" y="1493520"/>
              <a:ext cx="4069079" cy="2795270"/>
            </a:xfrm>
            <a:custGeom>
              <a:avLst/>
              <a:gdLst/>
              <a:ahLst/>
              <a:cxnLst/>
              <a:rect l="l" t="t" r="r" b="b"/>
              <a:pathLst>
                <a:path w="4069079" h="2795270">
                  <a:moveTo>
                    <a:pt x="4069079" y="2795015"/>
                  </a:moveTo>
                  <a:lnTo>
                    <a:pt x="0" y="2795015"/>
                  </a:lnTo>
                  <a:lnTo>
                    <a:pt x="0" y="0"/>
                  </a:lnTo>
                  <a:lnTo>
                    <a:pt x="4069079" y="0"/>
                  </a:lnTo>
                  <a:lnTo>
                    <a:pt x="4069079" y="219864"/>
                  </a:lnTo>
                  <a:lnTo>
                    <a:pt x="401540" y="219864"/>
                  </a:lnTo>
                  <a:lnTo>
                    <a:pt x="387321" y="220551"/>
                  </a:lnTo>
                  <a:lnTo>
                    <a:pt x="346302" y="230852"/>
                  </a:lnTo>
                  <a:lnTo>
                    <a:pt x="310015" y="252572"/>
                  </a:lnTo>
                  <a:lnTo>
                    <a:pt x="281502" y="283999"/>
                  </a:lnTo>
                  <a:lnTo>
                    <a:pt x="263379" y="322368"/>
                  </a:lnTo>
                  <a:lnTo>
                    <a:pt x="257198" y="364206"/>
                  </a:lnTo>
                  <a:lnTo>
                    <a:pt x="257198" y="2357920"/>
                  </a:lnTo>
                  <a:lnTo>
                    <a:pt x="263379" y="2399757"/>
                  </a:lnTo>
                  <a:lnTo>
                    <a:pt x="281502" y="2438126"/>
                  </a:lnTo>
                  <a:lnTo>
                    <a:pt x="310015" y="2469553"/>
                  </a:lnTo>
                  <a:lnTo>
                    <a:pt x="346303" y="2491274"/>
                  </a:lnTo>
                  <a:lnTo>
                    <a:pt x="387321" y="2501574"/>
                  </a:lnTo>
                  <a:lnTo>
                    <a:pt x="401540" y="2502261"/>
                  </a:lnTo>
                  <a:lnTo>
                    <a:pt x="4069079" y="2502261"/>
                  </a:lnTo>
                  <a:lnTo>
                    <a:pt x="4069079" y="2795015"/>
                  </a:lnTo>
                  <a:close/>
                </a:path>
                <a:path w="4069079" h="2795270">
                  <a:moveTo>
                    <a:pt x="4069079" y="2502261"/>
                  </a:moveTo>
                  <a:lnTo>
                    <a:pt x="3667261" y="2502261"/>
                  </a:lnTo>
                  <a:lnTo>
                    <a:pt x="3681480" y="2501574"/>
                  </a:lnTo>
                  <a:lnTo>
                    <a:pt x="3695425" y="2499514"/>
                  </a:lnTo>
                  <a:lnTo>
                    <a:pt x="3735372" y="2485198"/>
                  </a:lnTo>
                  <a:lnTo>
                    <a:pt x="3769325" y="2459985"/>
                  </a:lnTo>
                  <a:lnTo>
                    <a:pt x="3794538" y="2426031"/>
                  </a:lnTo>
                  <a:lnTo>
                    <a:pt x="3808855" y="2386085"/>
                  </a:lnTo>
                  <a:lnTo>
                    <a:pt x="3811602" y="2357920"/>
                  </a:lnTo>
                  <a:lnTo>
                    <a:pt x="3811602" y="364206"/>
                  </a:lnTo>
                  <a:lnTo>
                    <a:pt x="3805421" y="322368"/>
                  </a:lnTo>
                  <a:lnTo>
                    <a:pt x="3787298" y="283999"/>
                  </a:lnTo>
                  <a:lnTo>
                    <a:pt x="3758785" y="252572"/>
                  </a:lnTo>
                  <a:lnTo>
                    <a:pt x="3722497" y="230852"/>
                  </a:lnTo>
                  <a:lnTo>
                    <a:pt x="3681480" y="220551"/>
                  </a:lnTo>
                  <a:lnTo>
                    <a:pt x="3667261" y="219864"/>
                  </a:lnTo>
                  <a:lnTo>
                    <a:pt x="4069079" y="219864"/>
                  </a:lnTo>
                  <a:lnTo>
                    <a:pt x="4069079" y="2502261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83878" y="1713384"/>
              <a:ext cx="3554729" cy="2282825"/>
            </a:xfrm>
            <a:custGeom>
              <a:avLst/>
              <a:gdLst/>
              <a:ahLst/>
              <a:cxnLst/>
              <a:rect l="l" t="t" r="r" b="b"/>
              <a:pathLst>
                <a:path w="3554729" h="2282825">
                  <a:moveTo>
                    <a:pt x="3410063" y="2282396"/>
                  </a:moveTo>
                  <a:lnTo>
                    <a:pt x="144341" y="2282396"/>
                  </a:lnTo>
                  <a:lnTo>
                    <a:pt x="137249" y="2282223"/>
                  </a:lnTo>
                  <a:lnTo>
                    <a:pt x="95721" y="2273962"/>
                  </a:lnTo>
                  <a:lnTo>
                    <a:pt x="58349" y="2253986"/>
                  </a:lnTo>
                  <a:lnTo>
                    <a:pt x="28408" y="2224046"/>
                  </a:lnTo>
                  <a:lnTo>
                    <a:pt x="8433" y="2186674"/>
                  </a:lnTo>
                  <a:lnTo>
                    <a:pt x="173" y="2145146"/>
                  </a:lnTo>
                  <a:lnTo>
                    <a:pt x="0" y="2138055"/>
                  </a:lnTo>
                  <a:lnTo>
                    <a:pt x="0" y="144341"/>
                  </a:lnTo>
                  <a:lnTo>
                    <a:pt x="6213" y="102440"/>
                  </a:lnTo>
                  <a:lnTo>
                    <a:pt x="24325" y="64149"/>
                  </a:lnTo>
                  <a:lnTo>
                    <a:pt x="52770" y="32762"/>
                  </a:lnTo>
                  <a:lnTo>
                    <a:pt x="89103" y="10987"/>
                  </a:lnTo>
                  <a:lnTo>
                    <a:pt x="130192" y="693"/>
                  </a:lnTo>
                  <a:lnTo>
                    <a:pt x="144341" y="0"/>
                  </a:lnTo>
                  <a:lnTo>
                    <a:pt x="3410063" y="0"/>
                  </a:lnTo>
                  <a:lnTo>
                    <a:pt x="3451962" y="6213"/>
                  </a:lnTo>
                  <a:lnTo>
                    <a:pt x="3490254" y="24325"/>
                  </a:lnTo>
                  <a:lnTo>
                    <a:pt x="3521641" y="52771"/>
                  </a:lnTo>
                  <a:lnTo>
                    <a:pt x="3543416" y="89104"/>
                  </a:lnTo>
                  <a:lnTo>
                    <a:pt x="3553710" y="130193"/>
                  </a:lnTo>
                  <a:lnTo>
                    <a:pt x="3554404" y="144341"/>
                  </a:lnTo>
                  <a:lnTo>
                    <a:pt x="3554404" y="2138055"/>
                  </a:lnTo>
                  <a:lnTo>
                    <a:pt x="3548190" y="2179956"/>
                  </a:lnTo>
                  <a:lnTo>
                    <a:pt x="3530077" y="2218247"/>
                  </a:lnTo>
                  <a:lnTo>
                    <a:pt x="3501632" y="2249633"/>
                  </a:lnTo>
                  <a:lnTo>
                    <a:pt x="3465298" y="2271409"/>
                  </a:lnTo>
                  <a:lnTo>
                    <a:pt x="3424210" y="2281703"/>
                  </a:lnTo>
                  <a:lnTo>
                    <a:pt x="3410063" y="2282396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007095" y="1783080"/>
              <a:ext cx="890269" cy="637540"/>
            </a:xfrm>
            <a:custGeom>
              <a:avLst/>
              <a:gdLst/>
              <a:ahLst/>
              <a:cxnLst/>
              <a:rect l="l" t="t" r="r" b="b"/>
              <a:pathLst>
                <a:path w="890270" h="637539">
                  <a:moveTo>
                    <a:pt x="890015" y="637031"/>
                  </a:moveTo>
                  <a:lnTo>
                    <a:pt x="0" y="637031"/>
                  </a:lnTo>
                  <a:lnTo>
                    <a:pt x="0" y="0"/>
                  </a:lnTo>
                  <a:lnTo>
                    <a:pt x="890015" y="0"/>
                  </a:lnTo>
                  <a:lnTo>
                    <a:pt x="890015" y="155838"/>
                  </a:lnTo>
                  <a:lnTo>
                    <a:pt x="319592" y="155838"/>
                  </a:lnTo>
                  <a:lnTo>
                    <a:pt x="307151" y="156438"/>
                  </a:lnTo>
                  <a:lnTo>
                    <a:pt x="259995" y="170768"/>
                  </a:lnTo>
                  <a:lnTo>
                    <a:pt x="221913" y="202052"/>
                  </a:lnTo>
                  <a:lnTo>
                    <a:pt x="198702" y="245528"/>
                  </a:lnTo>
                  <a:lnTo>
                    <a:pt x="193294" y="282136"/>
                  </a:lnTo>
                  <a:lnTo>
                    <a:pt x="193895" y="294578"/>
                  </a:lnTo>
                  <a:lnTo>
                    <a:pt x="208224" y="341733"/>
                  </a:lnTo>
                  <a:lnTo>
                    <a:pt x="239508" y="379815"/>
                  </a:lnTo>
                  <a:lnTo>
                    <a:pt x="282984" y="403027"/>
                  </a:lnTo>
                  <a:lnTo>
                    <a:pt x="319592" y="408435"/>
                  </a:lnTo>
                  <a:lnTo>
                    <a:pt x="890015" y="408435"/>
                  </a:lnTo>
                  <a:lnTo>
                    <a:pt x="890015" y="637031"/>
                  </a:lnTo>
                  <a:close/>
                </a:path>
                <a:path w="890270" h="637539">
                  <a:moveTo>
                    <a:pt x="890015" y="408435"/>
                  </a:moveTo>
                  <a:lnTo>
                    <a:pt x="572190" y="408435"/>
                  </a:lnTo>
                  <a:lnTo>
                    <a:pt x="584632" y="407834"/>
                  </a:lnTo>
                  <a:lnTo>
                    <a:pt x="596834" y="406031"/>
                  </a:lnTo>
                  <a:lnTo>
                    <a:pt x="642371" y="387169"/>
                  </a:lnTo>
                  <a:lnTo>
                    <a:pt x="677223" y="352317"/>
                  </a:lnTo>
                  <a:lnTo>
                    <a:pt x="696085" y="306780"/>
                  </a:lnTo>
                  <a:lnTo>
                    <a:pt x="698489" y="282136"/>
                  </a:lnTo>
                  <a:lnTo>
                    <a:pt x="697888" y="269695"/>
                  </a:lnTo>
                  <a:lnTo>
                    <a:pt x="683558" y="222539"/>
                  </a:lnTo>
                  <a:lnTo>
                    <a:pt x="652274" y="184457"/>
                  </a:lnTo>
                  <a:lnTo>
                    <a:pt x="608798" y="161245"/>
                  </a:lnTo>
                  <a:lnTo>
                    <a:pt x="572190" y="155838"/>
                  </a:lnTo>
                  <a:lnTo>
                    <a:pt x="890015" y="155838"/>
                  </a:lnTo>
                  <a:lnTo>
                    <a:pt x="890015" y="408435"/>
                  </a:lnTo>
                  <a:close/>
                </a:path>
              </a:pathLst>
            </a:custGeom>
            <a:solidFill>
              <a:srgbClr val="0079C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200390" y="1938917"/>
              <a:ext cx="505194" cy="25259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383012" y="1966440"/>
              <a:ext cx="139700" cy="187325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8836662" y="1903738"/>
            <a:ext cx="1315720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b="1" spc="-105" dirty="0">
                <a:solidFill>
                  <a:srgbClr val="1D293B"/>
                </a:solidFill>
                <a:latin typeface="Arial"/>
                <a:cs typeface="Arial"/>
              </a:rPr>
              <a:t>Energy</a:t>
            </a:r>
            <a:r>
              <a:rPr sz="1650" b="1" spc="-8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650" b="1" spc="-50" dirty="0">
                <a:solidFill>
                  <a:srgbClr val="1D293B"/>
                </a:solidFill>
                <a:latin typeface="Arial"/>
                <a:cs typeface="Arial"/>
              </a:rPr>
              <a:t>Sector</a:t>
            </a:r>
            <a:endParaRPr sz="16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161726" y="2317864"/>
            <a:ext cx="2588260" cy="12293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91770" indent="-153670">
              <a:lnSpc>
                <a:spcPct val="100000"/>
              </a:lnSpc>
              <a:spcBef>
                <a:spcPts val="120"/>
              </a:spcBef>
              <a:buClr>
                <a:srgbClr val="2562EB"/>
              </a:buClr>
              <a:buSzPct val="103846"/>
              <a:buChar char="•"/>
              <a:tabLst>
                <a:tab pos="191770" algn="l"/>
              </a:tabLst>
            </a:pPr>
            <a:r>
              <a:rPr sz="13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Smart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grid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management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systems</a:t>
            </a:r>
            <a:endParaRPr sz="1300">
              <a:latin typeface="Microsoft Sans Serif"/>
              <a:cs typeface="Microsoft Sans Serif"/>
            </a:endParaRPr>
          </a:p>
          <a:p>
            <a:pPr marL="191770" indent="-153670">
              <a:lnSpc>
                <a:spcPct val="100000"/>
              </a:lnSpc>
              <a:spcBef>
                <a:spcPts val="1065"/>
              </a:spcBef>
              <a:buClr>
                <a:srgbClr val="2562EB"/>
              </a:buClr>
              <a:buSzPct val="103846"/>
              <a:buChar char="•"/>
              <a:tabLst>
                <a:tab pos="191770" algn="l"/>
              </a:tabLst>
            </a:pP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Infrastructure</a:t>
            </a:r>
            <a:r>
              <a:rPr sz="1300" spc="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monitoring</a:t>
            </a:r>
            <a:endParaRPr sz="1300">
              <a:latin typeface="Microsoft Sans Serif"/>
              <a:cs typeface="Microsoft Sans Serif"/>
            </a:endParaRPr>
          </a:p>
          <a:p>
            <a:pPr marL="191770" indent="-153670">
              <a:lnSpc>
                <a:spcPct val="100000"/>
              </a:lnSpc>
              <a:spcBef>
                <a:spcPts val="1070"/>
              </a:spcBef>
              <a:buClr>
                <a:srgbClr val="2562EB"/>
              </a:buClr>
              <a:buSzPct val="103846"/>
              <a:buChar char="•"/>
              <a:tabLst>
                <a:tab pos="191770" algn="l"/>
              </a:tabLst>
            </a:pPr>
            <a:r>
              <a:rPr sz="1300" spc="-95" dirty="0">
                <a:solidFill>
                  <a:srgbClr val="334054"/>
                </a:solidFill>
                <a:latin typeface="Microsoft Sans Serif"/>
                <a:cs typeface="Microsoft Sans Serif"/>
              </a:rPr>
              <a:t>HVAC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energy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optimization</a:t>
            </a:r>
            <a:endParaRPr sz="1300">
              <a:latin typeface="Microsoft Sans Serif"/>
              <a:cs typeface="Microsoft Sans Serif"/>
            </a:endParaRPr>
          </a:p>
          <a:p>
            <a:pPr marL="191770" indent="-153670">
              <a:lnSpc>
                <a:spcPct val="100000"/>
              </a:lnSpc>
              <a:spcBef>
                <a:spcPts val="1070"/>
              </a:spcBef>
              <a:buClr>
                <a:srgbClr val="2562EB"/>
              </a:buClr>
              <a:buSzPct val="103846"/>
              <a:buChar char="•"/>
              <a:tabLst>
                <a:tab pos="191770" algn="l"/>
              </a:tabLst>
            </a:pP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Predictive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issue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 resolution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76783" y="3992879"/>
            <a:ext cx="4066540" cy="2612390"/>
            <a:chOff x="176783" y="3992879"/>
            <a:chExt cx="4066540" cy="2612390"/>
          </a:xfrm>
        </p:grpSpPr>
        <p:sp>
          <p:nvSpPr>
            <p:cNvPr id="35" name="object 35"/>
            <p:cNvSpPr/>
            <p:nvPr/>
          </p:nvSpPr>
          <p:spPr>
            <a:xfrm>
              <a:off x="176783" y="3992879"/>
              <a:ext cx="4066540" cy="2612390"/>
            </a:xfrm>
            <a:custGeom>
              <a:avLst/>
              <a:gdLst/>
              <a:ahLst/>
              <a:cxnLst/>
              <a:rect l="l" t="t" r="r" b="b"/>
              <a:pathLst>
                <a:path w="4066540" h="2612390">
                  <a:moveTo>
                    <a:pt x="4066031" y="2612135"/>
                  </a:moveTo>
                  <a:lnTo>
                    <a:pt x="0" y="2612135"/>
                  </a:lnTo>
                  <a:lnTo>
                    <a:pt x="0" y="0"/>
                  </a:lnTo>
                  <a:lnTo>
                    <a:pt x="4066031" y="0"/>
                  </a:lnTo>
                  <a:lnTo>
                    <a:pt x="4066031" y="219413"/>
                  </a:lnTo>
                  <a:lnTo>
                    <a:pt x="400581" y="219413"/>
                  </a:lnTo>
                  <a:lnTo>
                    <a:pt x="386362" y="220100"/>
                  </a:lnTo>
                  <a:lnTo>
                    <a:pt x="345344" y="230400"/>
                  </a:lnTo>
                  <a:lnTo>
                    <a:pt x="309056" y="252121"/>
                  </a:lnTo>
                  <a:lnTo>
                    <a:pt x="280543" y="283548"/>
                  </a:lnTo>
                  <a:lnTo>
                    <a:pt x="262420" y="321917"/>
                  </a:lnTo>
                  <a:lnTo>
                    <a:pt x="256239" y="363754"/>
                  </a:lnTo>
                  <a:lnTo>
                    <a:pt x="256239" y="2177042"/>
                  </a:lnTo>
                  <a:lnTo>
                    <a:pt x="262420" y="2218879"/>
                  </a:lnTo>
                  <a:lnTo>
                    <a:pt x="280543" y="2257249"/>
                  </a:lnTo>
                  <a:lnTo>
                    <a:pt x="309056" y="2288675"/>
                  </a:lnTo>
                  <a:lnTo>
                    <a:pt x="345344" y="2310396"/>
                  </a:lnTo>
                  <a:lnTo>
                    <a:pt x="386362" y="2320696"/>
                  </a:lnTo>
                  <a:lnTo>
                    <a:pt x="400581" y="2321383"/>
                  </a:lnTo>
                  <a:lnTo>
                    <a:pt x="4066031" y="2321383"/>
                  </a:lnTo>
                  <a:lnTo>
                    <a:pt x="4066031" y="2612135"/>
                  </a:lnTo>
                  <a:close/>
                </a:path>
                <a:path w="4066540" h="2612390">
                  <a:moveTo>
                    <a:pt x="4066031" y="2321383"/>
                  </a:moveTo>
                  <a:lnTo>
                    <a:pt x="3666303" y="2321383"/>
                  </a:lnTo>
                  <a:lnTo>
                    <a:pt x="3680521" y="2320696"/>
                  </a:lnTo>
                  <a:lnTo>
                    <a:pt x="3694467" y="2318636"/>
                  </a:lnTo>
                  <a:lnTo>
                    <a:pt x="3734413" y="2304320"/>
                  </a:lnTo>
                  <a:lnTo>
                    <a:pt x="3768367" y="2279106"/>
                  </a:lnTo>
                  <a:lnTo>
                    <a:pt x="3793580" y="2245153"/>
                  </a:lnTo>
                  <a:lnTo>
                    <a:pt x="3807897" y="2205207"/>
                  </a:lnTo>
                  <a:lnTo>
                    <a:pt x="3810644" y="2177042"/>
                  </a:lnTo>
                  <a:lnTo>
                    <a:pt x="3810644" y="363754"/>
                  </a:lnTo>
                  <a:lnTo>
                    <a:pt x="3804463" y="321917"/>
                  </a:lnTo>
                  <a:lnTo>
                    <a:pt x="3786340" y="283548"/>
                  </a:lnTo>
                  <a:lnTo>
                    <a:pt x="3757827" y="252121"/>
                  </a:lnTo>
                  <a:lnTo>
                    <a:pt x="3721539" y="230400"/>
                  </a:lnTo>
                  <a:lnTo>
                    <a:pt x="3680521" y="220100"/>
                  </a:lnTo>
                  <a:lnTo>
                    <a:pt x="3666303" y="219413"/>
                  </a:lnTo>
                  <a:lnTo>
                    <a:pt x="4066031" y="219413"/>
                  </a:lnTo>
                  <a:lnTo>
                    <a:pt x="4066031" y="2321383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3023" y="4212293"/>
              <a:ext cx="3554729" cy="2102485"/>
            </a:xfrm>
            <a:custGeom>
              <a:avLst/>
              <a:gdLst/>
              <a:ahLst/>
              <a:cxnLst/>
              <a:rect l="l" t="t" r="r" b="b"/>
              <a:pathLst>
                <a:path w="3554729" h="2102485">
                  <a:moveTo>
                    <a:pt x="3410063" y="2101970"/>
                  </a:moveTo>
                  <a:lnTo>
                    <a:pt x="144341" y="2101970"/>
                  </a:lnTo>
                  <a:lnTo>
                    <a:pt x="137250" y="2101796"/>
                  </a:lnTo>
                  <a:lnTo>
                    <a:pt x="95721" y="2093535"/>
                  </a:lnTo>
                  <a:lnTo>
                    <a:pt x="58349" y="2073559"/>
                  </a:lnTo>
                  <a:lnTo>
                    <a:pt x="28409" y="2043619"/>
                  </a:lnTo>
                  <a:lnTo>
                    <a:pt x="8433" y="2006247"/>
                  </a:lnTo>
                  <a:lnTo>
                    <a:pt x="173" y="1964720"/>
                  </a:lnTo>
                  <a:lnTo>
                    <a:pt x="0" y="1957628"/>
                  </a:lnTo>
                  <a:lnTo>
                    <a:pt x="0" y="144341"/>
                  </a:lnTo>
                  <a:lnTo>
                    <a:pt x="6213" y="102440"/>
                  </a:lnTo>
                  <a:lnTo>
                    <a:pt x="24325" y="64148"/>
                  </a:lnTo>
                  <a:lnTo>
                    <a:pt x="52771" y="32762"/>
                  </a:lnTo>
                  <a:lnTo>
                    <a:pt x="89104" y="10987"/>
                  </a:lnTo>
                  <a:lnTo>
                    <a:pt x="130193" y="693"/>
                  </a:lnTo>
                  <a:lnTo>
                    <a:pt x="144341" y="0"/>
                  </a:lnTo>
                  <a:lnTo>
                    <a:pt x="3410063" y="0"/>
                  </a:lnTo>
                  <a:lnTo>
                    <a:pt x="3451963" y="6213"/>
                  </a:lnTo>
                  <a:lnTo>
                    <a:pt x="3490254" y="24325"/>
                  </a:lnTo>
                  <a:lnTo>
                    <a:pt x="3521641" y="52770"/>
                  </a:lnTo>
                  <a:lnTo>
                    <a:pt x="3543416" y="89103"/>
                  </a:lnTo>
                  <a:lnTo>
                    <a:pt x="3553710" y="130193"/>
                  </a:lnTo>
                  <a:lnTo>
                    <a:pt x="3554404" y="144341"/>
                  </a:lnTo>
                  <a:lnTo>
                    <a:pt x="3554404" y="1957628"/>
                  </a:lnTo>
                  <a:lnTo>
                    <a:pt x="3548190" y="1999528"/>
                  </a:lnTo>
                  <a:lnTo>
                    <a:pt x="3530078" y="2037819"/>
                  </a:lnTo>
                  <a:lnTo>
                    <a:pt x="3501632" y="2069206"/>
                  </a:lnTo>
                  <a:lnTo>
                    <a:pt x="3465299" y="2090981"/>
                  </a:lnTo>
                  <a:lnTo>
                    <a:pt x="3424210" y="2101276"/>
                  </a:lnTo>
                  <a:lnTo>
                    <a:pt x="3410063" y="210197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7199" y="4282439"/>
              <a:ext cx="890269" cy="637540"/>
            </a:xfrm>
            <a:custGeom>
              <a:avLst/>
              <a:gdLst/>
              <a:ahLst/>
              <a:cxnLst/>
              <a:rect l="l" t="t" r="r" b="b"/>
              <a:pathLst>
                <a:path w="890269" h="637539">
                  <a:moveTo>
                    <a:pt x="890015" y="637031"/>
                  </a:moveTo>
                  <a:lnTo>
                    <a:pt x="0" y="637031"/>
                  </a:lnTo>
                  <a:lnTo>
                    <a:pt x="0" y="0"/>
                  </a:lnTo>
                  <a:lnTo>
                    <a:pt x="890015" y="0"/>
                  </a:lnTo>
                  <a:lnTo>
                    <a:pt x="890015" y="155386"/>
                  </a:lnTo>
                  <a:lnTo>
                    <a:pt x="318634" y="155386"/>
                  </a:lnTo>
                  <a:lnTo>
                    <a:pt x="306192" y="155987"/>
                  </a:lnTo>
                  <a:lnTo>
                    <a:pt x="259037" y="170316"/>
                  </a:lnTo>
                  <a:lnTo>
                    <a:pt x="220955" y="201601"/>
                  </a:lnTo>
                  <a:lnTo>
                    <a:pt x="197743" y="245077"/>
                  </a:lnTo>
                  <a:lnTo>
                    <a:pt x="192335" y="281685"/>
                  </a:lnTo>
                  <a:lnTo>
                    <a:pt x="192936" y="294127"/>
                  </a:lnTo>
                  <a:lnTo>
                    <a:pt x="207266" y="341282"/>
                  </a:lnTo>
                  <a:lnTo>
                    <a:pt x="238550" y="379364"/>
                  </a:lnTo>
                  <a:lnTo>
                    <a:pt x="282026" y="402576"/>
                  </a:lnTo>
                  <a:lnTo>
                    <a:pt x="318634" y="407984"/>
                  </a:lnTo>
                  <a:lnTo>
                    <a:pt x="890015" y="407984"/>
                  </a:lnTo>
                  <a:lnTo>
                    <a:pt x="890015" y="637031"/>
                  </a:lnTo>
                  <a:close/>
                </a:path>
                <a:path w="890269" h="637539">
                  <a:moveTo>
                    <a:pt x="890015" y="407984"/>
                  </a:moveTo>
                  <a:lnTo>
                    <a:pt x="571231" y="407984"/>
                  </a:lnTo>
                  <a:lnTo>
                    <a:pt x="583673" y="407383"/>
                  </a:lnTo>
                  <a:lnTo>
                    <a:pt x="595876" y="405580"/>
                  </a:lnTo>
                  <a:lnTo>
                    <a:pt x="641412" y="386718"/>
                  </a:lnTo>
                  <a:lnTo>
                    <a:pt x="676264" y="351866"/>
                  </a:lnTo>
                  <a:lnTo>
                    <a:pt x="695126" y="306329"/>
                  </a:lnTo>
                  <a:lnTo>
                    <a:pt x="697530" y="281685"/>
                  </a:lnTo>
                  <a:lnTo>
                    <a:pt x="696929" y="269243"/>
                  </a:lnTo>
                  <a:lnTo>
                    <a:pt x="682600" y="222088"/>
                  </a:lnTo>
                  <a:lnTo>
                    <a:pt x="651315" y="184006"/>
                  </a:lnTo>
                  <a:lnTo>
                    <a:pt x="607839" y="160794"/>
                  </a:lnTo>
                  <a:lnTo>
                    <a:pt x="571231" y="155386"/>
                  </a:lnTo>
                  <a:lnTo>
                    <a:pt x="890015" y="155386"/>
                  </a:lnTo>
                  <a:lnTo>
                    <a:pt x="890015" y="407984"/>
                  </a:lnTo>
                  <a:close/>
                </a:path>
              </a:pathLst>
            </a:custGeom>
            <a:solidFill>
              <a:srgbClr val="0079C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49535" y="4437826"/>
              <a:ext cx="505194" cy="252597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11919" y="4481224"/>
              <a:ext cx="180975" cy="158750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286371" y="4402647"/>
            <a:ext cx="1029969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b="1" spc="-55" dirty="0">
                <a:solidFill>
                  <a:srgbClr val="1D293B"/>
                </a:solidFill>
                <a:latin typeface="Arial"/>
                <a:cs typeface="Arial"/>
              </a:rPr>
              <a:t>Healthcare</a:t>
            </a:r>
            <a:endParaRPr sz="16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1435" y="4711279"/>
            <a:ext cx="2540635" cy="133477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91770" indent="-153670">
              <a:lnSpc>
                <a:spcPct val="100000"/>
              </a:lnSpc>
              <a:spcBef>
                <a:spcPts val="1019"/>
              </a:spcBef>
              <a:buClr>
                <a:srgbClr val="2562EB"/>
              </a:buClr>
              <a:buSzPct val="103846"/>
              <a:buChar char="•"/>
              <a:tabLst>
                <a:tab pos="191770" algn="l"/>
              </a:tabLst>
            </a:pP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Robotic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surgical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assistance</a:t>
            </a:r>
            <a:endParaRPr sz="1300">
              <a:latin typeface="Microsoft Sans Serif"/>
              <a:cs typeface="Microsoft Sans Serif"/>
            </a:endParaRPr>
          </a:p>
          <a:p>
            <a:pPr marL="191770" indent="-153670">
              <a:lnSpc>
                <a:spcPct val="100000"/>
              </a:lnSpc>
              <a:spcBef>
                <a:spcPts val="1000"/>
              </a:spcBef>
              <a:buClr>
                <a:srgbClr val="2562EB"/>
              </a:buClr>
              <a:buSzPct val="103846"/>
              <a:buChar char="•"/>
              <a:tabLst>
                <a:tab pos="191770" algn="l"/>
              </a:tabLst>
            </a:pP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Automated</a:t>
            </a:r>
            <a:r>
              <a:rPr sz="1300" spc="-6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patient</a:t>
            </a:r>
            <a:r>
              <a:rPr sz="1300" spc="-6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care</a:t>
            </a:r>
            <a:r>
              <a:rPr sz="1300" spc="-5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systems</a:t>
            </a:r>
            <a:endParaRPr sz="1300">
              <a:latin typeface="Microsoft Sans Serif"/>
              <a:cs typeface="Microsoft Sans Serif"/>
            </a:endParaRPr>
          </a:p>
          <a:p>
            <a:pPr marL="191770" indent="-153670">
              <a:lnSpc>
                <a:spcPct val="100000"/>
              </a:lnSpc>
              <a:spcBef>
                <a:spcPts val="1065"/>
              </a:spcBef>
              <a:buClr>
                <a:srgbClr val="2562EB"/>
              </a:buClr>
              <a:buSzPct val="103846"/>
              <a:buChar char="•"/>
              <a:tabLst>
                <a:tab pos="191770" algn="l"/>
              </a:tabLst>
            </a:pP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Real-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time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patient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monitoring</a:t>
            </a:r>
            <a:endParaRPr sz="1300">
              <a:latin typeface="Microsoft Sans Serif"/>
              <a:cs typeface="Microsoft Sans Serif"/>
            </a:endParaRPr>
          </a:p>
          <a:p>
            <a:pPr marL="191770" indent="-153670">
              <a:lnSpc>
                <a:spcPct val="100000"/>
              </a:lnSpc>
              <a:spcBef>
                <a:spcPts val="1070"/>
              </a:spcBef>
              <a:buClr>
                <a:srgbClr val="2562EB"/>
              </a:buClr>
              <a:buSzPct val="103846"/>
              <a:buChar char="•"/>
              <a:tabLst>
                <a:tab pos="191770" algn="l"/>
              </a:tabLst>
            </a:pP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Medical</a:t>
            </a:r>
            <a:r>
              <a:rPr sz="1300" spc="-6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equipment</a:t>
            </a:r>
            <a:r>
              <a:rPr sz="1300" spc="-6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automation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3947159" y="3992879"/>
            <a:ext cx="4075429" cy="2612390"/>
            <a:chOff x="3947159" y="3992879"/>
            <a:chExt cx="4075429" cy="2612390"/>
          </a:xfrm>
        </p:grpSpPr>
        <p:sp>
          <p:nvSpPr>
            <p:cNvPr id="43" name="object 43"/>
            <p:cNvSpPr/>
            <p:nvPr/>
          </p:nvSpPr>
          <p:spPr>
            <a:xfrm>
              <a:off x="3947159" y="3992879"/>
              <a:ext cx="4075429" cy="2612390"/>
            </a:xfrm>
            <a:custGeom>
              <a:avLst/>
              <a:gdLst/>
              <a:ahLst/>
              <a:cxnLst/>
              <a:rect l="l" t="t" r="r" b="b"/>
              <a:pathLst>
                <a:path w="4075429" h="2612390">
                  <a:moveTo>
                    <a:pt x="4075175" y="2612135"/>
                  </a:moveTo>
                  <a:lnTo>
                    <a:pt x="0" y="2612135"/>
                  </a:lnTo>
                  <a:lnTo>
                    <a:pt x="0" y="0"/>
                  </a:lnTo>
                  <a:lnTo>
                    <a:pt x="4075175" y="0"/>
                  </a:lnTo>
                  <a:lnTo>
                    <a:pt x="4075175" y="219413"/>
                  </a:lnTo>
                  <a:lnTo>
                    <a:pt x="401121" y="219413"/>
                  </a:lnTo>
                  <a:lnTo>
                    <a:pt x="386902" y="220100"/>
                  </a:lnTo>
                  <a:lnTo>
                    <a:pt x="345884" y="230400"/>
                  </a:lnTo>
                  <a:lnTo>
                    <a:pt x="309597" y="252121"/>
                  </a:lnTo>
                  <a:lnTo>
                    <a:pt x="281083" y="283548"/>
                  </a:lnTo>
                  <a:lnTo>
                    <a:pt x="262960" y="321917"/>
                  </a:lnTo>
                  <a:lnTo>
                    <a:pt x="256780" y="363754"/>
                  </a:lnTo>
                  <a:lnTo>
                    <a:pt x="256780" y="2177042"/>
                  </a:lnTo>
                  <a:lnTo>
                    <a:pt x="262960" y="2218879"/>
                  </a:lnTo>
                  <a:lnTo>
                    <a:pt x="281083" y="2257249"/>
                  </a:lnTo>
                  <a:lnTo>
                    <a:pt x="309597" y="2288675"/>
                  </a:lnTo>
                  <a:lnTo>
                    <a:pt x="345884" y="2310396"/>
                  </a:lnTo>
                  <a:lnTo>
                    <a:pt x="386902" y="2320696"/>
                  </a:lnTo>
                  <a:lnTo>
                    <a:pt x="401121" y="2321383"/>
                  </a:lnTo>
                  <a:lnTo>
                    <a:pt x="4075175" y="2321383"/>
                  </a:lnTo>
                  <a:lnTo>
                    <a:pt x="4075175" y="2612135"/>
                  </a:lnTo>
                  <a:close/>
                </a:path>
                <a:path w="4075429" h="2612390">
                  <a:moveTo>
                    <a:pt x="4075175" y="2321383"/>
                  </a:moveTo>
                  <a:lnTo>
                    <a:pt x="3675865" y="2321383"/>
                  </a:lnTo>
                  <a:lnTo>
                    <a:pt x="3690083" y="2320696"/>
                  </a:lnTo>
                  <a:lnTo>
                    <a:pt x="3704029" y="2318636"/>
                  </a:lnTo>
                  <a:lnTo>
                    <a:pt x="3743975" y="2304320"/>
                  </a:lnTo>
                  <a:lnTo>
                    <a:pt x="3777929" y="2279106"/>
                  </a:lnTo>
                  <a:lnTo>
                    <a:pt x="3803143" y="2245153"/>
                  </a:lnTo>
                  <a:lnTo>
                    <a:pt x="3817459" y="2205207"/>
                  </a:lnTo>
                  <a:lnTo>
                    <a:pt x="3820206" y="2177042"/>
                  </a:lnTo>
                  <a:lnTo>
                    <a:pt x="3820206" y="363754"/>
                  </a:lnTo>
                  <a:lnTo>
                    <a:pt x="3814025" y="321917"/>
                  </a:lnTo>
                  <a:lnTo>
                    <a:pt x="3795902" y="283548"/>
                  </a:lnTo>
                  <a:lnTo>
                    <a:pt x="3767389" y="252121"/>
                  </a:lnTo>
                  <a:lnTo>
                    <a:pt x="3731101" y="230400"/>
                  </a:lnTo>
                  <a:lnTo>
                    <a:pt x="3690083" y="220100"/>
                  </a:lnTo>
                  <a:lnTo>
                    <a:pt x="3675865" y="219413"/>
                  </a:lnTo>
                  <a:lnTo>
                    <a:pt x="4075175" y="219413"/>
                  </a:lnTo>
                  <a:lnTo>
                    <a:pt x="4075175" y="2321383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203940" y="4212293"/>
              <a:ext cx="3563620" cy="2102485"/>
            </a:xfrm>
            <a:custGeom>
              <a:avLst/>
              <a:gdLst/>
              <a:ahLst/>
              <a:cxnLst/>
              <a:rect l="l" t="t" r="r" b="b"/>
              <a:pathLst>
                <a:path w="3563620" h="2102485">
                  <a:moveTo>
                    <a:pt x="3419084" y="2101970"/>
                  </a:moveTo>
                  <a:lnTo>
                    <a:pt x="144341" y="2101970"/>
                  </a:lnTo>
                  <a:lnTo>
                    <a:pt x="137250" y="2101796"/>
                  </a:lnTo>
                  <a:lnTo>
                    <a:pt x="95721" y="2093535"/>
                  </a:lnTo>
                  <a:lnTo>
                    <a:pt x="58349" y="2073559"/>
                  </a:lnTo>
                  <a:lnTo>
                    <a:pt x="28409" y="2043619"/>
                  </a:lnTo>
                  <a:lnTo>
                    <a:pt x="8433" y="2006247"/>
                  </a:lnTo>
                  <a:lnTo>
                    <a:pt x="173" y="1964720"/>
                  </a:lnTo>
                  <a:lnTo>
                    <a:pt x="0" y="1957628"/>
                  </a:lnTo>
                  <a:lnTo>
                    <a:pt x="0" y="144341"/>
                  </a:lnTo>
                  <a:lnTo>
                    <a:pt x="6213" y="102440"/>
                  </a:lnTo>
                  <a:lnTo>
                    <a:pt x="24325" y="64148"/>
                  </a:lnTo>
                  <a:lnTo>
                    <a:pt x="52770" y="32762"/>
                  </a:lnTo>
                  <a:lnTo>
                    <a:pt x="89103" y="10987"/>
                  </a:lnTo>
                  <a:lnTo>
                    <a:pt x="130192" y="693"/>
                  </a:lnTo>
                  <a:lnTo>
                    <a:pt x="144341" y="0"/>
                  </a:lnTo>
                  <a:lnTo>
                    <a:pt x="3419084" y="0"/>
                  </a:lnTo>
                  <a:lnTo>
                    <a:pt x="3460983" y="6213"/>
                  </a:lnTo>
                  <a:lnTo>
                    <a:pt x="3499275" y="24325"/>
                  </a:lnTo>
                  <a:lnTo>
                    <a:pt x="3530661" y="52770"/>
                  </a:lnTo>
                  <a:lnTo>
                    <a:pt x="3552437" y="89103"/>
                  </a:lnTo>
                  <a:lnTo>
                    <a:pt x="3562731" y="130193"/>
                  </a:lnTo>
                  <a:lnTo>
                    <a:pt x="3563425" y="144341"/>
                  </a:lnTo>
                  <a:lnTo>
                    <a:pt x="3563425" y="1957628"/>
                  </a:lnTo>
                  <a:lnTo>
                    <a:pt x="3557210" y="1999528"/>
                  </a:lnTo>
                  <a:lnTo>
                    <a:pt x="3539098" y="2037819"/>
                  </a:lnTo>
                  <a:lnTo>
                    <a:pt x="3510653" y="2069206"/>
                  </a:lnTo>
                  <a:lnTo>
                    <a:pt x="3474320" y="2090981"/>
                  </a:lnTo>
                  <a:lnTo>
                    <a:pt x="3433232" y="2101276"/>
                  </a:lnTo>
                  <a:lnTo>
                    <a:pt x="3419084" y="210197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227575" y="4282439"/>
              <a:ext cx="890269" cy="637540"/>
            </a:xfrm>
            <a:custGeom>
              <a:avLst/>
              <a:gdLst/>
              <a:ahLst/>
              <a:cxnLst/>
              <a:rect l="l" t="t" r="r" b="b"/>
              <a:pathLst>
                <a:path w="890270" h="637539">
                  <a:moveTo>
                    <a:pt x="890015" y="637031"/>
                  </a:moveTo>
                  <a:lnTo>
                    <a:pt x="0" y="637031"/>
                  </a:lnTo>
                  <a:lnTo>
                    <a:pt x="0" y="0"/>
                  </a:lnTo>
                  <a:lnTo>
                    <a:pt x="890015" y="0"/>
                  </a:lnTo>
                  <a:lnTo>
                    <a:pt x="890015" y="155386"/>
                  </a:lnTo>
                  <a:lnTo>
                    <a:pt x="319175" y="155386"/>
                  </a:lnTo>
                  <a:lnTo>
                    <a:pt x="306733" y="155987"/>
                  </a:lnTo>
                  <a:lnTo>
                    <a:pt x="259577" y="170316"/>
                  </a:lnTo>
                  <a:lnTo>
                    <a:pt x="221495" y="201601"/>
                  </a:lnTo>
                  <a:lnTo>
                    <a:pt x="198284" y="245077"/>
                  </a:lnTo>
                  <a:lnTo>
                    <a:pt x="192876" y="281685"/>
                  </a:lnTo>
                  <a:lnTo>
                    <a:pt x="193477" y="294127"/>
                  </a:lnTo>
                  <a:lnTo>
                    <a:pt x="207806" y="341282"/>
                  </a:lnTo>
                  <a:lnTo>
                    <a:pt x="239090" y="379364"/>
                  </a:lnTo>
                  <a:lnTo>
                    <a:pt x="282567" y="402576"/>
                  </a:lnTo>
                  <a:lnTo>
                    <a:pt x="319175" y="407984"/>
                  </a:lnTo>
                  <a:lnTo>
                    <a:pt x="890015" y="407984"/>
                  </a:lnTo>
                  <a:lnTo>
                    <a:pt x="890015" y="637031"/>
                  </a:lnTo>
                  <a:close/>
                </a:path>
                <a:path w="890270" h="637539">
                  <a:moveTo>
                    <a:pt x="890015" y="407984"/>
                  </a:moveTo>
                  <a:lnTo>
                    <a:pt x="571772" y="407984"/>
                  </a:lnTo>
                  <a:lnTo>
                    <a:pt x="584213" y="407383"/>
                  </a:lnTo>
                  <a:lnTo>
                    <a:pt x="596416" y="405580"/>
                  </a:lnTo>
                  <a:lnTo>
                    <a:pt x="641953" y="386718"/>
                  </a:lnTo>
                  <a:lnTo>
                    <a:pt x="676805" y="351866"/>
                  </a:lnTo>
                  <a:lnTo>
                    <a:pt x="695667" y="306329"/>
                  </a:lnTo>
                  <a:lnTo>
                    <a:pt x="698070" y="281685"/>
                  </a:lnTo>
                  <a:lnTo>
                    <a:pt x="697469" y="269243"/>
                  </a:lnTo>
                  <a:lnTo>
                    <a:pt x="683140" y="222088"/>
                  </a:lnTo>
                  <a:lnTo>
                    <a:pt x="651856" y="184006"/>
                  </a:lnTo>
                  <a:lnTo>
                    <a:pt x="608380" y="160794"/>
                  </a:lnTo>
                  <a:lnTo>
                    <a:pt x="571772" y="155386"/>
                  </a:lnTo>
                  <a:lnTo>
                    <a:pt x="890015" y="155386"/>
                  </a:lnTo>
                  <a:lnTo>
                    <a:pt x="890015" y="407984"/>
                  </a:lnTo>
                  <a:close/>
                </a:path>
              </a:pathLst>
            </a:custGeom>
            <a:solidFill>
              <a:srgbClr val="0079C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420452" y="4437826"/>
              <a:ext cx="505194" cy="25259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564511" y="4468524"/>
              <a:ext cx="228600" cy="184150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5061517" y="4402647"/>
            <a:ext cx="2282825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b="1" spc="-100" dirty="0">
                <a:solidFill>
                  <a:srgbClr val="1D293B"/>
                </a:solidFill>
                <a:latin typeface="Arial"/>
                <a:cs typeface="Arial"/>
              </a:rPr>
              <a:t>Logistics</a:t>
            </a:r>
            <a:r>
              <a:rPr sz="1650" b="1" spc="-7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600" b="1" spc="-114" dirty="0">
                <a:solidFill>
                  <a:srgbClr val="1D293B"/>
                </a:solidFill>
                <a:latin typeface="Century Gothic"/>
                <a:cs typeface="Century Gothic"/>
              </a:rPr>
              <a:t>&amp;</a:t>
            </a:r>
            <a:r>
              <a:rPr sz="1600" b="1" spc="-55" dirty="0">
                <a:solidFill>
                  <a:srgbClr val="1D293B"/>
                </a:solidFill>
                <a:latin typeface="Century Gothic"/>
                <a:cs typeface="Century Gothic"/>
              </a:rPr>
              <a:t> </a:t>
            </a:r>
            <a:r>
              <a:rPr sz="1650" b="1" spc="-95" dirty="0">
                <a:solidFill>
                  <a:srgbClr val="1D293B"/>
                </a:solidFill>
                <a:latin typeface="Arial"/>
                <a:cs typeface="Arial"/>
              </a:rPr>
              <a:t>Supply</a:t>
            </a:r>
            <a:r>
              <a:rPr sz="1650" b="1" spc="-7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650" b="1" spc="-50" dirty="0">
                <a:solidFill>
                  <a:srgbClr val="1D293B"/>
                </a:solidFill>
                <a:latin typeface="Arial"/>
                <a:cs typeface="Arial"/>
              </a:rPr>
              <a:t>Chain</a:t>
            </a:r>
            <a:endParaRPr sz="16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86581" y="4711279"/>
            <a:ext cx="2698750" cy="133477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91770" indent="-153670">
              <a:lnSpc>
                <a:spcPct val="100000"/>
              </a:lnSpc>
              <a:spcBef>
                <a:spcPts val="1019"/>
              </a:spcBef>
              <a:buClr>
                <a:srgbClr val="2562EB"/>
              </a:buClr>
              <a:buSzPct val="103846"/>
              <a:buChar char="•"/>
              <a:tabLst>
                <a:tab pos="191770" algn="l"/>
              </a:tabLst>
            </a:pPr>
            <a:r>
              <a:rPr sz="1300" spc="-55" dirty="0">
                <a:solidFill>
                  <a:srgbClr val="334054"/>
                </a:solidFill>
                <a:latin typeface="Microsoft Sans Serif"/>
                <a:cs typeface="Microsoft Sans Serif"/>
              </a:rPr>
              <a:t>Route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optimization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algorithms</a:t>
            </a:r>
            <a:endParaRPr sz="1300">
              <a:latin typeface="Microsoft Sans Serif"/>
              <a:cs typeface="Microsoft Sans Serif"/>
            </a:endParaRPr>
          </a:p>
          <a:p>
            <a:pPr marL="191770" indent="-153670">
              <a:lnSpc>
                <a:spcPct val="100000"/>
              </a:lnSpc>
              <a:spcBef>
                <a:spcPts val="1000"/>
              </a:spcBef>
              <a:buClr>
                <a:srgbClr val="2562EB"/>
              </a:buClr>
              <a:buSzPct val="103846"/>
              <a:buChar char="•"/>
              <a:tabLst>
                <a:tab pos="191770" algn="l"/>
              </a:tabLst>
            </a:pP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Automated</a:t>
            </a:r>
            <a:r>
              <a:rPr sz="1300" spc="-5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inventory</a:t>
            </a:r>
            <a:r>
              <a:rPr sz="1300" spc="-5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management</a:t>
            </a:r>
            <a:endParaRPr sz="1300">
              <a:latin typeface="Microsoft Sans Serif"/>
              <a:cs typeface="Microsoft Sans Serif"/>
            </a:endParaRPr>
          </a:p>
          <a:p>
            <a:pPr marL="191770" indent="-153670">
              <a:lnSpc>
                <a:spcPct val="100000"/>
              </a:lnSpc>
              <a:spcBef>
                <a:spcPts val="1065"/>
              </a:spcBef>
              <a:buClr>
                <a:srgbClr val="2562EB"/>
              </a:buClr>
              <a:buSzPct val="103846"/>
              <a:buChar char="•"/>
              <a:tabLst>
                <a:tab pos="191770" algn="l"/>
              </a:tabLst>
            </a:pP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Material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 flow</a:t>
            </a:r>
            <a:r>
              <a:rPr sz="1300" spc="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optimization</a:t>
            </a:r>
            <a:endParaRPr sz="1300">
              <a:latin typeface="Microsoft Sans Serif"/>
              <a:cs typeface="Microsoft Sans Serif"/>
            </a:endParaRPr>
          </a:p>
          <a:p>
            <a:pPr marL="191770" indent="-153670">
              <a:lnSpc>
                <a:spcPct val="100000"/>
              </a:lnSpc>
              <a:spcBef>
                <a:spcPts val="1070"/>
              </a:spcBef>
              <a:buClr>
                <a:srgbClr val="2562EB"/>
              </a:buClr>
              <a:buSzPct val="103846"/>
              <a:buChar char="•"/>
              <a:tabLst>
                <a:tab pos="191770" algn="l"/>
              </a:tabLst>
            </a:pP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Warehouse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 automation</a:t>
            </a:r>
            <a:endParaRPr sz="1300">
              <a:latin typeface="Microsoft Sans Serif"/>
              <a:cs typeface="Microsoft Sans Serif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7726679" y="3992879"/>
            <a:ext cx="4069079" cy="2612390"/>
            <a:chOff x="7726679" y="3992879"/>
            <a:chExt cx="4069079" cy="2612390"/>
          </a:xfrm>
        </p:grpSpPr>
        <p:sp>
          <p:nvSpPr>
            <p:cNvPr id="51" name="object 51"/>
            <p:cNvSpPr/>
            <p:nvPr/>
          </p:nvSpPr>
          <p:spPr>
            <a:xfrm>
              <a:off x="7726679" y="3992879"/>
              <a:ext cx="4069079" cy="2612390"/>
            </a:xfrm>
            <a:custGeom>
              <a:avLst/>
              <a:gdLst/>
              <a:ahLst/>
              <a:cxnLst/>
              <a:rect l="l" t="t" r="r" b="b"/>
              <a:pathLst>
                <a:path w="4069079" h="2612390">
                  <a:moveTo>
                    <a:pt x="4069079" y="2612135"/>
                  </a:moveTo>
                  <a:lnTo>
                    <a:pt x="0" y="2612135"/>
                  </a:lnTo>
                  <a:lnTo>
                    <a:pt x="0" y="0"/>
                  </a:lnTo>
                  <a:lnTo>
                    <a:pt x="4069079" y="0"/>
                  </a:lnTo>
                  <a:lnTo>
                    <a:pt x="4069079" y="219413"/>
                  </a:lnTo>
                  <a:lnTo>
                    <a:pt x="401540" y="219413"/>
                  </a:lnTo>
                  <a:lnTo>
                    <a:pt x="387321" y="220100"/>
                  </a:lnTo>
                  <a:lnTo>
                    <a:pt x="346303" y="230400"/>
                  </a:lnTo>
                  <a:lnTo>
                    <a:pt x="310015" y="252121"/>
                  </a:lnTo>
                  <a:lnTo>
                    <a:pt x="281502" y="283548"/>
                  </a:lnTo>
                  <a:lnTo>
                    <a:pt x="263379" y="321917"/>
                  </a:lnTo>
                  <a:lnTo>
                    <a:pt x="257198" y="363754"/>
                  </a:lnTo>
                  <a:lnTo>
                    <a:pt x="257198" y="2177042"/>
                  </a:lnTo>
                  <a:lnTo>
                    <a:pt x="263379" y="2218879"/>
                  </a:lnTo>
                  <a:lnTo>
                    <a:pt x="281502" y="2257249"/>
                  </a:lnTo>
                  <a:lnTo>
                    <a:pt x="310015" y="2288675"/>
                  </a:lnTo>
                  <a:lnTo>
                    <a:pt x="346303" y="2310396"/>
                  </a:lnTo>
                  <a:lnTo>
                    <a:pt x="387321" y="2320696"/>
                  </a:lnTo>
                  <a:lnTo>
                    <a:pt x="401540" y="2321383"/>
                  </a:lnTo>
                  <a:lnTo>
                    <a:pt x="4069079" y="2321383"/>
                  </a:lnTo>
                  <a:lnTo>
                    <a:pt x="4069079" y="2612135"/>
                  </a:lnTo>
                  <a:close/>
                </a:path>
                <a:path w="4069079" h="2612390">
                  <a:moveTo>
                    <a:pt x="4069079" y="2321383"/>
                  </a:moveTo>
                  <a:lnTo>
                    <a:pt x="3667261" y="2321383"/>
                  </a:lnTo>
                  <a:lnTo>
                    <a:pt x="3681480" y="2320696"/>
                  </a:lnTo>
                  <a:lnTo>
                    <a:pt x="3695425" y="2318636"/>
                  </a:lnTo>
                  <a:lnTo>
                    <a:pt x="3735371" y="2304320"/>
                  </a:lnTo>
                  <a:lnTo>
                    <a:pt x="3769325" y="2279106"/>
                  </a:lnTo>
                  <a:lnTo>
                    <a:pt x="3794538" y="2245153"/>
                  </a:lnTo>
                  <a:lnTo>
                    <a:pt x="3808855" y="2205207"/>
                  </a:lnTo>
                  <a:lnTo>
                    <a:pt x="3811602" y="2177042"/>
                  </a:lnTo>
                  <a:lnTo>
                    <a:pt x="3811602" y="363754"/>
                  </a:lnTo>
                  <a:lnTo>
                    <a:pt x="3805421" y="321917"/>
                  </a:lnTo>
                  <a:lnTo>
                    <a:pt x="3787298" y="283548"/>
                  </a:lnTo>
                  <a:lnTo>
                    <a:pt x="3758785" y="252121"/>
                  </a:lnTo>
                  <a:lnTo>
                    <a:pt x="3722497" y="230400"/>
                  </a:lnTo>
                  <a:lnTo>
                    <a:pt x="3681480" y="220100"/>
                  </a:lnTo>
                  <a:lnTo>
                    <a:pt x="3667261" y="219413"/>
                  </a:lnTo>
                  <a:lnTo>
                    <a:pt x="4069079" y="219413"/>
                  </a:lnTo>
                  <a:lnTo>
                    <a:pt x="4069079" y="2321383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983878" y="4212293"/>
              <a:ext cx="3554729" cy="2102485"/>
            </a:xfrm>
            <a:custGeom>
              <a:avLst/>
              <a:gdLst/>
              <a:ahLst/>
              <a:cxnLst/>
              <a:rect l="l" t="t" r="r" b="b"/>
              <a:pathLst>
                <a:path w="3554729" h="2102485">
                  <a:moveTo>
                    <a:pt x="3410063" y="2101970"/>
                  </a:moveTo>
                  <a:lnTo>
                    <a:pt x="144341" y="2101970"/>
                  </a:lnTo>
                  <a:lnTo>
                    <a:pt x="137249" y="2101796"/>
                  </a:lnTo>
                  <a:lnTo>
                    <a:pt x="95721" y="2093535"/>
                  </a:lnTo>
                  <a:lnTo>
                    <a:pt x="58349" y="2073559"/>
                  </a:lnTo>
                  <a:lnTo>
                    <a:pt x="28408" y="2043619"/>
                  </a:lnTo>
                  <a:lnTo>
                    <a:pt x="8433" y="2006247"/>
                  </a:lnTo>
                  <a:lnTo>
                    <a:pt x="173" y="1964720"/>
                  </a:lnTo>
                  <a:lnTo>
                    <a:pt x="0" y="1957628"/>
                  </a:lnTo>
                  <a:lnTo>
                    <a:pt x="0" y="144341"/>
                  </a:lnTo>
                  <a:lnTo>
                    <a:pt x="6213" y="102440"/>
                  </a:lnTo>
                  <a:lnTo>
                    <a:pt x="24325" y="64148"/>
                  </a:lnTo>
                  <a:lnTo>
                    <a:pt x="52770" y="32762"/>
                  </a:lnTo>
                  <a:lnTo>
                    <a:pt x="89103" y="10987"/>
                  </a:lnTo>
                  <a:lnTo>
                    <a:pt x="130192" y="693"/>
                  </a:lnTo>
                  <a:lnTo>
                    <a:pt x="144341" y="0"/>
                  </a:lnTo>
                  <a:lnTo>
                    <a:pt x="3410063" y="0"/>
                  </a:lnTo>
                  <a:lnTo>
                    <a:pt x="3451962" y="6213"/>
                  </a:lnTo>
                  <a:lnTo>
                    <a:pt x="3490254" y="24325"/>
                  </a:lnTo>
                  <a:lnTo>
                    <a:pt x="3521641" y="52770"/>
                  </a:lnTo>
                  <a:lnTo>
                    <a:pt x="3543416" y="89103"/>
                  </a:lnTo>
                  <a:lnTo>
                    <a:pt x="3553710" y="130193"/>
                  </a:lnTo>
                  <a:lnTo>
                    <a:pt x="3554404" y="144341"/>
                  </a:lnTo>
                  <a:lnTo>
                    <a:pt x="3554404" y="1957628"/>
                  </a:lnTo>
                  <a:lnTo>
                    <a:pt x="3548190" y="1999528"/>
                  </a:lnTo>
                  <a:lnTo>
                    <a:pt x="3530077" y="2037819"/>
                  </a:lnTo>
                  <a:lnTo>
                    <a:pt x="3501632" y="2069206"/>
                  </a:lnTo>
                  <a:lnTo>
                    <a:pt x="3465298" y="2090981"/>
                  </a:lnTo>
                  <a:lnTo>
                    <a:pt x="3424210" y="2101276"/>
                  </a:lnTo>
                  <a:lnTo>
                    <a:pt x="3410063" y="210197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007095" y="4282439"/>
              <a:ext cx="890269" cy="637540"/>
            </a:xfrm>
            <a:custGeom>
              <a:avLst/>
              <a:gdLst/>
              <a:ahLst/>
              <a:cxnLst/>
              <a:rect l="l" t="t" r="r" b="b"/>
              <a:pathLst>
                <a:path w="890270" h="637539">
                  <a:moveTo>
                    <a:pt x="890015" y="637031"/>
                  </a:moveTo>
                  <a:lnTo>
                    <a:pt x="0" y="637031"/>
                  </a:lnTo>
                  <a:lnTo>
                    <a:pt x="0" y="0"/>
                  </a:lnTo>
                  <a:lnTo>
                    <a:pt x="890015" y="0"/>
                  </a:lnTo>
                  <a:lnTo>
                    <a:pt x="890015" y="155386"/>
                  </a:lnTo>
                  <a:lnTo>
                    <a:pt x="319592" y="155386"/>
                  </a:lnTo>
                  <a:lnTo>
                    <a:pt x="307151" y="155987"/>
                  </a:lnTo>
                  <a:lnTo>
                    <a:pt x="259995" y="170316"/>
                  </a:lnTo>
                  <a:lnTo>
                    <a:pt x="221913" y="201601"/>
                  </a:lnTo>
                  <a:lnTo>
                    <a:pt x="198702" y="245077"/>
                  </a:lnTo>
                  <a:lnTo>
                    <a:pt x="193294" y="281685"/>
                  </a:lnTo>
                  <a:lnTo>
                    <a:pt x="193895" y="294127"/>
                  </a:lnTo>
                  <a:lnTo>
                    <a:pt x="208224" y="341282"/>
                  </a:lnTo>
                  <a:lnTo>
                    <a:pt x="239508" y="379364"/>
                  </a:lnTo>
                  <a:lnTo>
                    <a:pt x="282984" y="402576"/>
                  </a:lnTo>
                  <a:lnTo>
                    <a:pt x="319592" y="407984"/>
                  </a:lnTo>
                  <a:lnTo>
                    <a:pt x="890015" y="407984"/>
                  </a:lnTo>
                  <a:lnTo>
                    <a:pt x="890015" y="637031"/>
                  </a:lnTo>
                  <a:close/>
                </a:path>
                <a:path w="890270" h="637539">
                  <a:moveTo>
                    <a:pt x="890015" y="407984"/>
                  </a:moveTo>
                  <a:lnTo>
                    <a:pt x="572190" y="407984"/>
                  </a:lnTo>
                  <a:lnTo>
                    <a:pt x="584632" y="407383"/>
                  </a:lnTo>
                  <a:lnTo>
                    <a:pt x="596834" y="405580"/>
                  </a:lnTo>
                  <a:lnTo>
                    <a:pt x="642371" y="386718"/>
                  </a:lnTo>
                  <a:lnTo>
                    <a:pt x="677223" y="351866"/>
                  </a:lnTo>
                  <a:lnTo>
                    <a:pt x="696085" y="306329"/>
                  </a:lnTo>
                  <a:lnTo>
                    <a:pt x="698489" y="281685"/>
                  </a:lnTo>
                  <a:lnTo>
                    <a:pt x="697888" y="269243"/>
                  </a:lnTo>
                  <a:lnTo>
                    <a:pt x="683558" y="222088"/>
                  </a:lnTo>
                  <a:lnTo>
                    <a:pt x="652274" y="184006"/>
                  </a:lnTo>
                  <a:lnTo>
                    <a:pt x="608798" y="160794"/>
                  </a:lnTo>
                  <a:lnTo>
                    <a:pt x="572190" y="155386"/>
                  </a:lnTo>
                  <a:lnTo>
                    <a:pt x="890015" y="155386"/>
                  </a:lnTo>
                  <a:lnTo>
                    <a:pt x="890015" y="407984"/>
                  </a:lnTo>
                  <a:close/>
                </a:path>
              </a:pathLst>
            </a:custGeom>
            <a:solidFill>
              <a:srgbClr val="0079CC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200390" y="4437826"/>
              <a:ext cx="505194" cy="25259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365385" y="4468524"/>
              <a:ext cx="174625" cy="184150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8836662" y="4402647"/>
            <a:ext cx="1421765" cy="2800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50" b="1" spc="-95" dirty="0">
                <a:solidFill>
                  <a:srgbClr val="1D293B"/>
                </a:solidFill>
                <a:latin typeface="Arial"/>
                <a:cs typeface="Arial"/>
              </a:rPr>
              <a:t>Access</a:t>
            </a:r>
            <a:r>
              <a:rPr sz="1650" b="1" spc="-75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650" b="1" spc="-65" dirty="0">
                <a:solidFill>
                  <a:srgbClr val="1D293B"/>
                </a:solidFill>
                <a:latin typeface="Arial"/>
                <a:cs typeface="Arial"/>
              </a:rPr>
              <a:t>Control</a:t>
            </a:r>
            <a:endParaRPr sz="16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161726" y="4711279"/>
            <a:ext cx="2367280" cy="1334770"/>
          </a:xfrm>
          <a:prstGeom prst="rect">
            <a:avLst/>
          </a:prstGeom>
        </p:spPr>
        <p:txBody>
          <a:bodyPr vert="horz" wrap="square" lIns="0" tIns="129539" rIns="0" bIns="0" rtlCol="0">
            <a:spAutoFit/>
          </a:bodyPr>
          <a:lstStyle/>
          <a:p>
            <a:pPr marL="191770" indent="-153670">
              <a:lnSpc>
                <a:spcPct val="100000"/>
              </a:lnSpc>
              <a:spcBef>
                <a:spcPts val="1019"/>
              </a:spcBef>
              <a:buClr>
                <a:srgbClr val="2562EB"/>
              </a:buClr>
              <a:buSzPct val="103846"/>
              <a:buChar char="•"/>
              <a:tabLst>
                <a:tab pos="191770" algn="l"/>
              </a:tabLst>
            </a:pPr>
            <a:r>
              <a:rPr sz="13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Touchless</a:t>
            </a:r>
            <a:r>
              <a:rPr sz="1300" spc="-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entry</a:t>
            </a:r>
            <a:r>
              <a:rPr sz="1300" spc="-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systems</a:t>
            </a:r>
            <a:endParaRPr sz="1300">
              <a:latin typeface="Microsoft Sans Serif"/>
              <a:cs typeface="Microsoft Sans Serif"/>
            </a:endParaRPr>
          </a:p>
          <a:p>
            <a:pPr marL="191770" indent="-153670">
              <a:lnSpc>
                <a:spcPct val="100000"/>
              </a:lnSpc>
              <a:spcBef>
                <a:spcPts val="1000"/>
              </a:spcBef>
              <a:buClr>
                <a:srgbClr val="2562EB"/>
              </a:buClr>
              <a:buSzPct val="103846"/>
              <a:buChar char="•"/>
              <a:tabLst>
                <a:tab pos="191770" algn="l"/>
              </a:tabLst>
            </a:pPr>
            <a:r>
              <a:rPr sz="1300" spc="-60" dirty="0">
                <a:solidFill>
                  <a:srgbClr val="334054"/>
                </a:solidFill>
                <a:latin typeface="Microsoft Sans Serif"/>
                <a:cs typeface="Microsoft Sans Serif"/>
              </a:rPr>
              <a:t>Remote</a:t>
            </a:r>
            <a:r>
              <a:rPr sz="1300" spc="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security</a:t>
            </a:r>
            <a:r>
              <a:rPr sz="1300" spc="1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management</a:t>
            </a:r>
            <a:endParaRPr sz="1300">
              <a:latin typeface="Microsoft Sans Serif"/>
              <a:cs typeface="Microsoft Sans Serif"/>
            </a:endParaRPr>
          </a:p>
          <a:p>
            <a:pPr marL="191770" indent="-153670">
              <a:lnSpc>
                <a:spcPct val="100000"/>
              </a:lnSpc>
              <a:spcBef>
                <a:spcPts val="1065"/>
              </a:spcBef>
              <a:buClr>
                <a:srgbClr val="2562EB"/>
              </a:buClr>
              <a:buSzPct val="103846"/>
              <a:buChar char="•"/>
              <a:tabLst>
                <a:tab pos="191770" algn="l"/>
              </a:tabLst>
            </a:pP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Unified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security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platforms</a:t>
            </a:r>
            <a:endParaRPr sz="1300">
              <a:latin typeface="Microsoft Sans Serif"/>
              <a:cs typeface="Microsoft Sans Serif"/>
            </a:endParaRPr>
          </a:p>
          <a:p>
            <a:pPr marL="191770" indent="-153670">
              <a:lnSpc>
                <a:spcPct val="100000"/>
              </a:lnSpc>
              <a:spcBef>
                <a:spcPts val="1070"/>
              </a:spcBef>
              <a:buClr>
                <a:srgbClr val="2562EB"/>
              </a:buClr>
              <a:buSzPct val="103846"/>
              <a:buChar char="•"/>
              <a:tabLst>
                <a:tab pos="191770" algn="l"/>
              </a:tabLst>
            </a:pP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AI-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powered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automation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CEC30C3-8242-2CDA-8E47-042D90C024A0}"/>
              </a:ext>
            </a:extLst>
          </p:cNvPr>
          <p:cNvSpPr txBox="1"/>
          <p:nvPr/>
        </p:nvSpPr>
        <p:spPr>
          <a:xfrm>
            <a:off x="-835225" y="945077"/>
            <a:ext cx="6090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i="0" dirty="0">
                <a:solidFill>
                  <a:schemeClr val="bg1"/>
                </a:solidFill>
                <a:effectLst/>
                <a:latin typeface="Inter"/>
              </a:rPr>
              <a:t>Applications Across Industries</a:t>
            </a:r>
          </a:p>
        </p:txBody>
      </p:sp>
      <p:sp>
        <p:nvSpPr>
          <p:cNvPr id="61" name="object 7">
            <a:extLst>
              <a:ext uri="{FF2B5EF4-FFF2-40B4-BE49-F238E27FC236}">
                <a16:creationId xmlns:a16="http://schemas.microsoft.com/office/drawing/2014/main" id="{D23AF065-B18E-C051-1510-86F25DBC755A}"/>
              </a:ext>
            </a:extLst>
          </p:cNvPr>
          <p:cNvSpPr txBox="1"/>
          <p:nvPr/>
        </p:nvSpPr>
        <p:spPr>
          <a:xfrm>
            <a:off x="1099080" y="388281"/>
            <a:ext cx="647482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Recent developments in intelligent control systems and autonomous control</a:t>
            </a:r>
            <a:endParaRPr sz="14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061" y="898123"/>
            <a:ext cx="11076858" cy="37421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13272" y="1758825"/>
            <a:ext cx="748436" cy="3742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9061" y="299374"/>
            <a:ext cx="374650" cy="374650"/>
            <a:chOff x="449061" y="299374"/>
            <a:chExt cx="374650" cy="37465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061" y="299374"/>
              <a:ext cx="374218" cy="3742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971" y="402746"/>
              <a:ext cx="168274" cy="17144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618441" y="386871"/>
            <a:ext cx="234949" cy="1904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02014" y="386871"/>
            <a:ext cx="187324" cy="1904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338810" y="386871"/>
            <a:ext cx="187324" cy="190499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06679" y="1792223"/>
            <a:ext cx="7132320" cy="1298575"/>
            <a:chOff x="106679" y="1792223"/>
            <a:chExt cx="7132320" cy="1298575"/>
          </a:xfrm>
        </p:grpSpPr>
        <p:sp>
          <p:nvSpPr>
            <p:cNvPr id="12" name="object 12"/>
            <p:cNvSpPr/>
            <p:nvPr/>
          </p:nvSpPr>
          <p:spPr>
            <a:xfrm>
              <a:off x="106679" y="1792223"/>
              <a:ext cx="7132320" cy="1298575"/>
            </a:xfrm>
            <a:custGeom>
              <a:avLst/>
              <a:gdLst/>
              <a:ahLst/>
              <a:cxnLst/>
              <a:rect l="l" t="t" r="r" b="b"/>
              <a:pathLst>
                <a:path w="7132320" h="1298575">
                  <a:moveTo>
                    <a:pt x="7132319" y="1298447"/>
                  </a:moveTo>
                  <a:lnTo>
                    <a:pt x="0" y="1298447"/>
                  </a:lnTo>
                  <a:lnTo>
                    <a:pt x="0" y="0"/>
                  </a:lnTo>
                  <a:lnTo>
                    <a:pt x="7132319" y="0"/>
                  </a:lnTo>
                  <a:lnTo>
                    <a:pt x="7132319" y="134678"/>
                  </a:lnTo>
                  <a:lnTo>
                    <a:pt x="219957" y="134678"/>
                  </a:lnTo>
                  <a:lnTo>
                    <a:pt x="213521" y="134988"/>
                  </a:lnTo>
                  <a:lnTo>
                    <a:pt x="173763" y="153812"/>
                  </a:lnTo>
                  <a:lnTo>
                    <a:pt x="154940" y="193570"/>
                  </a:lnTo>
                  <a:lnTo>
                    <a:pt x="154629" y="200005"/>
                  </a:lnTo>
                  <a:lnTo>
                    <a:pt x="154629" y="1054706"/>
                  </a:lnTo>
                  <a:lnTo>
                    <a:pt x="169432" y="1096129"/>
                  </a:lnTo>
                  <a:lnTo>
                    <a:pt x="207210" y="1118790"/>
                  </a:lnTo>
                  <a:lnTo>
                    <a:pt x="219957" y="1120033"/>
                  </a:lnTo>
                  <a:lnTo>
                    <a:pt x="7132319" y="1120033"/>
                  </a:lnTo>
                  <a:lnTo>
                    <a:pt x="7132319" y="1298447"/>
                  </a:lnTo>
                  <a:close/>
                </a:path>
                <a:path w="7132320" h="1298575">
                  <a:moveTo>
                    <a:pt x="7132319" y="1120033"/>
                  </a:moveTo>
                  <a:lnTo>
                    <a:pt x="6910575" y="1120033"/>
                  </a:lnTo>
                  <a:lnTo>
                    <a:pt x="6917010" y="1119722"/>
                  </a:lnTo>
                  <a:lnTo>
                    <a:pt x="6923322" y="1118790"/>
                  </a:lnTo>
                  <a:lnTo>
                    <a:pt x="6961099" y="1096129"/>
                  </a:lnTo>
                  <a:lnTo>
                    <a:pt x="6975902" y="1054706"/>
                  </a:lnTo>
                  <a:lnTo>
                    <a:pt x="6975902" y="200005"/>
                  </a:lnTo>
                  <a:lnTo>
                    <a:pt x="6961099" y="158582"/>
                  </a:lnTo>
                  <a:lnTo>
                    <a:pt x="6923322" y="135921"/>
                  </a:lnTo>
                  <a:lnTo>
                    <a:pt x="6910575" y="134678"/>
                  </a:lnTo>
                  <a:lnTo>
                    <a:pt x="7132319" y="134678"/>
                  </a:lnTo>
                  <a:lnTo>
                    <a:pt x="7132319" y="1120033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61309" y="1926901"/>
              <a:ext cx="6821805" cy="985519"/>
            </a:xfrm>
            <a:custGeom>
              <a:avLst/>
              <a:gdLst/>
              <a:ahLst/>
              <a:cxnLst/>
              <a:rect l="l" t="t" r="r" b="b"/>
              <a:pathLst>
                <a:path w="6821805" h="985519">
                  <a:moveTo>
                    <a:pt x="6760235" y="985355"/>
                  </a:moveTo>
                  <a:lnTo>
                    <a:pt x="61037" y="985355"/>
                  </a:lnTo>
                  <a:lnTo>
                    <a:pt x="56789" y="984937"/>
                  </a:lnTo>
                  <a:lnTo>
                    <a:pt x="16100" y="963188"/>
                  </a:lnTo>
                  <a:lnTo>
                    <a:pt x="0" y="924317"/>
                  </a:lnTo>
                  <a:lnTo>
                    <a:pt x="0" y="920028"/>
                  </a:lnTo>
                  <a:lnTo>
                    <a:pt x="0" y="61037"/>
                  </a:lnTo>
                  <a:lnTo>
                    <a:pt x="16100" y="22167"/>
                  </a:lnTo>
                  <a:lnTo>
                    <a:pt x="56789" y="418"/>
                  </a:lnTo>
                  <a:lnTo>
                    <a:pt x="61037" y="0"/>
                  </a:lnTo>
                  <a:lnTo>
                    <a:pt x="6760235" y="0"/>
                  </a:lnTo>
                  <a:lnTo>
                    <a:pt x="6799105" y="16100"/>
                  </a:lnTo>
                  <a:lnTo>
                    <a:pt x="6820853" y="56789"/>
                  </a:lnTo>
                  <a:lnTo>
                    <a:pt x="6821272" y="61037"/>
                  </a:lnTo>
                  <a:lnTo>
                    <a:pt x="6821272" y="924317"/>
                  </a:lnTo>
                  <a:lnTo>
                    <a:pt x="6805170" y="963188"/>
                  </a:lnTo>
                  <a:lnTo>
                    <a:pt x="6764483" y="984937"/>
                  </a:lnTo>
                  <a:lnTo>
                    <a:pt x="6760235" y="985355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1964" y="2057557"/>
              <a:ext cx="261309" cy="1524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3623" y="2089329"/>
              <a:ext cx="98425" cy="8890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27677" y="1370351"/>
            <a:ext cx="6269355" cy="13893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35"/>
              </a:spcBef>
            </a:pPr>
            <a:r>
              <a:rPr sz="145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MIT</a:t>
            </a:r>
            <a:r>
              <a:rPr sz="1450" spc="-5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450" spc="-40" dirty="0">
                <a:solidFill>
                  <a:srgbClr val="465469"/>
                </a:solidFill>
                <a:latin typeface="Microsoft Sans Serif"/>
                <a:cs typeface="Microsoft Sans Serif"/>
              </a:rPr>
              <a:t>Research</a:t>
            </a:r>
            <a:r>
              <a:rPr sz="1450" spc="-45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Innovation</a:t>
            </a:r>
            <a:endParaRPr sz="14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13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1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350" b="1" spc="-10" dirty="0">
                <a:solidFill>
                  <a:srgbClr val="1D293B"/>
                </a:solidFill>
                <a:latin typeface="Arial"/>
                <a:cs typeface="Arial"/>
              </a:rPr>
              <a:t>Challenge</a:t>
            </a:r>
            <a:endParaRPr sz="1350">
              <a:latin typeface="Arial"/>
              <a:cs typeface="Arial"/>
            </a:endParaRPr>
          </a:p>
          <a:p>
            <a:pPr marL="12700" marR="96520">
              <a:lnSpc>
                <a:spcPct val="119100"/>
              </a:lnSpc>
              <a:spcBef>
                <a:spcPts val="400"/>
              </a:spcBef>
            </a:pPr>
            <a:r>
              <a:rPr sz="12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Autonomous </a:t>
            </a:r>
            <a:r>
              <a:rPr sz="12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drones</a:t>
            </a:r>
            <a:r>
              <a:rPr sz="12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face</a:t>
            </a:r>
            <a:r>
              <a:rPr sz="12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significant</a:t>
            </a:r>
            <a:r>
              <a:rPr sz="12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challenges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from</a:t>
            </a:r>
            <a:r>
              <a:rPr sz="12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unpredictable</a:t>
            </a:r>
            <a:r>
              <a:rPr sz="12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disturbances</a:t>
            </a:r>
            <a:r>
              <a:rPr sz="12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334054"/>
                </a:solidFill>
                <a:latin typeface="Microsoft Sans Serif"/>
                <a:cs typeface="Microsoft Sans Serif"/>
              </a:rPr>
              <a:t>(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e</a:t>
            </a:r>
            <a:r>
              <a:rPr sz="1150" dirty="0">
                <a:solidFill>
                  <a:srgbClr val="334054"/>
                </a:solidFill>
                <a:latin typeface="Microsoft Sans Serif"/>
                <a:cs typeface="Microsoft Sans Serif"/>
              </a:rPr>
              <a:t>.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g</a:t>
            </a:r>
            <a:r>
              <a:rPr sz="1150" dirty="0">
                <a:solidFill>
                  <a:srgbClr val="334054"/>
                </a:solidFill>
                <a:latin typeface="Microsoft Sans Serif"/>
                <a:cs typeface="Microsoft Sans Serif"/>
              </a:rPr>
              <a:t>.,</a:t>
            </a:r>
            <a:r>
              <a:rPr sz="115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gusting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winds</a:t>
            </a:r>
            <a:r>
              <a:rPr sz="1150" dirty="0">
                <a:solidFill>
                  <a:srgbClr val="334054"/>
                </a:solidFill>
                <a:latin typeface="Microsoft Sans Serif"/>
                <a:cs typeface="Microsoft Sans Serif"/>
              </a:rPr>
              <a:t>)</a:t>
            </a:r>
            <a:r>
              <a:rPr sz="1150" spc="-5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in</a:t>
            </a:r>
            <a:r>
              <a:rPr sz="1200" spc="-6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dynamic</a:t>
            </a:r>
            <a:r>
              <a:rPr sz="1200" spc="-6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environments</a:t>
            </a:r>
            <a:r>
              <a:rPr sz="11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.</a:t>
            </a:r>
            <a:endParaRPr sz="115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06679" y="2865120"/>
            <a:ext cx="7132320" cy="1073150"/>
            <a:chOff x="106679" y="2865120"/>
            <a:chExt cx="7132320" cy="1073150"/>
          </a:xfrm>
        </p:grpSpPr>
        <p:sp>
          <p:nvSpPr>
            <p:cNvPr id="18" name="object 18"/>
            <p:cNvSpPr/>
            <p:nvPr/>
          </p:nvSpPr>
          <p:spPr>
            <a:xfrm>
              <a:off x="106679" y="2865120"/>
              <a:ext cx="7132320" cy="1073150"/>
            </a:xfrm>
            <a:custGeom>
              <a:avLst/>
              <a:gdLst/>
              <a:ahLst/>
              <a:cxnLst/>
              <a:rect l="l" t="t" r="r" b="b"/>
              <a:pathLst>
                <a:path w="7132320" h="1073150">
                  <a:moveTo>
                    <a:pt x="7132319" y="1072895"/>
                  </a:moveTo>
                  <a:lnTo>
                    <a:pt x="0" y="1072895"/>
                  </a:lnTo>
                  <a:lnTo>
                    <a:pt x="0" y="0"/>
                  </a:lnTo>
                  <a:lnTo>
                    <a:pt x="7132319" y="0"/>
                  </a:lnTo>
                  <a:lnTo>
                    <a:pt x="7132319" y="134240"/>
                  </a:lnTo>
                  <a:lnTo>
                    <a:pt x="219957" y="134240"/>
                  </a:lnTo>
                  <a:lnTo>
                    <a:pt x="213521" y="134551"/>
                  </a:lnTo>
                  <a:lnTo>
                    <a:pt x="173763" y="153374"/>
                  </a:lnTo>
                  <a:lnTo>
                    <a:pt x="154940" y="193132"/>
                  </a:lnTo>
                  <a:lnTo>
                    <a:pt x="154629" y="199568"/>
                  </a:lnTo>
                  <a:lnTo>
                    <a:pt x="154629" y="831066"/>
                  </a:lnTo>
                  <a:lnTo>
                    <a:pt x="169432" y="872490"/>
                  </a:lnTo>
                  <a:lnTo>
                    <a:pt x="207210" y="895151"/>
                  </a:lnTo>
                  <a:lnTo>
                    <a:pt x="219957" y="896394"/>
                  </a:lnTo>
                  <a:lnTo>
                    <a:pt x="7132319" y="896394"/>
                  </a:lnTo>
                  <a:lnTo>
                    <a:pt x="7132319" y="1072895"/>
                  </a:lnTo>
                  <a:close/>
                </a:path>
                <a:path w="7132320" h="1073150">
                  <a:moveTo>
                    <a:pt x="7132319" y="896394"/>
                  </a:moveTo>
                  <a:lnTo>
                    <a:pt x="6910575" y="896394"/>
                  </a:lnTo>
                  <a:lnTo>
                    <a:pt x="6917010" y="896083"/>
                  </a:lnTo>
                  <a:lnTo>
                    <a:pt x="6923322" y="895151"/>
                  </a:lnTo>
                  <a:lnTo>
                    <a:pt x="6961099" y="872490"/>
                  </a:lnTo>
                  <a:lnTo>
                    <a:pt x="6975902" y="831066"/>
                  </a:lnTo>
                  <a:lnTo>
                    <a:pt x="6975902" y="199568"/>
                  </a:lnTo>
                  <a:lnTo>
                    <a:pt x="6961099" y="158145"/>
                  </a:lnTo>
                  <a:lnTo>
                    <a:pt x="6923322" y="135484"/>
                  </a:lnTo>
                  <a:lnTo>
                    <a:pt x="6910575" y="134240"/>
                  </a:lnTo>
                  <a:lnTo>
                    <a:pt x="7132319" y="134240"/>
                  </a:lnTo>
                  <a:lnTo>
                    <a:pt x="7132319" y="896394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61309" y="2999360"/>
              <a:ext cx="6821805" cy="762635"/>
            </a:xfrm>
            <a:custGeom>
              <a:avLst/>
              <a:gdLst/>
              <a:ahLst/>
              <a:cxnLst/>
              <a:rect l="l" t="t" r="r" b="b"/>
              <a:pathLst>
                <a:path w="6821805" h="762635">
                  <a:moveTo>
                    <a:pt x="6760235" y="762153"/>
                  </a:moveTo>
                  <a:lnTo>
                    <a:pt x="61037" y="762153"/>
                  </a:lnTo>
                  <a:lnTo>
                    <a:pt x="56789" y="761734"/>
                  </a:lnTo>
                  <a:lnTo>
                    <a:pt x="16100" y="739986"/>
                  </a:lnTo>
                  <a:lnTo>
                    <a:pt x="0" y="701115"/>
                  </a:lnTo>
                  <a:lnTo>
                    <a:pt x="0" y="696825"/>
                  </a:lnTo>
                  <a:lnTo>
                    <a:pt x="0" y="61037"/>
                  </a:lnTo>
                  <a:lnTo>
                    <a:pt x="16100" y="22166"/>
                  </a:lnTo>
                  <a:lnTo>
                    <a:pt x="56789" y="418"/>
                  </a:lnTo>
                  <a:lnTo>
                    <a:pt x="61037" y="0"/>
                  </a:lnTo>
                  <a:lnTo>
                    <a:pt x="6760235" y="0"/>
                  </a:lnTo>
                  <a:lnTo>
                    <a:pt x="6799105" y="16100"/>
                  </a:lnTo>
                  <a:lnTo>
                    <a:pt x="6820853" y="56789"/>
                  </a:lnTo>
                  <a:lnTo>
                    <a:pt x="6821272" y="61037"/>
                  </a:lnTo>
                  <a:lnTo>
                    <a:pt x="6821272" y="701115"/>
                  </a:lnTo>
                  <a:lnTo>
                    <a:pt x="6805170" y="739986"/>
                  </a:lnTo>
                  <a:lnTo>
                    <a:pt x="6764483" y="761734"/>
                  </a:lnTo>
                  <a:lnTo>
                    <a:pt x="6760235" y="762153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1964" y="3130015"/>
              <a:ext cx="261309" cy="15243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5872" y="3155438"/>
              <a:ext cx="73025" cy="10160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727677" y="3015977"/>
            <a:ext cx="5630545" cy="59880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1350" b="1" spc="-10" dirty="0">
                <a:solidFill>
                  <a:srgbClr val="1D293B"/>
                </a:solidFill>
                <a:latin typeface="Arial"/>
                <a:cs typeface="Arial"/>
              </a:rPr>
              <a:t>Solution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2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MIT</a:t>
            </a:r>
            <a:r>
              <a:rPr sz="12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researchers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developed</a:t>
            </a:r>
            <a:r>
              <a:rPr sz="12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70" dirty="0">
                <a:solidFill>
                  <a:srgbClr val="334054"/>
                </a:solidFill>
                <a:latin typeface="Microsoft Sans Serif"/>
                <a:cs typeface="Microsoft Sans Serif"/>
              </a:rPr>
              <a:t>a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new</a:t>
            </a:r>
            <a:r>
              <a:rPr sz="12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machine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learning</a:t>
            </a:r>
            <a:r>
              <a:rPr sz="11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-</a:t>
            </a:r>
            <a:r>
              <a:rPr sz="12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based</a:t>
            </a:r>
            <a:r>
              <a:rPr sz="12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adaptive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control</a:t>
            </a:r>
            <a:r>
              <a:rPr sz="12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algorithm</a:t>
            </a:r>
            <a:r>
              <a:rPr sz="11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.</a:t>
            </a:r>
            <a:endParaRPr sz="115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06679" y="3715511"/>
            <a:ext cx="7132320" cy="1579245"/>
            <a:chOff x="106679" y="3715511"/>
            <a:chExt cx="7132320" cy="1579245"/>
          </a:xfrm>
        </p:grpSpPr>
        <p:sp>
          <p:nvSpPr>
            <p:cNvPr id="24" name="object 24"/>
            <p:cNvSpPr/>
            <p:nvPr/>
          </p:nvSpPr>
          <p:spPr>
            <a:xfrm>
              <a:off x="106679" y="3715511"/>
              <a:ext cx="7132320" cy="1579245"/>
            </a:xfrm>
            <a:custGeom>
              <a:avLst/>
              <a:gdLst/>
              <a:ahLst/>
              <a:cxnLst/>
              <a:rect l="l" t="t" r="r" b="b"/>
              <a:pathLst>
                <a:path w="7132320" h="1579245">
                  <a:moveTo>
                    <a:pt x="7132319" y="1578863"/>
                  </a:moveTo>
                  <a:lnTo>
                    <a:pt x="0" y="1578863"/>
                  </a:lnTo>
                  <a:lnTo>
                    <a:pt x="0" y="0"/>
                  </a:lnTo>
                  <a:lnTo>
                    <a:pt x="7132319" y="0"/>
                  </a:lnTo>
                  <a:lnTo>
                    <a:pt x="7132319" y="133105"/>
                  </a:lnTo>
                  <a:lnTo>
                    <a:pt x="219957" y="133105"/>
                  </a:lnTo>
                  <a:lnTo>
                    <a:pt x="213521" y="133416"/>
                  </a:lnTo>
                  <a:lnTo>
                    <a:pt x="173763" y="152239"/>
                  </a:lnTo>
                  <a:lnTo>
                    <a:pt x="154940" y="191997"/>
                  </a:lnTo>
                  <a:lnTo>
                    <a:pt x="154629" y="198432"/>
                  </a:lnTo>
                  <a:lnTo>
                    <a:pt x="154629" y="1336219"/>
                  </a:lnTo>
                  <a:lnTo>
                    <a:pt x="169433" y="1377642"/>
                  </a:lnTo>
                  <a:lnTo>
                    <a:pt x="207210" y="1400303"/>
                  </a:lnTo>
                  <a:lnTo>
                    <a:pt x="219957" y="1401546"/>
                  </a:lnTo>
                  <a:lnTo>
                    <a:pt x="7132319" y="1401546"/>
                  </a:lnTo>
                  <a:lnTo>
                    <a:pt x="7132319" y="1578863"/>
                  </a:lnTo>
                  <a:close/>
                </a:path>
                <a:path w="7132320" h="1579245">
                  <a:moveTo>
                    <a:pt x="7132319" y="1401546"/>
                  </a:moveTo>
                  <a:lnTo>
                    <a:pt x="6910575" y="1401546"/>
                  </a:lnTo>
                  <a:lnTo>
                    <a:pt x="6917010" y="1401235"/>
                  </a:lnTo>
                  <a:lnTo>
                    <a:pt x="6923322" y="1400303"/>
                  </a:lnTo>
                  <a:lnTo>
                    <a:pt x="6961099" y="1377642"/>
                  </a:lnTo>
                  <a:lnTo>
                    <a:pt x="6975902" y="1336219"/>
                  </a:lnTo>
                  <a:lnTo>
                    <a:pt x="6975902" y="198432"/>
                  </a:lnTo>
                  <a:lnTo>
                    <a:pt x="6961099" y="157009"/>
                  </a:lnTo>
                  <a:lnTo>
                    <a:pt x="6923322" y="134348"/>
                  </a:lnTo>
                  <a:lnTo>
                    <a:pt x="6910575" y="133105"/>
                  </a:lnTo>
                  <a:lnTo>
                    <a:pt x="7132319" y="133105"/>
                  </a:lnTo>
                  <a:lnTo>
                    <a:pt x="7132319" y="1401546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61309" y="3848617"/>
              <a:ext cx="6821805" cy="1268730"/>
            </a:xfrm>
            <a:custGeom>
              <a:avLst/>
              <a:gdLst/>
              <a:ahLst/>
              <a:cxnLst/>
              <a:rect l="l" t="t" r="r" b="b"/>
              <a:pathLst>
                <a:path w="6821805" h="1268729">
                  <a:moveTo>
                    <a:pt x="6760235" y="1268440"/>
                  </a:moveTo>
                  <a:lnTo>
                    <a:pt x="61037" y="1268440"/>
                  </a:lnTo>
                  <a:lnTo>
                    <a:pt x="56789" y="1268022"/>
                  </a:lnTo>
                  <a:lnTo>
                    <a:pt x="16100" y="1246273"/>
                  </a:lnTo>
                  <a:lnTo>
                    <a:pt x="0" y="1207402"/>
                  </a:lnTo>
                  <a:lnTo>
                    <a:pt x="0" y="1203113"/>
                  </a:lnTo>
                  <a:lnTo>
                    <a:pt x="0" y="61037"/>
                  </a:lnTo>
                  <a:lnTo>
                    <a:pt x="16100" y="22166"/>
                  </a:lnTo>
                  <a:lnTo>
                    <a:pt x="56789" y="418"/>
                  </a:lnTo>
                  <a:lnTo>
                    <a:pt x="61037" y="0"/>
                  </a:lnTo>
                  <a:lnTo>
                    <a:pt x="6760235" y="0"/>
                  </a:lnTo>
                  <a:lnTo>
                    <a:pt x="6799105" y="16100"/>
                  </a:lnTo>
                  <a:lnTo>
                    <a:pt x="6820853" y="56789"/>
                  </a:lnTo>
                  <a:lnTo>
                    <a:pt x="6821272" y="61037"/>
                  </a:lnTo>
                  <a:lnTo>
                    <a:pt x="6821272" y="1207402"/>
                  </a:lnTo>
                  <a:lnTo>
                    <a:pt x="6805170" y="1246273"/>
                  </a:lnTo>
                  <a:lnTo>
                    <a:pt x="6764483" y="1268022"/>
                  </a:lnTo>
                  <a:lnTo>
                    <a:pt x="6760235" y="126844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1964" y="3979272"/>
              <a:ext cx="261309" cy="15243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3623" y="4004695"/>
              <a:ext cx="98425" cy="101600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727677" y="3852852"/>
            <a:ext cx="5087620" cy="111696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350" b="1" spc="-85" dirty="0">
                <a:solidFill>
                  <a:srgbClr val="1D293B"/>
                </a:solidFill>
                <a:latin typeface="Arial"/>
                <a:cs typeface="Arial"/>
              </a:rPr>
              <a:t>Key</a:t>
            </a:r>
            <a:r>
              <a:rPr sz="1350" b="1" spc="-7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350" b="1" spc="-10" dirty="0">
                <a:solidFill>
                  <a:srgbClr val="1D293B"/>
                </a:solidFill>
                <a:latin typeface="Arial"/>
                <a:cs typeface="Arial"/>
              </a:rPr>
              <a:t>Innovation</a:t>
            </a:r>
            <a:endParaRPr sz="1350">
              <a:latin typeface="Arial"/>
              <a:cs typeface="Arial"/>
            </a:endParaRPr>
          </a:p>
          <a:p>
            <a:pPr marL="99695" marR="5080">
              <a:lnSpc>
                <a:spcPct val="135400"/>
              </a:lnSpc>
              <a:spcBef>
                <a:spcPts val="245"/>
              </a:spcBef>
            </a:pPr>
            <a:r>
              <a:rPr sz="12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Learns</a:t>
            </a:r>
            <a:r>
              <a:rPr sz="12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from</a:t>
            </a:r>
            <a:r>
              <a:rPr sz="12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small</a:t>
            </a:r>
            <a:r>
              <a:rPr sz="12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amounts</a:t>
            </a:r>
            <a:r>
              <a:rPr sz="12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of</a:t>
            </a:r>
            <a:r>
              <a:rPr sz="12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observational data </a:t>
            </a:r>
            <a:r>
              <a:rPr sz="1150" dirty="0">
                <a:solidFill>
                  <a:srgbClr val="334054"/>
                </a:solidFill>
                <a:latin typeface="Microsoft Sans Serif"/>
                <a:cs typeface="Microsoft Sans Serif"/>
              </a:rPr>
              <a:t>(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e</a:t>
            </a:r>
            <a:r>
              <a:rPr sz="1150" dirty="0">
                <a:solidFill>
                  <a:srgbClr val="334054"/>
                </a:solidFill>
                <a:latin typeface="Microsoft Sans Serif"/>
                <a:cs typeface="Microsoft Sans Serif"/>
              </a:rPr>
              <a:t>.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g</a:t>
            </a:r>
            <a:r>
              <a:rPr sz="1150" dirty="0">
                <a:solidFill>
                  <a:srgbClr val="334054"/>
                </a:solidFill>
                <a:latin typeface="Microsoft Sans Serif"/>
                <a:cs typeface="Microsoft Sans Serif"/>
              </a:rPr>
              <a:t>.,</a:t>
            </a:r>
            <a:r>
              <a:rPr sz="11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150" spc="-105" dirty="0">
                <a:solidFill>
                  <a:srgbClr val="334054"/>
                </a:solidFill>
                <a:latin typeface="Microsoft Sans Serif"/>
                <a:cs typeface="Microsoft Sans Serif"/>
              </a:rPr>
              <a:t>15</a:t>
            </a:r>
            <a:r>
              <a:rPr sz="11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mins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flight</a:t>
            </a:r>
            <a:r>
              <a:rPr sz="12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time</a:t>
            </a:r>
            <a:r>
              <a:rPr sz="11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) </a:t>
            </a:r>
            <a:r>
              <a:rPr sz="12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Automatically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determines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optimal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adaptation</a:t>
            </a:r>
            <a:r>
              <a:rPr sz="12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algorithm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334054"/>
                </a:solidFill>
                <a:latin typeface="Microsoft Sans Serif"/>
                <a:cs typeface="Microsoft Sans Serif"/>
              </a:rPr>
              <a:t>(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mirror</a:t>
            </a:r>
            <a:r>
              <a:rPr sz="12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descent</a:t>
            </a:r>
            <a:r>
              <a:rPr sz="11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)</a:t>
            </a:r>
            <a:r>
              <a:rPr sz="1150" spc="50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50" dirty="0">
                <a:solidFill>
                  <a:srgbClr val="334054"/>
                </a:solidFill>
                <a:latin typeface="Microsoft Sans Serif"/>
                <a:cs typeface="Microsoft Sans Serif"/>
              </a:rPr>
              <a:t>Uses</a:t>
            </a:r>
            <a:r>
              <a:rPr sz="12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meta</a:t>
            </a:r>
            <a:r>
              <a:rPr sz="11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-</a:t>
            </a:r>
            <a:r>
              <a:rPr sz="12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learning</a:t>
            </a:r>
            <a:r>
              <a:rPr sz="12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to</a:t>
            </a:r>
            <a:r>
              <a:rPr sz="12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teach</a:t>
            </a:r>
            <a:r>
              <a:rPr sz="12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system</a:t>
            </a:r>
            <a:r>
              <a:rPr sz="12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adaptation</a:t>
            </a:r>
            <a:r>
              <a:rPr sz="12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to</a:t>
            </a:r>
            <a:r>
              <a:rPr sz="12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various</a:t>
            </a:r>
            <a:r>
              <a:rPr sz="12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disturbance</a:t>
            </a:r>
            <a:r>
              <a:rPr sz="12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types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06679" y="5071871"/>
            <a:ext cx="7132320" cy="1524000"/>
            <a:chOff x="106679" y="5071871"/>
            <a:chExt cx="7132320" cy="1524000"/>
          </a:xfrm>
        </p:grpSpPr>
        <p:sp>
          <p:nvSpPr>
            <p:cNvPr id="30" name="object 30"/>
            <p:cNvSpPr/>
            <p:nvPr/>
          </p:nvSpPr>
          <p:spPr>
            <a:xfrm>
              <a:off x="106679" y="5071871"/>
              <a:ext cx="7132320" cy="1524000"/>
            </a:xfrm>
            <a:custGeom>
              <a:avLst/>
              <a:gdLst/>
              <a:ahLst/>
              <a:cxnLst/>
              <a:rect l="l" t="t" r="r" b="b"/>
              <a:pathLst>
                <a:path w="7132320" h="1524000">
                  <a:moveTo>
                    <a:pt x="7132319" y="1523999"/>
                  </a:moveTo>
                  <a:lnTo>
                    <a:pt x="0" y="1523999"/>
                  </a:lnTo>
                  <a:lnTo>
                    <a:pt x="0" y="0"/>
                  </a:lnTo>
                  <a:lnTo>
                    <a:pt x="7132319" y="0"/>
                  </a:lnTo>
                  <a:lnTo>
                    <a:pt x="7132319" y="132289"/>
                  </a:lnTo>
                  <a:lnTo>
                    <a:pt x="219957" y="132289"/>
                  </a:lnTo>
                  <a:lnTo>
                    <a:pt x="213521" y="132600"/>
                  </a:lnTo>
                  <a:lnTo>
                    <a:pt x="173763" y="151423"/>
                  </a:lnTo>
                  <a:lnTo>
                    <a:pt x="154940" y="191182"/>
                  </a:lnTo>
                  <a:lnTo>
                    <a:pt x="154629" y="197617"/>
                  </a:lnTo>
                  <a:lnTo>
                    <a:pt x="154629" y="1280963"/>
                  </a:lnTo>
                  <a:lnTo>
                    <a:pt x="169432" y="1322387"/>
                  </a:lnTo>
                  <a:lnTo>
                    <a:pt x="207210" y="1345048"/>
                  </a:lnTo>
                  <a:lnTo>
                    <a:pt x="219957" y="1346291"/>
                  </a:lnTo>
                  <a:lnTo>
                    <a:pt x="7132319" y="1346291"/>
                  </a:lnTo>
                  <a:lnTo>
                    <a:pt x="7132319" y="1523999"/>
                  </a:lnTo>
                  <a:close/>
                </a:path>
                <a:path w="7132320" h="1524000">
                  <a:moveTo>
                    <a:pt x="7132319" y="1346291"/>
                  </a:moveTo>
                  <a:lnTo>
                    <a:pt x="6910575" y="1346291"/>
                  </a:lnTo>
                  <a:lnTo>
                    <a:pt x="6917010" y="1345980"/>
                  </a:lnTo>
                  <a:lnTo>
                    <a:pt x="6923322" y="1345048"/>
                  </a:lnTo>
                  <a:lnTo>
                    <a:pt x="6961099" y="1322387"/>
                  </a:lnTo>
                  <a:lnTo>
                    <a:pt x="6975902" y="1280963"/>
                  </a:lnTo>
                  <a:lnTo>
                    <a:pt x="6975902" y="197617"/>
                  </a:lnTo>
                  <a:lnTo>
                    <a:pt x="6961099" y="156194"/>
                  </a:lnTo>
                  <a:lnTo>
                    <a:pt x="6923322" y="133533"/>
                  </a:lnTo>
                  <a:lnTo>
                    <a:pt x="6910575" y="132289"/>
                  </a:lnTo>
                  <a:lnTo>
                    <a:pt x="7132319" y="132289"/>
                  </a:lnTo>
                  <a:lnTo>
                    <a:pt x="7132319" y="1346291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1309" y="5204162"/>
              <a:ext cx="6821805" cy="1214120"/>
            </a:xfrm>
            <a:custGeom>
              <a:avLst/>
              <a:gdLst/>
              <a:ahLst/>
              <a:cxnLst/>
              <a:rect l="l" t="t" r="r" b="b"/>
              <a:pathLst>
                <a:path w="6821805" h="1214120">
                  <a:moveTo>
                    <a:pt x="6760235" y="1214000"/>
                  </a:moveTo>
                  <a:lnTo>
                    <a:pt x="61037" y="1214000"/>
                  </a:lnTo>
                  <a:lnTo>
                    <a:pt x="56789" y="1213582"/>
                  </a:lnTo>
                  <a:lnTo>
                    <a:pt x="16100" y="1191833"/>
                  </a:lnTo>
                  <a:lnTo>
                    <a:pt x="0" y="1152963"/>
                  </a:lnTo>
                  <a:lnTo>
                    <a:pt x="0" y="1148673"/>
                  </a:lnTo>
                  <a:lnTo>
                    <a:pt x="0" y="61037"/>
                  </a:lnTo>
                  <a:lnTo>
                    <a:pt x="16100" y="22166"/>
                  </a:lnTo>
                  <a:lnTo>
                    <a:pt x="56789" y="418"/>
                  </a:lnTo>
                  <a:lnTo>
                    <a:pt x="61037" y="0"/>
                  </a:lnTo>
                  <a:lnTo>
                    <a:pt x="6760235" y="0"/>
                  </a:lnTo>
                  <a:lnTo>
                    <a:pt x="6799105" y="16100"/>
                  </a:lnTo>
                  <a:lnTo>
                    <a:pt x="6820853" y="56789"/>
                  </a:lnTo>
                  <a:lnTo>
                    <a:pt x="6821272" y="61037"/>
                  </a:lnTo>
                  <a:lnTo>
                    <a:pt x="6821272" y="1152963"/>
                  </a:lnTo>
                  <a:lnTo>
                    <a:pt x="6805170" y="1191833"/>
                  </a:lnTo>
                  <a:lnTo>
                    <a:pt x="6764483" y="1213582"/>
                  </a:lnTo>
                  <a:lnTo>
                    <a:pt x="6760235" y="1214000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91964" y="5334816"/>
              <a:ext cx="261309" cy="15243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73623" y="5366589"/>
              <a:ext cx="98425" cy="8890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727677" y="5317483"/>
            <a:ext cx="541020" cy="23367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350" b="1" spc="-40" dirty="0">
                <a:solidFill>
                  <a:srgbClr val="1D293B"/>
                </a:solidFill>
                <a:latin typeface="Arial"/>
                <a:cs typeface="Arial"/>
              </a:rPr>
              <a:t>Impact</a:t>
            </a:r>
            <a:endParaRPr sz="13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94313" y="5574912"/>
            <a:ext cx="896619" cy="7169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z="2200" b="1" spc="45" dirty="0">
                <a:solidFill>
                  <a:srgbClr val="9333E9"/>
                </a:solidFill>
                <a:latin typeface="Arial"/>
                <a:cs typeface="Arial"/>
              </a:rPr>
              <a:t>50%</a:t>
            </a:r>
            <a:endParaRPr sz="22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  <a:spcBef>
                <a:spcPts val="40"/>
              </a:spcBef>
            </a:pPr>
            <a:r>
              <a:rPr sz="1150" spc="-35" dirty="0">
                <a:solidFill>
                  <a:srgbClr val="465469"/>
                </a:solidFill>
                <a:latin typeface="Microsoft Sans Serif"/>
                <a:cs typeface="Microsoft Sans Serif"/>
              </a:rPr>
              <a:t>Less</a:t>
            </a:r>
            <a:r>
              <a:rPr sz="1150" spc="-4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150" spc="-25" dirty="0">
                <a:solidFill>
                  <a:srgbClr val="465469"/>
                </a:solidFill>
                <a:latin typeface="Microsoft Sans Serif"/>
                <a:cs typeface="Microsoft Sans Serif"/>
              </a:rPr>
              <a:t>Tracking </a:t>
            </a:r>
            <a:r>
              <a:rPr sz="115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Error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062552" y="5690137"/>
            <a:ext cx="4126229" cy="461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100"/>
              </a:lnSpc>
              <a:spcBef>
                <a:spcPts val="100"/>
              </a:spcBef>
            </a:pPr>
            <a:r>
              <a:rPr sz="12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Achieved </a:t>
            </a:r>
            <a:r>
              <a:rPr sz="12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better</a:t>
            </a:r>
            <a:r>
              <a:rPr sz="12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performance</a:t>
            </a:r>
            <a:r>
              <a:rPr sz="12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even</a:t>
            </a:r>
            <a:r>
              <a:rPr sz="12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with</a:t>
            </a:r>
            <a:r>
              <a:rPr sz="12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unseen</a:t>
            </a:r>
            <a:r>
              <a:rPr sz="12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334054"/>
                </a:solidFill>
                <a:latin typeface="Microsoft Sans Serif"/>
                <a:cs typeface="Microsoft Sans Serif"/>
              </a:rPr>
              <a:t>wind</a:t>
            </a:r>
            <a:r>
              <a:rPr sz="12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speeds</a:t>
            </a:r>
            <a:r>
              <a:rPr sz="12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in </a:t>
            </a:r>
            <a:r>
              <a:rPr sz="12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simulations</a:t>
            </a:r>
            <a:r>
              <a:rPr sz="11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.</a:t>
            </a:r>
            <a:endParaRPr sz="1150">
              <a:latin typeface="Microsoft Sans Serif"/>
              <a:cs typeface="Microsoft Sans Serif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967727" y="1722120"/>
            <a:ext cx="4996180" cy="2755900"/>
            <a:chOff x="6967727" y="1722120"/>
            <a:chExt cx="4996180" cy="2755900"/>
          </a:xfrm>
        </p:grpSpPr>
        <p:sp>
          <p:nvSpPr>
            <p:cNvPr id="38" name="object 38"/>
            <p:cNvSpPr/>
            <p:nvPr/>
          </p:nvSpPr>
          <p:spPr>
            <a:xfrm>
              <a:off x="6967727" y="1722120"/>
              <a:ext cx="4996180" cy="2755900"/>
            </a:xfrm>
            <a:custGeom>
              <a:avLst/>
              <a:gdLst/>
              <a:ahLst/>
              <a:cxnLst/>
              <a:rect l="l" t="t" r="r" b="b"/>
              <a:pathLst>
                <a:path w="4996180" h="2755900">
                  <a:moveTo>
                    <a:pt x="4995671" y="2755391"/>
                  </a:moveTo>
                  <a:lnTo>
                    <a:pt x="0" y="2755391"/>
                  </a:lnTo>
                  <a:lnTo>
                    <a:pt x="0" y="0"/>
                  </a:lnTo>
                  <a:lnTo>
                    <a:pt x="4995671" y="0"/>
                  </a:lnTo>
                  <a:lnTo>
                    <a:pt x="4995671" y="204782"/>
                  </a:lnTo>
                  <a:lnTo>
                    <a:pt x="310837" y="204782"/>
                  </a:lnTo>
                  <a:lnTo>
                    <a:pt x="304401" y="205092"/>
                  </a:lnTo>
                  <a:lnTo>
                    <a:pt x="264643" y="223916"/>
                  </a:lnTo>
                  <a:lnTo>
                    <a:pt x="245820" y="263674"/>
                  </a:lnTo>
                  <a:lnTo>
                    <a:pt x="245509" y="270109"/>
                  </a:lnTo>
                  <a:lnTo>
                    <a:pt x="245509" y="2398695"/>
                  </a:lnTo>
                  <a:lnTo>
                    <a:pt x="260313" y="2440118"/>
                  </a:lnTo>
                  <a:lnTo>
                    <a:pt x="298090" y="2462779"/>
                  </a:lnTo>
                  <a:lnTo>
                    <a:pt x="310837" y="2464022"/>
                  </a:lnTo>
                  <a:lnTo>
                    <a:pt x="4995671" y="2464022"/>
                  </a:lnTo>
                  <a:lnTo>
                    <a:pt x="4995671" y="2755391"/>
                  </a:lnTo>
                  <a:close/>
                </a:path>
                <a:path w="4996180" h="2755900">
                  <a:moveTo>
                    <a:pt x="4995671" y="2464022"/>
                  </a:moveTo>
                  <a:lnTo>
                    <a:pt x="4682332" y="2464022"/>
                  </a:lnTo>
                  <a:lnTo>
                    <a:pt x="4688767" y="2463711"/>
                  </a:lnTo>
                  <a:lnTo>
                    <a:pt x="4695078" y="2462779"/>
                  </a:lnTo>
                  <a:lnTo>
                    <a:pt x="4732855" y="2440118"/>
                  </a:lnTo>
                  <a:lnTo>
                    <a:pt x="4747659" y="2398695"/>
                  </a:lnTo>
                  <a:lnTo>
                    <a:pt x="4747659" y="270109"/>
                  </a:lnTo>
                  <a:lnTo>
                    <a:pt x="4732855" y="228686"/>
                  </a:lnTo>
                  <a:lnTo>
                    <a:pt x="4695078" y="206025"/>
                  </a:lnTo>
                  <a:lnTo>
                    <a:pt x="4682332" y="204782"/>
                  </a:lnTo>
                  <a:lnTo>
                    <a:pt x="4995671" y="204782"/>
                  </a:lnTo>
                  <a:lnTo>
                    <a:pt x="4995671" y="2464022"/>
                  </a:lnTo>
                  <a:close/>
                </a:path>
              </a:pathLst>
            </a:custGeom>
            <a:solidFill>
              <a:srgbClr val="0079CC">
                <a:alpha val="148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213236" y="1926901"/>
              <a:ext cx="4502150" cy="2259330"/>
            </a:xfrm>
            <a:custGeom>
              <a:avLst/>
              <a:gdLst/>
              <a:ahLst/>
              <a:cxnLst/>
              <a:rect l="l" t="t" r="r" b="b"/>
              <a:pathLst>
                <a:path w="4502150" h="2259329">
                  <a:moveTo>
                    <a:pt x="4441111" y="2259240"/>
                  </a:moveTo>
                  <a:lnTo>
                    <a:pt x="61038" y="2259240"/>
                  </a:lnTo>
                  <a:lnTo>
                    <a:pt x="56790" y="2258821"/>
                  </a:lnTo>
                  <a:lnTo>
                    <a:pt x="16100" y="2237073"/>
                  </a:lnTo>
                  <a:lnTo>
                    <a:pt x="0" y="2198202"/>
                  </a:lnTo>
                  <a:lnTo>
                    <a:pt x="0" y="2193913"/>
                  </a:lnTo>
                  <a:lnTo>
                    <a:pt x="0" y="61037"/>
                  </a:lnTo>
                  <a:lnTo>
                    <a:pt x="16100" y="22167"/>
                  </a:lnTo>
                  <a:lnTo>
                    <a:pt x="56790" y="418"/>
                  </a:lnTo>
                  <a:lnTo>
                    <a:pt x="61038" y="0"/>
                  </a:lnTo>
                  <a:lnTo>
                    <a:pt x="4441111" y="0"/>
                  </a:lnTo>
                  <a:lnTo>
                    <a:pt x="4479981" y="16100"/>
                  </a:lnTo>
                  <a:lnTo>
                    <a:pt x="4501731" y="56789"/>
                  </a:lnTo>
                  <a:lnTo>
                    <a:pt x="4502149" y="61037"/>
                  </a:lnTo>
                  <a:lnTo>
                    <a:pt x="4502149" y="2198202"/>
                  </a:lnTo>
                  <a:lnTo>
                    <a:pt x="4486046" y="2237073"/>
                  </a:lnTo>
                  <a:lnTo>
                    <a:pt x="4445360" y="2258821"/>
                  </a:lnTo>
                  <a:lnTo>
                    <a:pt x="4441111" y="2259240"/>
                  </a:lnTo>
                  <a:close/>
                </a:path>
              </a:pathLst>
            </a:custGeom>
            <a:solidFill>
              <a:srgbClr val="FFFFFF">
                <a:alpha val="948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300341" y="2014005"/>
              <a:ext cx="4327942" cy="1306548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7285429" y="3313555"/>
            <a:ext cx="4070350" cy="76898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300" b="1" spc="-70" dirty="0">
                <a:solidFill>
                  <a:srgbClr val="1D293B"/>
                </a:solidFill>
                <a:latin typeface="Arial"/>
                <a:cs typeface="Arial"/>
              </a:rPr>
              <a:t>Autonomous</a:t>
            </a:r>
            <a:r>
              <a:rPr sz="1300" b="1" spc="-2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300" b="1" spc="-65" dirty="0">
                <a:solidFill>
                  <a:srgbClr val="1D293B"/>
                </a:solidFill>
                <a:latin typeface="Arial"/>
                <a:cs typeface="Arial"/>
              </a:rPr>
              <a:t>Drone</a:t>
            </a:r>
            <a:r>
              <a:rPr sz="1300" b="1" spc="-2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1D293B"/>
                </a:solidFill>
                <a:latin typeface="Arial"/>
                <a:cs typeface="Arial"/>
              </a:rPr>
              <a:t>Technology</a:t>
            </a: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10100"/>
              </a:lnSpc>
              <a:spcBef>
                <a:spcPts val="450"/>
              </a:spcBef>
            </a:pPr>
            <a:r>
              <a:rPr sz="1200" spc="-30" dirty="0">
                <a:solidFill>
                  <a:srgbClr val="465469"/>
                </a:solidFill>
                <a:latin typeface="Microsoft Sans Serif"/>
                <a:cs typeface="Microsoft Sans Serif"/>
              </a:rPr>
              <a:t>Advanced</a:t>
            </a:r>
            <a:r>
              <a:rPr sz="1200" spc="-4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control</a:t>
            </a:r>
            <a:r>
              <a:rPr sz="1200" spc="-35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200" spc="-30" dirty="0">
                <a:solidFill>
                  <a:srgbClr val="465469"/>
                </a:solidFill>
                <a:latin typeface="Microsoft Sans Serif"/>
                <a:cs typeface="Microsoft Sans Serif"/>
              </a:rPr>
              <a:t>systems</a:t>
            </a:r>
            <a:r>
              <a:rPr sz="1200" spc="-35" dirty="0">
                <a:solidFill>
                  <a:srgbClr val="465469"/>
                </a:solidFill>
                <a:latin typeface="Microsoft Sans Serif"/>
                <a:cs typeface="Microsoft Sans Serif"/>
              </a:rPr>
              <a:t> enabling </a:t>
            </a:r>
            <a:r>
              <a:rPr sz="1200" spc="-30" dirty="0">
                <a:solidFill>
                  <a:srgbClr val="465469"/>
                </a:solidFill>
                <a:latin typeface="Microsoft Sans Serif"/>
                <a:cs typeface="Microsoft Sans Serif"/>
              </a:rPr>
              <a:t>adaptive</a:t>
            </a:r>
            <a:r>
              <a:rPr sz="1200" spc="-35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65469"/>
                </a:solidFill>
                <a:latin typeface="Microsoft Sans Serif"/>
                <a:cs typeface="Microsoft Sans Serif"/>
              </a:rPr>
              <a:t>flight</a:t>
            </a:r>
            <a:r>
              <a:rPr sz="1200" spc="-4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200" dirty="0">
                <a:solidFill>
                  <a:srgbClr val="465469"/>
                </a:solidFill>
                <a:latin typeface="Microsoft Sans Serif"/>
                <a:cs typeface="Microsoft Sans Serif"/>
              </a:rPr>
              <a:t>in</a:t>
            </a:r>
            <a:r>
              <a:rPr sz="1200" spc="-35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20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uncertain environments</a:t>
            </a:r>
            <a:endParaRPr sz="1200">
              <a:latin typeface="Microsoft Sans Serif"/>
              <a:cs typeface="Microsoft Sans Serif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7059167" y="4139183"/>
            <a:ext cx="2514600" cy="1085215"/>
            <a:chOff x="7059167" y="4139183"/>
            <a:chExt cx="2514600" cy="1085215"/>
          </a:xfrm>
        </p:grpSpPr>
        <p:sp>
          <p:nvSpPr>
            <p:cNvPr id="43" name="object 43"/>
            <p:cNvSpPr/>
            <p:nvPr/>
          </p:nvSpPr>
          <p:spPr>
            <a:xfrm>
              <a:off x="7059167" y="4139183"/>
              <a:ext cx="2514600" cy="1085215"/>
            </a:xfrm>
            <a:custGeom>
              <a:avLst/>
              <a:gdLst/>
              <a:ahLst/>
              <a:cxnLst/>
              <a:rect l="l" t="t" r="r" b="b"/>
              <a:pathLst>
                <a:path w="2514600" h="1085214">
                  <a:moveTo>
                    <a:pt x="2514599" y="1085087"/>
                  </a:moveTo>
                  <a:lnTo>
                    <a:pt x="0" y="1085087"/>
                  </a:lnTo>
                  <a:lnTo>
                    <a:pt x="0" y="0"/>
                  </a:lnTo>
                  <a:lnTo>
                    <a:pt x="2514599" y="0"/>
                  </a:lnTo>
                  <a:lnTo>
                    <a:pt x="2514599" y="134061"/>
                  </a:lnTo>
                  <a:lnTo>
                    <a:pt x="219397" y="134061"/>
                  </a:lnTo>
                  <a:lnTo>
                    <a:pt x="212961" y="134372"/>
                  </a:lnTo>
                  <a:lnTo>
                    <a:pt x="173203" y="153195"/>
                  </a:lnTo>
                  <a:lnTo>
                    <a:pt x="154380" y="192953"/>
                  </a:lnTo>
                  <a:lnTo>
                    <a:pt x="154069" y="199389"/>
                  </a:lnTo>
                  <a:lnTo>
                    <a:pt x="154069" y="841775"/>
                  </a:lnTo>
                  <a:lnTo>
                    <a:pt x="168873" y="883199"/>
                  </a:lnTo>
                  <a:lnTo>
                    <a:pt x="206650" y="905860"/>
                  </a:lnTo>
                  <a:lnTo>
                    <a:pt x="219397" y="907103"/>
                  </a:lnTo>
                  <a:lnTo>
                    <a:pt x="2514599" y="907103"/>
                  </a:lnTo>
                  <a:lnTo>
                    <a:pt x="2514599" y="1085087"/>
                  </a:lnTo>
                  <a:close/>
                </a:path>
                <a:path w="2514600" h="1085214">
                  <a:moveTo>
                    <a:pt x="2514599" y="907103"/>
                  </a:moveTo>
                  <a:lnTo>
                    <a:pt x="2293544" y="907103"/>
                  </a:lnTo>
                  <a:lnTo>
                    <a:pt x="2299979" y="906792"/>
                  </a:lnTo>
                  <a:lnTo>
                    <a:pt x="2306291" y="905860"/>
                  </a:lnTo>
                  <a:lnTo>
                    <a:pt x="2344067" y="883199"/>
                  </a:lnTo>
                  <a:lnTo>
                    <a:pt x="2358871" y="841775"/>
                  </a:lnTo>
                  <a:lnTo>
                    <a:pt x="2358871" y="199389"/>
                  </a:lnTo>
                  <a:lnTo>
                    <a:pt x="2344067" y="157966"/>
                  </a:lnTo>
                  <a:lnTo>
                    <a:pt x="2306291" y="135305"/>
                  </a:lnTo>
                  <a:lnTo>
                    <a:pt x="2293544" y="134061"/>
                  </a:lnTo>
                  <a:lnTo>
                    <a:pt x="2514599" y="134061"/>
                  </a:lnTo>
                  <a:lnTo>
                    <a:pt x="2514599" y="907103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213236" y="4273245"/>
              <a:ext cx="2205355" cy="773430"/>
            </a:xfrm>
            <a:custGeom>
              <a:avLst/>
              <a:gdLst/>
              <a:ahLst/>
              <a:cxnLst/>
              <a:rect l="l" t="t" r="r" b="b"/>
              <a:pathLst>
                <a:path w="2205354" h="773429">
                  <a:moveTo>
                    <a:pt x="2143762" y="773041"/>
                  </a:moveTo>
                  <a:lnTo>
                    <a:pt x="61038" y="773041"/>
                  </a:lnTo>
                  <a:lnTo>
                    <a:pt x="56790" y="772622"/>
                  </a:lnTo>
                  <a:lnTo>
                    <a:pt x="16100" y="750873"/>
                  </a:lnTo>
                  <a:lnTo>
                    <a:pt x="0" y="712003"/>
                  </a:lnTo>
                  <a:lnTo>
                    <a:pt x="0" y="707713"/>
                  </a:lnTo>
                  <a:lnTo>
                    <a:pt x="0" y="61037"/>
                  </a:lnTo>
                  <a:lnTo>
                    <a:pt x="16100" y="22166"/>
                  </a:lnTo>
                  <a:lnTo>
                    <a:pt x="56790" y="418"/>
                  </a:lnTo>
                  <a:lnTo>
                    <a:pt x="61038" y="0"/>
                  </a:lnTo>
                  <a:lnTo>
                    <a:pt x="2143762" y="0"/>
                  </a:lnTo>
                  <a:lnTo>
                    <a:pt x="2182633" y="16100"/>
                  </a:lnTo>
                  <a:lnTo>
                    <a:pt x="2204382" y="56789"/>
                  </a:lnTo>
                  <a:lnTo>
                    <a:pt x="2204801" y="61037"/>
                  </a:lnTo>
                  <a:lnTo>
                    <a:pt x="2204801" y="712003"/>
                  </a:lnTo>
                  <a:lnTo>
                    <a:pt x="2188699" y="750873"/>
                  </a:lnTo>
                  <a:lnTo>
                    <a:pt x="2148010" y="772622"/>
                  </a:lnTo>
                  <a:lnTo>
                    <a:pt x="2143762" y="773041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04037" y="4360349"/>
              <a:ext cx="217758" cy="13609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246823" y="4359465"/>
              <a:ext cx="136525" cy="139700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7685559" y="4506852"/>
            <a:ext cx="1258570" cy="45085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sz="1200" b="1" spc="-50" dirty="0">
                <a:solidFill>
                  <a:srgbClr val="1D293B"/>
                </a:solidFill>
                <a:latin typeface="Arial"/>
                <a:cs typeface="Arial"/>
              </a:rPr>
              <a:t>Meta</a:t>
            </a:r>
            <a:r>
              <a:rPr sz="1200" b="1" spc="-50" dirty="0">
                <a:solidFill>
                  <a:srgbClr val="1D293B"/>
                </a:solidFill>
                <a:latin typeface="Berlin Sans FB"/>
                <a:cs typeface="Berlin Sans FB"/>
              </a:rPr>
              <a:t>-</a:t>
            </a:r>
            <a:r>
              <a:rPr sz="1200" b="1" spc="-10" dirty="0">
                <a:solidFill>
                  <a:srgbClr val="1D293B"/>
                </a:solidFill>
                <a:latin typeface="Arial"/>
                <a:cs typeface="Arial"/>
              </a:rPr>
              <a:t>Learning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35"/>
              </a:spcBef>
            </a:pPr>
            <a:r>
              <a:rPr sz="1150" spc="-25" dirty="0">
                <a:solidFill>
                  <a:srgbClr val="465469"/>
                </a:solidFill>
                <a:latin typeface="Microsoft Sans Serif"/>
                <a:cs typeface="Microsoft Sans Serif"/>
              </a:rPr>
              <a:t>Adaptive</a:t>
            </a:r>
            <a:r>
              <a:rPr sz="1150" spc="-15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algorithms</a:t>
            </a:r>
            <a:endParaRPr sz="1150">
              <a:latin typeface="Microsoft Sans Serif"/>
              <a:cs typeface="Microsoft Sans Serif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9348215" y="4139183"/>
            <a:ext cx="2524125" cy="1085215"/>
            <a:chOff x="9348215" y="4139183"/>
            <a:chExt cx="2524125" cy="1085215"/>
          </a:xfrm>
        </p:grpSpPr>
        <p:sp>
          <p:nvSpPr>
            <p:cNvPr id="49" name="object 49"/>
            <p:cNvSpPr/>
            <p:nvPr/>
          </p:nvSpPr>
          <p:spPr>
            <a:xfrm>
              <a:off x="9348215" y="4139183"/>
              <a:ext cx="2524125" cy="1085215"/>
            </a:xfrm>
            <a:custGeom>
              <a:avLst/>
              <a:gdLst/>
              <a:ahLst/>
              <a:cxnLst/>
              <a:rect l="l" t="t" r="r" b="b"/>
              <a:pathLst>
                <a:path w="2524125" h="1085214">
                  <a:moveTo>
                    <a:pt x="2523743" y="1085087"/>
                  </a:moveTo>
                  <a:lnTo>
                    <a:pt x="0" y="1085087"/>
                  </a:lnTo>
                  <a:lnTo>
                    <a:pt x="0" y="0"/>
                  </a:lnTo>
                  <a:lnTo>
                    <a:pt x="2523743" y="0"/>
                  </a:lnTo>
                  <a:lnTo>
                    <a:pt x="2523743" y="134061"/>
                  </a:lnTo>
                  <a:lnTo>
                    <a:pt x="222254" y="134061"/>
                  </a:lnTo>
                  <a:lnTo>
                    <a:pt x="215818" y="134372"/>
                  </a:lnTo>
                  <a:lnTo>
                    <a:pt x="176060" y="153195"/>
                  </a:lnTo>
                  <a:lnTo>
                    <a:pt x="157237" y="192953"/>
                  </a:lnTo>
                  <a:lnTo>
                    <a:pt x="156926" y="199389"/>
                  </a:lnTo>
                  <a:lnTo>
                    <a:pt x="156926" y="841775"/>
                  </a:lnTo>
                  <a:lnTo>
                    <a:pt x="171729" y="883199"/>
                  </a:lnTo>
                  <a:lnTo>
                    <a:pt x="209506" y="905860"/>
                  </a:lnTo>
                  <a:lnTo>
                    <a:pt x="222254" y="907103"/>
                  </a:lnTo>
                  <a:lnTo>
                    <a:pt x="2523743" y="907103"/>
                  </a:lnTo>
                  <a:lnTo>
                    <a:pt x="2523743" y="1085087"/>
                  </a:lnTo>
                  <a:close/>
                </a:path>
                <a:path w="2524125" h="1085214">
                  <a:moveTo>
                    <a:pt x="2523743" y="907103"/>
                  </a:moveTo>
                  <a:lnTo>
                    <a:pt x="2301844" y="907103"/>
                  </a:lnTo>
                  <a:lnTo>
                    <a:pt x="2308279" y="906792"/>
                  </a:lnTo>
                  <a:lnTo>
                    <a:pt x="2314591" y="905860"/>
                  </a:lnTo>
                  <a:lnTo>
                    <a:pt x="2352367" y="883199"/>
                  </a:lnTo>
                  <a:lnTo>
                    <a:pt x="2367171" y="841775"/>
                  </a:lnTo>
                  <a:lnTo>
                    <a:pt x="2367171" y="199389"/>
                  </a:lnTo>
                  <a:lnTo>
                    <a:pt x="2352367" y="157966"/>
                  </a:lnTo>
                  <a:lnTo>
                    <a:pt x="2314591" y="135305"/>
                  </a:lnTo>
                  <a:lnTo>
                    <a:pt x="2301844" y="134061"/>
                  </a:lnTo>
                  <a:lnTo>
                    <a:pt x="2523743" y="134061"/>
                  </a:lnTo>
                  <a:lnTo>
                    <a:pt x="2523743" y="907103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505141" y="4273245"/>
              <a:ext cx="2210435" cy="773430"/>
            </a:xfrm>
            <a:custGeom>
              <a:avLst/>
              <a:gdLst/>
              <a:ahLst/>
              <a:cxnLst/>
              <a:rect l="l" t="t" r="r" b="b"/>
              <a:pathLst>
                <a:path w="2210434" h="773429">
                  <a:moveTo>
                    <a:pt x="2149206" y="773041"/>
                  </a:moveTo>
                  <a:lnTo>
                    <a:pt x="61037" y="773041"/>
                  </a:lnTo>
                  <a:lnTo>
                    <a:pt x="56789" y="772622"/>
                  </a:lnTo>
                  <a:lnTo>
                    <a:pt x="16099" y="750873"/>
                  </a:lnTo>
                  <a:lnTo>
                    <a:pt x="0" y="712003"/>
                  </a:lnTo>
                  <a:lnTo>
                    <a:pt x="0" y="707713"/>
                  </a:lnTo>
                  <a:lnTo>
                    <a:pt x="0" y="61037"/>
                  </a:lnTo>
                  <a:lnTo>
                    <a:pt x="16099" y="22166"/>
                  </a:lnTo>
                  <a:lnTo>
                    <a:pt x="56788" y="418"/>
                  </a:lnTo>
                  <a:lnTo>
                    <a:pt x="61037" y="0"/>
                  </a:lnTo>
                  <a:lnTo>
                    <a:pt x="2149206" y="0"/>
                  </a:lnTo>
                  <a:lnTo>
                    <a:pt x="2188077" y="16100"/>
                  </a:lnTo>
                  <a:lnTo>
                    <a:pt x="2209826" y="56789"/>
                  </a:lnTo>
                  <a:lnTo>
                    <a:pt x="2210244" y="61037"/>
                  </a:lnTo>
                  <a:lnTo>
                    <a:pt x="2210244" y="712003"/>
                  </a:lnTo>
                  <a:lnTo>
                    <a:pt x="2194141" y="750873"/>
                  </a:lnTo>
                  <a:lnTo>
                    <a:pt x="2153455" y="772622"/>
                  </a:lnTo>
                  <a:lnTo>
                    <a:pt x="2149206" y="773041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501386" y="4360349"/>
              <a:ext cx="217757" cy="13609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0541619" y="4359465"/>
              <a:ext cx="136525" cy="139700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9981121" y="4510868"/>
            <a:ext cx="1257300" cy="44704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355"/>
              </a:spcBef>
            </a:pPr>
            <a:r>
              <a:rPr sz="1200" b="1" spc="-65" dirty="0">
                <a:solidFill>
                  <a:srgbClr val="1D293B"/>
                </a:solidFill>
                <a:latin typeface="Arial"/>
                <a:cs typeface="Arial"/>
              </a:rPr>
              <a:t>Wind</a:t>
            </a:r>
            <a:r>
              <a:rPr sz="1200" b="1" spc="-5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1D293B"/>
                </a:solidFill>
                <a:latin typeface="Arial"/>
                <a:cs typeface="Arial"/>
              </a:rPr>
              <a:t>Resistance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50" spc="-40" dirty="0">
                <a:solidFill>
                  <a:srgbClr val="465469"/>
                </a:solidFill>
                <a:latin typeface="Microsoft Sans Serif"/>
                <a:cs typeface="Microsoft Sans Serif"/>
              </a:rPr>
              <a:t>Dynamic</a:t>
            </a:r>
            <a:r>
              <a:rPr sz="1150" spc="-15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15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adaptation</a:t>
            </a:r>
            <a:endParaRPr sz="1150">
              <a:latin typeface="Microsoft Sans Serif"/>
              <a:cs typeface="Microsoft Sans Serif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7059167" y="4998720"/>
            <a:ext cx="4813300" cy="993775"/>
            <a:chOff x="7059167" y="4998720"/>
            <a:chExt cx="4813300" cy="993775"/>
          </a:xfrm>
        </p:grpSpPr>
        <p:sp>
          <p:nvSpPr>
            <p:cNvPr id="55" name="object 55"/>
            <p:cNvSpPr/>
            <p:nvPr/>
          </p:nvSpPr>
          <p:spPr>
            <a:xfrm>
              <a:off x="7059167" y="4998720"/>
              <a:ext cx="4813300" cy="993775"/>
            </a:xfrm>
            <a:custGeom>
              <a:avLst/>
              <a:gdLst/>
              <a:ahLst/>
              <a:cxnLst/>
              <a:rect l="l" t="t" r="r" b="b"/>
              <a:pathLst>
                <a:path w="4813300" h="993775">
                  <a:moveTo>
                    <a:pt x="4812791" y="993647"/>
                  </a:moveTo>
                  <a:lnTo>
                    <a:pt x="0" y="993647"/>
                  </a:lnTo>
                  <a:lnTo>
                    <a:pt x="0" y="0"/>
                  </a:lnTo>
                  <a:lnTo>
                    <a:pt x="4812791" y="0"/>
                  </a:lnTo>
                  <a:lnTo>
                    <a:pt x="4812791" y="134670"/>
                  </a:lnTo>
                  <a:lnTo>
                    <a:pt x="219397" y="134670"/>
                  </a:lnTo>
                  <a:lnTo>
                    <a:pt x="212961" y="134981"/>
                  </a:lnTo>
                  <a:lnTo>
                    <a:pt x="173203" y="153804"/>
                  </a:lnTo>
                  <a:lnTo>
                    <a:pt x="154380" y="193562"/>
                  </a:lnTo>
                  <a:lnTo>
                    <a:pt x="154069" y="199997"/>
                  </a:lnTo>
                  <a:lnTo>
                    <a:pt x="154069" y="749837"/>
                  </a:lnTo>
                  <a:lnTo>
                    <a:pt x="168873" y="791260"/>
                  </a:lnTo>
                  <a:lnTo>
                    <a:pt x="206650" y="813921"/>
                  </a:lnTo>
                  <a:lnTo>
                    <a:pt x="219397" y="815164"/>
                  </a:lnTo>
                  <a:lnTo>
                    <a:pt x="4812791" y="815164"/>
                  </a:lnTo>
                  <a:lnTo>
                    <a:pt x="4812791" y="993647"/>
                  </a:lnTo>
                  <a:close/>
                </a:path>
                <a:path w="4813300" h="993775">
                  <a:moveTo>
                    <a:pt x="4812791" y="815164"/>
                  </a:moveTo>
                  <a:lnTo>
                    <a:pt x="4590892" y="815164"/>
                  </a:lnTo>
                  <a:lnTo>
                    <a:pt x="4597327" y="814853"/>
                  </a:lnTo>
                  <a:lnTo>
                    <a:pt x="4603639" y="813921"/>
                  </a:lnTo>
                  <a:lnTo>
                    <a:pt x="4641415" y="791260"/>
                  </a:lnTo>
                  <a:lnTo>
                    <a:pt x="4656219" y="749837"/>
                  </a:lnTo>
                  <a:lnTo>
                    <a:pt x="4656219" y="199997"/>
                  </a:lnTo>
                  <a:lnTo>
                    <a:pt x="4641415" y="158574"/>
                  </a:lnTo>
                  <a:lnTo>
                    <a:pt x="4603639" y="135913"/>
                  </a:lnTo>
                  <a:lnTo>
                    <a:pt x="4590892" y="134670"/>
                  </a:lnTo>
                  <a:lnTo>
                    <a:pt x="4812791" y="134670"/>
                  </a:lnTo>
                  <a:lnTo>
                    <a:pt x="4812791" y="815164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213236" y="5133390"/>
              <a:ext cx="4502150" cy="680720"/>
            </a:xfrm>
            <a:custGeom>
              <a:avLst/>
              <a:gdLst/>
              <a:ahLst/>
              <a:cxnLst/>
              <a:rect l="l" t="t" r="r" b="b"/>
              <a:pathLst>
                <a:path w="4502150" h="680720">
                  <a:moveTo>
                    <a:pt x="4441111" y="680493"/>
                  </a:moveTo>
                  <a:lnTo>
                    <a:pt x="61038" y="680493"/>
                  </a:lnTo>
                  <a:lnTo>
                    <a:pt x="56790" y="680075"/>
                  </a:lnTo>
                  <a:lnTo>
                    <a:pt x="16100" y="658326"/>
                  </a:lnTo>
                  <a:lnTo>
                    <a:pt x="0" y="619455"/>
                  </a:lnTo>
                  <a:lnTo>
                    <a:pt x="0" y="615166"/>
                  </a:lnTo>
                  <a:lnTo>
                    <a:pt x="0" y="61037"/>
                  </a:lnTo>
                  <a:lnTo>
                    <a:pt x="16100" y="22166"/>
                  </a:lnTo>
                  <a:lnTo>
                    <a:pt x="56790" y="418"/>
                  </a:lnTo>
                  <a:lnTo>
                    <a:pt x="61038" y="0"/>
                  </a:lnTo>
                  <a:lnTo>
                    <a:pt x="4441111" y="0"/>
                  </a:lnTo>
                  <a:lnTo>
                    <a:pt x="4479981" y="16100"/>
                  </a:lnTo>
                  <a:lnTo>
                    <a:pt x="4501731" y="56789"/>
                  </a:lnTo>
                  <a:lnTo>
                    <a:pt x="4502149" y="61037"/>
                  </a:lnTo>
                  <a:lnTo>
                    <a:pt x="4502149" y="619455"/>
                  </a:lnTo>
                  <a:lnTo>
                    <a:pt x="4486046" y="658326"/>
                  </a:lnTo>
                  <a:lnTo>
                    <a:pt x="4445360" y="680075"/>
                  </a:lnTo>
                  <a:lnTo>
                    <a:pt x="4441111" y="680493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7285429" y="5234127"/>
            <a:ext cx="1250315" cy="209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spc="-70" dirty="0">
                <a:solidFill>
                  <a:srgbClr val="1D293B"/>
                </a:solidFill>
                <a:latin typeface="Arial"/>
                <a:cs typeface="Arial"/>
              </a:rPr>
              <a:t>Training</a:t>
            </a:r>
            <a:r>
              <a:rPr sz="1200" b="1" spc="-35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200" b="1" spc="-55" dirty="0">
                <a:solidFill>
                  <a:srgbClr val="1D293B"/>
                </a:solidFill>
                <a:latin typeface="Arial"/>
                <a:cs typeface="Arial"/>
              </a:rPr>
              <a:t>Efficiency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1029933" y="5183429"/>
            <a:ext cx="609600" cy="3028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50" b="1" spc="-95" dirty="0">
                <a:solidFill>
                  <a:srgbClr val="2562EB"/>
                </a:solidFill>
                <a:latin typeface="Neue Haas Grotesk Text Pro"/>
                <a:cs typeface="Neue Haas Grotesk Text Pro"/>
              </a:rPr>
              <a:t>15</a:t>
            </a:r>
            <a:r>
              <a:rPr sz="1800" b="1" spc="-95" dirty="0">
                <a:solidFill>
                  <a:srgbClr val="2562EB"/>
                </a:solidFill>
                <a:latin typeface="Yu Gothic"/>
                <a:cs typeface="Yu Gothic"/>
              </a:rPr>
              <a:t>min</a:t>
            </a:r>
            <a:endParaRPr sz="1800">
              <a:latin typeface="Yu Gothic"/>
              <a:cs typeface="Yu Gothic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285429" y="5530096"/>
            <a:ext cx="3030220" cy="200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50" spc="-35" dirty="0">
                <a:solidFill>
                  <a:srgbClr val="465469"/>
                </a:solidFill>
                <a:latin typeface="Microsoft Sans Serif"/>
                <a:cs typeface="Microsoft Sans Serif"/>
              </a:rPr>
              <a:t>Minimal</a:t>
            </a:r>
            <a:r>
              <a:rPr sz="115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465469"/>
                </a:solidFill>
                <a:latin typeface="Microsoft Sans Serif"/>
                <a:cs typeface="Microsoft Sans Serif"/>
              </a:rPr>
              <a:t>flight</a:t>
            </a:r>
            <a:r>
              <a:rPr sz="115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15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time</a:t>
            </a:r>
            <a:r>
              <a:rPr sz="115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150" spc="-25" dirty="0">
                <a:solidFill>
                  <a:srgbClr val="465469"/>
                </a:solidFill>
                <a:latin typeface="Microsoft Sans Serif"/>
                <a:cs typeface="Microsoft Sans Serif"/>
              </a:rPr>
              <a:t>required</a:t>
            </a:r>
            <a:r>
              <a:rPr sz="115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150" dirty="0">
                <a:solidFill>
                  <a:srgbClr val="465469"/>
                </a:solidFill>
                <a:latin typeface="Microsoft Sans Serif"/>
                <a:cs typeface="Microsoft Sans Serif"/>
              </a:rPr>
              <a:t>for</a:t>
            </a:r>
            <a:r>
              <a:rPr sz="1150" spc="-15" dirty="0">
                <a:solidFill>
                  <a:srgbClr val="465469"/>
                </a:solidFill>
                <a:latin typeface="Microsoft Sans Serif"/>
                <a:cs typeface="Microsoft Sans Serif"/>
              </a:rPr>
              <a:t> </a:t>
            </a:r>
            <a:r>
              <a:rPr sz="1150" spc="-10" dirty="0">
                <a:solidFill>
                  <a:srgbClr val="465469"/>
                </a:solidFill>
                <a:latin typeface="Microsoft Sans Serif"/>
                <a:cs typeface="Microsoft Sans Serif"/>
              </a:rPr>
              <a:t>effective learning</a:t>
            </a:r>
            <a:endParaRPr sz="1150">
              <a:latin typeface="Microsoft Sans Serif"/>
              <a:cs typeface="Microsoft Sans Serif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5A1C7AE-58C0-5AF4-E947-3562C8CFC434}"/>
              </a:ext>
            </a:extLst>
          </p:cNvPr>
          <p:cNvSpPr txBox="1"/>
          <p:nvPr/>
        </p:nvSpPr>
        <p:spPr>
          <a:xfrm>
            <a:off x="262510" y="882914"/>
            <a:ext cx="71996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i="0" dirty="0">
                <a:solidFill>
                  <a:schemeClr val="bg1"/>
                </a:solidFill>
                <a:effectLst/>
                <a:latin typeface="Inter"/>
              </a:rPr>
              <a:t>Case Study: Autonomous Drones in Uncertain Environments</a:t>
            </a:r>
          </a:p>
        </p:txBody>
      </p:sp>
      <p:sp>
        <p:nvSpPr>
          <p:cNvPr id="63" name="object 7">
            <a:extLst>
              <a:ext uri="{FF2B5EF4-FFF2-40B4-BE49-F238E27FC236}">
                <a16:creationId xmlns:a16="http://schemas.microsoft.com/office/drawing/2014/main" id="{D46D21CB-F578-61FC-15CB-24CB5EF99C55}"/>
              </a:ext>
            </a:extLst>
          </p:cNvPr>
          <p:cNvSpPr txBox="1"/>
          <p:nvPr/>
        </p:nvSpPr>
        <p:spPr>
          <a:xfrm>
            <a:off x="998187" y="352111"/>
            <a:ext cx="647482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Recent developments in intelligent control systems and autonomous control</a:t>
            </a:r>
            <a:endParaRPr sz="14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7445" y="557766"/>
            <a:ext cx="282574" cy="2285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02639" y="557766"/>
            <a:ext cx="225424" cy="2285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54877" y="557766"/>
            <a:ext cx="219074" cy="22859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320039" y="1990344"/>
            <a:ext cx="5775960" cy="2350135"/>
            <a:chOff x="320039" y="1990344"/>
            <a:chExt cx="5775960" cy="2350135"/>
          </a:xfrm>
        </p:grpSpPr>
        <p:sp>
          <p:nvSpPr>
            <p:cNvPr id="7" name="object 7"/>
            <p:cNvSpPr/>
            <p:nvPr/>
          </p:nvSpPr>
          <p:spPr>
            <a:xfrm>
              <a:off x="320039" y="1990344"/>
              <a:ext cx="5775960" cy="2350135"/>
            </a:xfrm>
            <a:custGeom>
              <a:avLst/>
              <a:gdLst/>
              <a:ahLst/>
              <a:cxnLst/>
              <a:rect l="l" t="t" r="r" b="b"/>
              <a:pathLst>
                <a:path w="5775960" h="2350135">
                  <a:moveTo>
                    <a:pt x="5775959" y="2350007"/>
                  </a:moveTo>
                  <a:lnTo>
                    <a:pt x="0" y="2350007"/>
                  </a:lnTo>
                  <a:lnTo>
                    <a:pt x="0" y="0"/>
                  </a:lnTo>
                  <a:lnTo>
                    <a:pt x="5775959" y="0"/>
                  </a:lnTo>
                  <a:lnTo>
                    <a:pt x="5775959" y="221257"/>
                  </a:lnTo>
                  <a:lnTo>
                    <a:pt x="399830" y="221257"/>
                  </a:lnTo>
                  <a:lnTo>
                    <a:pt x="385647" y="221942"/>
                  </a:lnTo>
                  <a:lnTo>
                    <a:pt x="344733" y="232216"/>
                  </a:lnTo>
                  <a:lnTo>
                    <a:pt x="308538" y="253881"/>
                  </a:lnTo>
                  <a:lnTo>
                    <a:pt x="280097" y="285228"/>
                  </a:lnTo>
                  <a:lnTo>
                    <a:pt x="262020" y="323499"/>
                  </a:lnTo>
                  <a:lnTo>
                    <a:pt x="255856" y="365231"/>
                  </a:lnTo>
                  <a:lnTo>
                    <a:pt x="255856" y="1912951"/>
                  </a:lnTo>
                  <a:lnTo>
                    <a:pt x="262020" y="1954682"/>
                  </a:lnTo>
                  <a:lnTo>
                    <a:pt x="280097" y="1992954"/>
                  </a:lnTo>
                  <a:lnTo>
                    <a:pt x="308538" y="2024301"/>
                  </a:lnTo>
                  <a:lnTo>
                    <a:pt x="344733" y="2045966"/>
                  </a:lnTo>
                  <a:lnTo>
                    <a:pt x="385647" y="2056240"/>
                  </a:lnTo>
                  <a:lnTo>
                    <a:pt x="399830" y="2056925"/>
                  </a:lnTo>
                  <a:lnTo>
                    <a:pt x="5775959" y="2056925"/>
                  </a:lnTo>
                  <a:lnTo>
                    <a:pt x="5775959" y="2350007"/>
                  </a:lnTo>
                  <a:close/>
                </a:path>
                <a:path w="5775960" h="2350135">
                  <a:moveTo>
                    <a:pt x="5775959" y="2056925"/>
                  </a:moveTo>
                  <a:lnTo>
                    <a:pt x="5375932" y="2056925"/>
                  </a:lnTo>
                  <a:lnTo>
                    <a:pt x="5390114" y="2056240"/>
                  </a:lnTo>
                  <a:lnTo>
                    <a:pt x="5404024" y="2054185"/>
                  </a:lnTo>
                  <a:lnTo>
                    <a:pt x="5443869" y="2039905"/>
                  </a:lnTo>
                  <a:lnTo>
                    <a:pt x="5477736" y="2014756"/>
                  </a:lnTo>
                  <a:lnTo>
                    <a:pt x="5502885" y="1980889"/>
                  </a:lnTo>
                  <a:lnTo>
                    <a:pt x="5517165" y="1941045"/>
                  </a:lnTo>
                  <a:lnTo>
                    <a:pt x="5519906" y="1912951"/>
                  </a:lnTo>
                  <a:lnTo>
                    <a:pt x="5519906" y="365231"/>
                  </a:lnTo>
                  <a:lnTo>
                    <a:pt x="5513741" y="323499"/>
                  </a:lnTo>
                  <a:lnTo>
                    <a:pt x="5495664" y="285228"/>
                  </a:lnTo>
                  <a:lnTo>
                    <a:pt x="5467223" y="253881"/>
                  </a:lnTo>
                  <a:lnTo>
                    <a:pt x="5431028" y="232216"/>
                  </a:lnTo>
                  <a:lnTo>
                    <a:pt x="5390114" y="221942"/>
                  </a:lnTo>
                  <a:lnTo>
                    <a:pt x="5375932" y="221257"/>
                  </a:lnTo>
                  <a:lnTo>
                    <a:pt x="5775959" y="221257"/>
                  </a:lnTo>
                  <a:lnTo>
                    <a:pt x="5775959" y="2056925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5896" y="2211601"/>
              <a:ext cx="5264150" cy="1835785"/>
            </a:xfrm>
            <a:custGeom>
              <a:avLst/>
              <a:gdLst/>
              <a:ahLst/>
              <a:cxnLst/>
              <a:rect l="l" t="t" r="r" b="b"/>
              <a:pathLst>
                <a:path w="5264150" h="1835785">
                  <a:moveTo>
                    <a:pt x="5120076" y="1835668"/>
                  </a:moveTo>
                  <a:lnTo>
                    <a:pt x="143974" y="1835668"/>
                  </a:lnTo>
                  <a:lnTo>
                    <a:pt x="136900" y="1835495"/>
                  </a:lnTo>
                  <a:lnTo>
                    <a:pt x="95478" y="1827256"/>
                  </a:lnTo>
                  <a:lnTo>
                    <a:pt x="58201" y="1807331"/>
                  </a:lnTo>
                  <a:lnTo>
                    <a:pt x="28337" y="1777467"/>
                  </a:lnTo>
                  <a:lnTo>
                    <a:pt x="8412" y="1740190"/>
                  </a:lnTo>
                  <a:lnTo>
                    <a:pt x="172" y="1698767"/>
                  </a:lnTo>
                  <a:lnTo>
                    <a:pt x="0" y="1691694"/>
                  </a:lnTo>
                  <a:lnTo>
                    <a:pt x="0" y="143974"/>
                  </a:lnTo>
                  <a:lnTo>
                    <a:pt x="6197" y="102180"/>
                  </a:lnTo>
                  <a:lnTo>
                    <a:pt x="24263" y="63986"/>
                  </a:lnTo>
                  <a:lnTo>
                    <a:pt x="52636" y="32679"/>
                  </a:lnTo>
                  <a:lnTo>
                    <a:pt x="88877" y="10959"/>
                  </a:lnTo>
                  <a:lnTo>
                    <a:pt x="129861" y="691"/>
                  </a:lnTo>
                  <a:lnTo>
                    <a:pt x="143974" y="0"/>
                  </a:lnTo>
                  <a:lnTo>
                    <a:pt x="5120076" y="0"/>
                  </a:lnTo>
                  <a:lnTo>
                    <a:pt x="5161869" y="6197"/>
                  </a:lnTo>
                  <a:lnTo>
                    <a:pt x="5200063" y="24263"/>
                  </a:lnTo>
                  <a:lnTo>
                    <a:pt x="5231370" y="52636"/>
                  </a:lnTo>
                  <a:lnTo>
                    <a:pt x="5253090" y="88877"/>
                  </a:lnTo>
                  <a:lnTo>
                    <a:pt x="5263358" y="129861"/>
                  </a:lnTo>
                  <a:lnTo>
                    <a:pt x="5264050" y="143974"/>
                  </a:lnTo>
                  <a:lnTo>
                    <a:pt x="5264050" y="1691694"/>
                  </a:lnTo>
                  <a:lnTo>
                    <a:pt x="5257851" y="1733488"/>
                  </a:lnTo>
                  <a:lnTo>
                    <a:pt x="5239785" y="1771682"/>
                  </a:lnTo>
                  <a:lnTo>
                    <a:pt x="5211413" y="1802989"/>
                  </a:lnTo>
                  <a:lnTo>
                    <a:pt x="5175172" y="1824709"/>
                  </a:lnTo>
                  <a:lnTo>
                    <a:pt x="5134187" y="1834977"/>
                  </a:lnTo>
                  <a:lnTo>
                    <a:pt x="5120076" y="1835668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3844" y="2499549"/>
              <a:ext cx="719870" cy="32394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88803" y="2522377"/>
              <a:ext cx="269874" cy="27304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86975" y="2457511"/>
            <a:ext cx="32423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10" dirty="0"/>
              <a:t>Higher</a:t>
            </a:r>
            <a:r>
              <a:rPr sz="2000" spc="-70" dirty="0"/>
              <a:t> </a:t>
            </a:r>
            <a:r>
              <a:rPr sz="2000" spc="-114" dirty="0"/>
              <a:t>Operational</a:t>
            </a:r>
            <a:r>
              <a:rPr sz="2000" spc="-70" dirty="0"/>
              <a:t> </a:t>
            </a:r>
            <a:r>
              <a:rPr sz="2000" spc="-60" dirty="0"/>
              <a:t>Efficiency</a:t>
            </a:r>
            <a:endParaRPr sz="2000"/>
          </a:p>
        </p:txBody>
      </p:sp>
      <p:sp>
        <p:nvSpPr>
          <p:cNvPr id="12" name="object 12"/>
          <p:cNvSpPr txBox="1"/>
          <p:nvPr/>
        </p:nvSpPr>
        <p:spPr>
          <a:xfrm>
            <a:off x="1786975" y="2900716"/>
            <a:ext cx="2970530" cy="829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8700"/>
              </a:lnSpc>
              <a:spcBef>
                <a:spcPts val="95"/>
              </a:spcBef>
            </a:pPr>
            <a:r>
              <a:rPr sz="145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Optimizes</a:t>
            </a:r>
            <a:r>
              <a:rPr sz="145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processes</a:t>
            </a:r>
            <a:r>
              <a:rPr sz="145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beyond</a:t>
            </a:r>
            <a:r>
              <a:rPr sz="145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human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capability</a:t>
            </a:r>
            <a:r>
              <a:rPr sz="15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,</a:t>
            </a:r>
            <a:r>
              <a:rPr sz="1500" spc="-5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leading</a:t>
            </a: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to</a:t>
            </a: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better</a:t>
            </a: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resource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utilization</a:t>
            </a:r>
            <a:r>
              <a:rPr sz="1450" spc="-8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and</a:t>
            </a:r>
            <a:r>
              <a:rPr sz="1450" spc="-8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lower</a:t>
            </a:r>
            <a:r>
              <a:rPr sz="1450" spc="-7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costs</a:t>
            </a:r>
            <a:r>
              <a:rPr sz="15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870447" y="1990344"/>
            <a:ext cx="5785485" cy="2350135"/>
            <a:chOff x="5870447" y="1990344"/>
            <a:chExt cx="5785485" cy="2350135"/>
          </a:xfrm>
        </p:grpSpPr>
        <p:sp>
          <p:nvSpPr>
            <p:cNvPr id="14" name="object 14"/>
            <p:cNvSpPr/>
            <p:nvPr/>
          </p:nvSpPr>
          <p:spPr>
            <a:xfrm>
              <a:off x="5870447" y="1990344"/>
              <a:ext cx="5785485" cy="2350135"/>
            </a:xfrm>
            <a:custGeom>
              <a:avLst/>
              <a:gdLst/>
              <a:ahLst/>
              <a:cxnLst/>
              <a:rect l="l" t="t" r="r" b="b"/>
              <a:pathLst>
                <a:path w="5785484" h="2350135">
                  <a:moveTo>
                    <a:pt x="5785103" y="2350007"/>
                  </a:moveTo>
                  <a:lnTo>
                    <a:pt x="0" y="2350007"/>
                  </a:lnTo>
                  <a:lnTo>
                    <a:pt x="0" y="0"/>
                  </a:lnTo>
                  <a:lnTo>
                    <a:pt x="5785103" y="0"/>
                  </a:lnTo>
                  <a:lnTo>
                    <a:pt x="5785103" y="221257"/>
                  </a:lnTo>
                  <a:lnTo>
                    <a:pt x="401420" y="221257"/>
                  </a:lnTo>
                  <a:lnTo>
                    <a:pt x="387237" y="221942"/>
                  </a:lnTo>
                  <a:lnTo>
                    <a:pt x="346324" y="232216"/>
                  </a:lnTo>
                  <a:lnTo>
                    <a:pt x="310128" y="253881"/>
                  </a:lnTo>
                  <a:lnTo>
                    <a:pt x="281688" y="285228"/>
                  </a:lnTo>
                  <a:lnTo>
                    <a:pt x="263611" y="323499"/>
                  </a:lnTo>
                  <a:lnTo>
                    <a:pt x="257446" y="365231"/>
                  </a:lnTo>
                  <a:lnTo>
                    <a:pt x="257446" y="1912951"/>
                  </a:lnTo>
                  <a:lnTo>
                    <a:pt x="263611" y="1954682"/>
                  </a:lnTo>
                  <a:lnTo>
                    <a:pt x="281688" y="1992954"/>
                  </a:lnTo>
                  <a:lnTo>
                    <a:pt x="310128" y="2024301"/>
                  </a:lnTo>
                  <a:lnTo>
                    <a:pt x="346324" y="2045966"/>
                  </a:lnTo>
                  <a:lnTo>
                    <a:pt x="387237" y="2056240"/>
                  </a:lnTo>
                  <a:lnTo>
                    <a:pt x="401420" y="2056925"/>
                  </a:lnTo>
                  <a:lnTo>
                    <a:pt x="5785103" y="2056925"/>
                  </a:lnTo>
                  <a:lnTo>
                    <a:pt x="5785103" y="2350007"/>
                  </a:lnTo>
                  <a:close/>
                </a:path>
                <a:path w="5785484" h="2350135">
                  <a:moveTo>
                    <a:pt x="5785103" y="2056925"/>
                  </a:moveTo>
                  <a:lnTo>
                    <a:pt x="5386521" y="2056925"/>
                  </a:lnTo>
                  <a:lnTo>
                    <a:pt x="5400703" y="2056240"/>
                  </a:lnTo>
                  <a:lnTo>
                    <a:pt x="5414614" y="2054185"/>
                  </a:lnTo>
                  <a:lnTo>
                    <a:pt x="5454458" y="2039905"/>
                  </a:lnTo>
                  <a:lnTo>
                    <a:pt x="5488326" y="2014756"/>
                  </a:lnTo>
                  <a:lnTo>
                    <a:pt x="5513474" y="1980889"/>
                  </a:lnTo>
                  <a:lnTo>
                    <a:pt x="5527754" y="1941045"/>
                  </a:lnTo>
                  <a:lnTo>
                    <a:pt x="5530495" y="1912951"/>
                  </a:lnTo>
                  <a:lnTo>
                    <a:pt x="5530495" y="365231"/>
                  </a:lnTo>
                  <a:lnTo>
                    <a:pt x="5524329" y="323499"/>
                  </a:lnTo>
                  <a:lnTo>
                    <a:pt x="5506253" y="285228"/>
                  </a:lnTo>
                  <a:lnTo>
                    <a:pt x="5477812" y="253881"/>
                  </a:lnTo>
                  <a:lnTo>
                    <a:pt x="5441617" y="232216"/>
                  </a:lnTo>
                  <a:lnTo>
                    <a:pt x="5400703" y="221942"/>
                  </a:lnTo>
                  <a:lnTo>
                    <a:pt x="5386521" y="221257"/>
                  </a:lnTo>
                  <a:lnTo>
                    <a:pt x="5785103" y="221257"/>
                  </a:lnTo>
                  <a:lnTo>
                    <a:pt x="5785103" y="2056925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27894" y="2211601"/>
              <a:ext cx="5273675" cy="1835785"/>
            </a:xfrm>
            <a:custGeom>
              <a:avLst/>
              <a:gdLst/>
              <a:ahLst/>
              <a:cxnLst/>
              <a:rect l="l" t="t" r="r" b="b"/>
              <a:pathLst>
                <a:path w="5273675" h="1835785">
                  <a:moveTo>
                    <a:pt x="5129074" y="1835668"/>
                  </a:moveTo>
                  <a:lnTo>
                    <a:pt x="143974" y="1835668"/>
                  </a:lnTo>
                  <a:lnTo>
                    <a:pt x="136900" y="1835495"/>
                  </a:lnTo>
                  <a:lnTo>
                    <a:pt x="95477" y="1827256"/>
                  </a:lnTo>
                  <a:lnTo>
                    <a:pt x="58200" y="1807331"/>
                  </a:lnTo>
                  <a:lnTo>
                    <a:pt x="28336" y="1777467"/>
                  </a:lnTo>
                  <a:lnTo>
                    <a:pt x="8411" y="1740190"/>
                  </a:lnTo>
                  <a:lnTo>
                    <a:pt x="172" y="1698767"/>
                  </a:lnTo>
                  <a:lnTo>
                    <a:pt x="0" y="1691694"/>
                  </a:lnTo>
                  <a:lnTo>
                    <a:pt x="0" y="143974"/>
                  </a:lnTo>
                  <a:lnTo>
                    <a:pt x="6197" y="102180"/>
                  </a:lnTo>
                  <a:lnTo>
                    <a:pt x="24262" y="63986"/>
                  </a:lnTo>
                  <a:lnTo>
                    <a:pt x="52635" y="32679"/>
                  </a:lnTo>
                  <a:lnTo>
                    <a:pt x="88876" y="10959"/>
                  </a:lnTo>
                  <a:lnTo>
                    <a:pt x="129861" y="691"/>
                  </a:lnTo>
                  <a:lnTo>
                    <a:pt x="143974" y="0"/>
                  </a:lnTo>
                  <a:lnTo>
                    <a:pt x="5129074" y="0"/>
                  </a:lnTo>
                  <a:lnTo>
                    <a:pt x="5170867" y="6197"/>
                  </a:lnTo>
                  <a:lnTo>
                    <a:pt x="5209061" y="24263"/>
                  </a:lnTo>
                  <a:lnTo>
                    <a:pt x="5240368" y="52636"/>
                  </a:lnTo>
                  <a:lnTo>
                    <a:pt x="5262088" y="88877"/>
                  </a:lnTo>
                  <a:lnTo>
                    <a:pt x="5272356" y="129861"/>
                  </a:lnTo>
                  <a:lnTo>
                    <a:pt x="5273048" y="143974"/>
                  </a:lnTo>
                  <a:lnTo>
                    <a:pt x="5273048" y="1691694"/>
                  </a:lnTo>
                  <a:lnTo>
                    <a:pt x="5266849" y="1733488"/>
                  </a:lnTo>
                  <a:lnTo>
                    <a:pt x="5248783" y="1771682"/>
                  </a:lnTo>
                  <a:lnTo>
                    <a:pt x="5220411" y="1802989"/>
                  </a:lnTo>
                  <a:lnTo>
                    <a:pt x="5184169" y="1824709"/>
                  </a:lnTo>
                  <a:lnTo>
                    <a:pt x="5143186" y="1834977"/>
                  </a:lnTo>
                  <a:lnTo>
                    <a:pt x="5129074" y="1835668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15842" y="2499549"/>
              <a:ext cx="719869" cy="32394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44316" y="2522377"/>
              <a:ext cx="269874" cy="273049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342488" y="2457511"/>
            <a:ext cx="3721100" cy="1002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40" dirty="0">
                <a:solidFill>
                  <a:srgbClr val="1D293B"/>
                </a:solidFill>
                <a:latin typeface="Arial"/>
                <a:cs typeface="Arial"/>
              </a:rPr>
              <a:t>Enhanced</a:t>
            </a:r>
            <a:r>
              <a:rPr sz="2000" b="1" spc="-85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2000" b="1" spc="-125" dirty="0">
                <a:solidFill>
                  <a:srgbClr val="1D293B"/>
                </a:solidFill>
                <a:latin typeface="Arial"/>
                <a:cs typeface="Arial"/>
              </a:rPr>
              <a:t>Product</a:t>
            </a:r>
            <a:r>
              <a:rPr sz="2000" b="1" spc="-85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D293B"/>
                </a:solidFill>
                <a:latin typeface="Arial"/>
                <a:cs typeface="Arial"/>
              </a:rPr>
              <a:t>Quality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18100"/>
              </a:lnSpc>
              <a:spcBef>
                <a:spcPts val="1035"/>
              </a:spcBef>
            </a:pP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AI</a:t>
            </a:r>
            <a:r>
              <a:rPr sz="1500" dirty="0">
                <a:solidFill>
                  <a:srgbClr val="334054"/>
                </a:solidFill>
                <a:latin typeface="Microsoft Sans Serif"/>
                <a:cs typeface="Microsoft Sans Serif"/>
              </a:rPr>
              <a:t>-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powered</a:t>
            </a:r>
            <a:r>
              <a:rPr sz="145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defect</a:t>
            </a: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detection</a:t>
            </a: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systems</a:t>
            </a: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achieve near</a:t>
            </a:r>
            <a:r>
              <a:rPr sz="15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-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zero</a:t>
            </a:r>
            <a:r>
              <a:rPr sz="145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defect</a:t>
            </a:r>
            <a:r>
              <a:rPr sz="145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rates</a:t>
            </a:r>
            <a:r>
              <a:rPr sz="145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and</a:t>
            </a:r>
            <a:r>
              <a:rPr sz="145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faster</a:t>
            </a:r>
            <a:r>
              <a:rPr sz="145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inspection</a:t>
            </a:r>
            <a:r>
              <a:rPr sz="15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20039" y="4114800"/>
            <a:ext cx="5775960" cy="2346960"/>
            <a:chOff x="320039" y="4114800"/>
            <a:chExt cx="5775960" cy="2346960"/>
          </a:xfrm>
        </p:grpSpPr>
        <p:sp>
          <p:nvSpPr>
            <p:cNvPr id="20" name="object 20"/>
            <p:cNvSpPr/>
            <p:nvPr/>
          </p:nvSpPr>
          <p:spPr>
            <a:xfrm>
              <a:off x="320039" y="4114800"/>
              <a:ext cx="5775960" cy="2346960"/>
            </a:xfrm>
            <a:custGeom>
              <a:avLst/>
              <a:gdLst/>
              <a:ahLst/>
              <a:cxnLst/>
              <a:rect l="l" t="t" r="r" b="b"/>
              <a:pathLst>
                <a:path w="5775960" h="2346960">
                  <a:moveTo>
                    <a:pt x="5775959" y="2346959"/>
                  </a:moveTo>
                  <a:lnTo>
                    <a:pt x="0" y="2346959"/>
                  </a:lnTo>
                  <a:lnTo>
                    <a:pt x="0" y="0"/>
                  </a:lnTo>
                  <a:lnTo>
                    <a:pt x="5775959" y="0"/>
                  </a:lnTo>
                  <a:lnTo>
                    <a:pt x="5775959" y="220417"/>
                  </a:lnTo>
                  <a:lnTo>
                    <a:pt x="399830" y="220417"/>
                  </a:lnTo>
                  <a:lnTo>
                    <a:pt x="385647" y="221102"/>
                  </a:lnTo>
                  <a:lnTo>
                    <a:pt x="344733" y="231377"/>
                  </a:lnTo>
                  <a:lnTo>
                    <a:pt x="308538" y="253042"/>
                  </a:lnTo>
                  <a:lnTo>
                    <a:pt x="280097" y="284389"/>
                  </a:lnTo>
                  <a:lnTo>
                    <a:pt x="262020" y="322660"/>
                  </a:lnTo>
                  <a:lnTo>
                    <a:pt x="255856" y="364392"/>
                  </a:lnTo>
                  <a:lnTo>
                    <a:pt x="255856" y="1912112"/>
                  </a:lnTo>
                  <a:lnTo>
                    <a:pt x="262020" y="1953843"/>
                  </a:lnTo>
                  <a:lnTo>
                    <a:pt x="280097" y="1992115"/>
                  </a:lnTo>
                  <a:lnTo>
                    <a:pt x="308538" y="2023462"/>
                  </a:lnTo>
                  <a:lnTo>
                    <a:pt x="344733" y="2045127"/>
                  </a:lnTo>
                  <a:lnTo>
                    <a:pt x="385647" y="2055401"/>
                  </a:lnTo>
                  <a:lnTo>
                    <a:pt x="399830" y="2056086"/>
                  </a:lnTo>
                  <a:lnTo>
                    <a:pt x="5775959" y="2056086"/>
                  </a:lnTo>
                  <a:lnTo>
                    <a:pt x="5775959" y="2346959"/>
                  </a:lnTo>
                  <a:close/>
                </a:path>
                <a:path w="5775960" h="2346960">
                  <a:moveTo>
                    <a:pt x="5775959" y="2056086"/>
                  </a:moveTo>
                  <a:lnTo>
                    <a:pt x="5375932" y="2056086"/>
                  </a:lnTo>
                  <a:lnTo>
                    <a:pt x="5390114" y="2055401"/>
                  </a:lnTo>
                  <a:lnTo>
                    <a:pt x="5404024" y="2053346"/>
                  </a:lnTo>
                  <a:lnTo>
                    <a:pt x="5443869" y="2039066"/>
                  </a:lnTo>
                  <a:lnTo>
                    <a:pt x="5477736" y="2013917"/>
                  </a:lnTo>
                  <a:lnTo>
                    <a:pt x="5502885" y="1980050"/>
                  </a:lnTo>
                  <a:lnTo>
                    <a:pt x="5517165" y="1940205"/>
                  </a:lnTo>
                  <a:lnTo>
                    <a:pt x="5519906" y="1912112"/>
                  </a:lnTo>
                  <a:lnTo>
                    <a:pt x="5519906" y="364392"/>
                  </a:lnTo>
                  <a:lnTo>
                    <a:pt x="5513741" y="322660"/>
                  </a:lnTo>
                  <a:lnTo>
                    <a:pt x="5495664" y="284389"/>
                  </a:lnTo>
                  <a:lnTo>
                    <a:pt x="5467223" y="253042"/>
                  </a:lnTo>
                  <a:lnTo>
                    <a:pt x="5431028" y="231377"/>
                  </a:lnTo>
                  <a:lnTo>
                    <a:pt x="5390114" y="221102"/>
                  </a:lnTo>
                  <a:lnTo>
                    <a:pt x="5375932" y="220417"/>
                  </a:lnTo>
                  <a:lnTo>
                    <a:pt x="5775959" y="220417"/>
                  </a:lnTo>
                  <a:lnTo>
                    <a:pt x="5775959" y="2056086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5896" y="4335217"/>
              <a:ext cx="5264150" cy="1835785"/>
            </a:xfrm>
            <a:custGeom>
              <a:avLst/>
              <a:gdLst/>
              <a:ahLst/>
              <a:cxnLst/>
              <a:rect l="l" t="t" r="r" b="b"/>
              <a:pathLst>
                <a:path w="5264150" h="1835785">
                  <a:moveTo>
                    <a:pt x="5120076" y="1835668"/>
                  </a:moveTo>
                  <a:lnTo>
                    <a:pt x="143974" y="1835668"/>
                  </a:lnTo>
                  <a:lnTo>
                    <a:pt x="136900" y="1835495"/>
                  </a:lnTo>
                  <a:lnTo>
                    <a:pt x="95478" y="1827256"/>
                  </a:lnTo>
                  <a:lnTo>
                    <a:pt x="58201" y="1807330"/>
                  </a:lnTo>
                  <a:lnTo>
                    <a:pt x="28337" y="1777466"/>
                  </a:lnTo>
                  <a:lnTo>
                    <a:pt x="8412" y="1740189"/>
                  </a:lnTo>
                  <a:lnTo>
                    <a:pt x="172" y="1698767"/>
                  </a:lnTo>
                  <a:lnTo>
                    <a:pt x="0" y="1691694"/>
                  </a:lnTo>
                  <a:lnTo>
                    <a:pt x="0" y="143974"/>
                  </a:lnTo>
                  <a:lnTo>
                    <a:pt x="6197" y="102179"/>
                  </a:lnTo>
                  <a:lnTo>
                    <a:pt x="24263" y="63986"/>
                  </a:lnTo>
                  <a:lnTo>
                    <a:pt x="52636" y="32679"/>
                  </a:lnTo>
                  <a:lnTo>
                    <a:pt x="88877" y="10959"/>
                  </a:lnTo>
                  <a:lnTo>
                    <a:pt x="129861" y="691"/>
                  </a:lnTo>
                  <a:lnTo>
                    <a:pt x="143974" y="0"/>
                  </a:lnTo>
                  <a:lnTo>
                    <a:pt x="5120076" y="0"/>
                  </a:lnTo>
                  <a:lnTo>
                    <a:pt x="5161869" y="6197"/>
                  </a:lnTo>
                  <a:lnTo>
                    <a:pt x="5200063" y="24263"/>
                  </a:lnTo>
                  <a:lnTo>
                    <a:pt x="5231370" y="52636"/>
                  </a:lnTo>
                  <a:lnTo>
                    <a:pt x="5253090" y="88877"/>
                  </a:lnTo>
                  <a:lnTo>
                    <a:pt x="5263358" y="129861"/>
                  </a:lnTo>
                  <a:lnTo>
                    <a:pt x="5264050" y="143974"/>
                  </a:lnTo>
                  <a:lnTo>
                    <a:pt x="5264050" y="1691694"/>
                  </a:lnTo>
                  <a:lnTo>
                    <a:pt x="5257851" y="1733488"/>
                  </a:lnTo>
                  <a:lnTo>
                    <a:pt x="5239785" y="1771681"/>
                  </a:lnTo>
                  <a:lnTo>
                    <a:pt x="5211413" y="1802988"/>
                  </a:lnTo>
                  <a:lnTo>
                    <a:pt x="5175172" y="1824708"/>
                  </a:lnTo>
                  <a:lnTo>
                    <a:pt x="5134187" y="1834977"/>
                  </a:lnTo>
                  <a:lnTo>
                    <a:pt x="5120076" y="1835668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3844" y="4623165"/>
              <a:ext cx="719870" cy="32394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8803" y="4645993"/>
              <a:ext cx="269874" cy="27304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786975" y="4581127"/>
            <a:ext cx="3624579" cy="1272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40" dirty="0">
                <a:solidFill>
                  <a:srgbClr val="1D293B"/>
                </a:solidFill>
                <a:latin typeface="Arial"/>
                <a:cs typeface="Arial"/>
              </a:rPr>
              <a:t>Reduced</a:t>
            </a:r>
            <a:r>
              <a:rPr sz="2000" b="1" spc="-95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1D293B"/>
                </a:solidFill>
                <a:latin typeface="Arial"/>
                <a:cs typeface="Arial"/>
              </a:rPr>
              <a:t>Downtime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20700"/>
              </a:lnSpc>
              <a:spcBef>
                <a:spcPts val="980"/>
              </a:spcBef>
            </a:pP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Predictive</a:t>
            </a:r>
            <a:r>
              <a:rPr sz="1450" spc="-5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maintenance</a:t>
            </a:r>
            <a:r>
              <a:rPr sz="145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analyzes</a:t>
            </a:r>
            <a:r>
              <a:rPr sz="145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data</a:t>
            </a:r>
            <a:r>
              <a:rPr sz="1450" spc="-5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to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predict</a:t>
            </a:r>
            <a:r>
              <a:rPr sz="145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equipment</a:t>
            </a:r>
            <a:r>
              <a:rPr sz="145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failure</a:t>
            </a:r>
            <a:r>
              <a:rPr sz="15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,</a:t>
            </a:r>
            <a:r>
              <a:rPr sz="1500" spc="-5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enabling</a:t>
            </a:r>
            <a:r>
              <a:rPr sz="145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proactive repairs</a:t>
            </a:r>
            <a:r>
              <a:rPr sz="1450" spc="-5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and</a:t>
            </a:r>
            <a:r>
              <a:rPr sz="1450" spc="-5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extending</a:t>
            </a:r>
            <a:r>
              <a:rPr sz="1450" spc="-5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machine</a:t>
            </a:r>
            <a:r>
              <a:rPr sz="1450" spc="-5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life</a:t>
            </a:r>
            <a:r>
              <a:rPr sz="15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870447" y="4114800"/>
            <a:ext cx="5785485" cy="2346960"/>
            <a:chOff x="5870447" y="4114800"/>
            <a:chExt cx="5785485" cy="2346960"/>
          </a:xfrm>
        </p:grpSpPr>
        <p:sp>
          <p:nvSpPr>
            <p:cNvPr id="26" name="object 26"/>
            <p:cNvSpPr/>
            <p:nvPr/>
          </p:nvSpPr>
          <p:spPr>
            <a:xfrm>
              <a:off x="5870447" y="4114800"/>
              <a:ext cx="5785485" cy="2346960"/>
            </a:xfrm>
            <a:custGeom>
              <a:avLst/>
              <a:gdLst/>
              <a:ahLst/>
              <a:cxnLst/>
              <a:rect l="l" t="t" r="r" b="b"/>
              <a:pathLst>
                <a:path w="5785484" h="2346960">
                  <a:moveTo>
                    <a:pt x="5785103" y="2346959"/>
                  </a:moveTo>
                  <a:lnTo>
                    <a:pt x="0" y="2346959"/>
                  </a:lnTo>
                  <a:lnTo>
                    <a:pt x="0" y="0"/>
                  </a:lnTo>
                  <a:lnTo>
                    <a:pt x="5785103" y="0"/>
                  </a:lnTo>
                  <a:lnTo>
                    <a:pt x="5785103" y="220417"/>
                  </a:lnTo>
                  <a:lnTo>
                    <a:pt x="401420" y="220417"/>
                  </a:lnTo>
                  <a:lnTo>
                    <a:pt x="387237" y="221102"/>
                  </a:lnTo>
                  <a:lnTo>
                    <a:pt x="346324" y="231377"/>
                  </a:lnTo>
                  <a:lnTo>
                    <a:pt x="310128" y="253042"/>
                  </a:lnTo>
                  <a:lnTo>
                    <a:pt x="281688" y="284389"/>
                  </a:lnTo>
                  <a:lnTo>
                    <a:pt x="263611" y="322660"/>
                  </a:lnTo>
                  <a:lnTo>
                    <a:pt x="257446" y="364392"/>
                  </a:lnTo>
                  <a:lnTo>
                    <a:pt x="257446" y="1912112"/>
                  </a:lnTo>
                  <a:lnTo>
                    <a:pt x="263611" y="1953843"/>
                  </a:lnTo>
                  <a:lnTo>
                    <a:pt x="281688" y="1992115"/>
                  </a:lnTo>
                  <a:lnTo>
                    <a:pt x="310128" y="2023462"/>
                  </a:lnTo>
                  <a:lnTo>
                    <a:pt x="346324" y="2045127"/>
                  </a:lnTo>
                  <a:lnTo>
                    <a:pt x="387237" y="2055401"/>
                  </a:lnTo>
                  <a:lnTo>
                    <a:pt x="401420" y="2056086"/>
                  </a:lnTo>
                  <a:lnTo>
                    <a:pt x="5785103" y="2056086"/>
                  </a:lnTo>
                  <a:lnTo>
                    <a:pt x="5785103" y="2346959"/>
                  </a:lnTo>
                  <a:close/>
                </a:path>
                <a:path w="5785484" h="2346960">
                  <a:moveTo>
                    <a:pt x="5785103" y="2056086"/>
                  </a:moveTo>
                  <a:lnTo>
                    <a:pt x="5386521" y="2056086"/>
                  </a:lnTo>
                  <a:lnTo>
                    <a:pt x="5400703" y="2055401"/>
                  </a:lnTo>
                  <a:lnTo>
                    <a:pt x="5414614" y="2053346"/>
                  </a:lnTo>
                  <a:lnTo>
                    <a:pt x="5454458" y="2039066"/>
                  </a:lnTo>
                  <a:lnTo>
                    <a:pt x="5488326" y="2013917"/>
                  </a:lnTo>
                  <a:lnTo>
                    <a:pt x="5513474" y="1980050"/>
                  </a:lnTo>
                  <a:lnTo>
                    <a:pt x="5527754" y="1940205"/>
                  </a:lnTo>
                  <a:lnTo>
                    <a:pt x="5530495" y="1912112"/>
                  </a:lnTo>
                  <a:lnTo>
                    <a:pt x="5530495" y="364392"/>
                  </a:lnTo>
                  <a:lnTo>
                    <a:pt x="5524329" y="322660"/>
                  </a:lnTo>
                  <a:lnTo>
                    <a:pt x="5506253" y="284389"/>
                  </a:lnTo>
                  <a:lnTo>
                    <a:pt x="5477812" y="253042"/>
                  </a:lnTo>
                  <a:lnTo>
                    <a:pt x="5441617" y="231377"/>
                  </a:lnTo>
                  <a:lnTo>
                    <a:pt x="5400703" y="221102"/>
                  </a:lnTo>
                  <a:lnTo>
                    <a:pt x="5386521" y="220417"/>
                  </a:lnTo>
                  <a:lnTo>
                    <a:pt x="5785103" y="220417"/>
                  </a:lnTo>
                  <a:lnTo>
                    <a:pt x="5785103" y="2056086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27894" y="4335217"/>
              <a:ext cx="5273675" cy="1835785"/>
            </a:xfrm>
            <a:custGeom>
              <a:avLst/>
              <a:gdLst/>
              <a:ahLst/>
              <a:cxnLst/>
              <a:rect l="l" t="t" r="r" b="b"/>
              <a:pathLst>
                <a:path w="5273675" h="1835785">
                  <a:moveTo>
                    <a:pt x="5129074" y="1835668"/>
                  </a:moveTo>
                  <a:lnTo>
                    <a:pt x="143974" y="1835668"/>
                  </a:lnTo>
                  <a:lnTo>
                    <a:pt x="136900" y="1835495"/>
                  </a:lnTo>
                  <a:lnTo>
                    <a:pt x="95477" y="1827256"/>
                  </a:lnTo>
                  <a:lnTo>
                    <a:pt x="58200" y="1807330"/>
                  </a:lnTo>
                  <a:lnTo>
                    <a:pt x="28336" y="1777466"/>
                  </a:lnTo>
                  <a:lnTo>
                    <a:pt x="8411" y="1740189"/>
                  </a:lnTo>
                  <a:lnTo>
                    <a:pt x="172" y="1698767"/>
                  </a:lnTo>
                  <a:lnTo>
                    <a:pt x="0" y="1691694"/>
                  </a:lnTo>
                  <a:lnTo>
                    <a:pt x="0" y="143974"/>
                  </a:lnTo>
                  <a:lnTo>
                    <a:pt x="6197" y="102179"/>
                  </a:lnTo>
                  <a:lnTo>
                    <a:pt x="24262" y="63986"/>
                  </a:lnTo>
                  <a:lnTo>
                    <a:pt x="52635" y="32679"/>
                  </a:lnTo>
                  <a:lnTo>
                    <a:pt x="88876" y="10959"/>
                  </a:lnTo>
                  <a:lnTo>
                    <a:pt x="129861" y="691"/>
                  </a:lnTo>
                  <a:lnTo>
                    <a:pt x="143974" y="0"/>
                  </a:lnTo>
                  <a:lnTo>
                    <a:pt x="5129074" y="0"/>
                  </a:lnTo>
                  <a:lnTo>
                    <a:pt x="5170867" y="6197"/>
                  </a:lnTo>
                  <a:lnTo>
                    <a:pt x="5209061" y="24263"/>
                  </a:lnTo>
                  <a:lnTo>
                    <a:pt x="5240368" y="52636"/>
                  </a:lnTo>
                  <a:lnTo>
                    <a:pt x="5262088" y="88877"/>
                  </a:lnTo>
                  <a:lnTo>
                    <a:pt x="5272356" y="129861"/>
                  </a:lnTo>
                  <a:lnTo>
                    <a:pt x="5273048" y="143974"/>
                  </a:lnTo>
                  <a:lnTo>
                    <a:pt x="5273048" y="1691694"/>
                  </a:lnTo>
                  <a:lnTo>
                    <a:pt x="5266849" y="1733488"/>
                  </a:lnTo>
                  <a:lnTo>
                    <a:pt x="5248783" y="1771681"/>
                  </a:lnTo>
                  <a:lnTo>
                    <a:pt x="5220411" y="1802988"/>
                  </a:lnTo>
                  <a:lnTo>
                    <a:pt x="5184169" y="1824708"/>
                  </a:lnTo>
                  <a:lnTo>
                    <a:pt x="5143186" y="1834977"/>
                  </a:lnTo>
                  <a:lnTo>
                    <a:pt x="5129074" y="1835668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15842" y="4623165"/>
              <a:ext cx="719869" cy="32394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650666" y="4645993"/>
              <a:ext cx="257174" cy="276224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7342488" y="4581127"/>
            <a:ext cx="3569335" cy="1272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25" dirty="0">
                <a:solidFill>
                  <a:srgbClr val="1D293B"/>
                </a:solidFill>
                <a:latin typeface="Arial"/>
                <a:cs typeface="Arial"/>
              </a:rPr>
              <a:t>Improved</a:t>
            </a:r>
            <a:r>
              <a:rPr sz="2000" b="1" spc="-10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2000" b="1" spc="-75" dirty="0">
                <a:solidFill>
                  <a:srgbClr val="1D293B"/>
                </a:solidFill>
                <a:latin typeface="Arial"/>
                <a:cs typeface="Arial"/>
              </a:rPr>
              <a:t>Safety</a:t>
            </a:r>
            <a:r>
              <a:rPr sz="2000" b="1" spc="-10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900" b="1" spc="-110" dirty="0">
                <a:solidFill>
                  <a:srgbClr val="1D293B"/>
                </a:solidFill>
                <a:latin typeface="Century Gothic"/>
                <a:cs typeface="Century Gothic"/>
              </a:rPr>
              <a:t>&amp;</a:t>
            </a:r>
            <a:r>
              <a:rPr sz="1900" b="1" spc="-70" dirty="0">
                <a:solidFill>
                  <a:srgbClr val="1D293B"/>
                </a:solidFill>
                <a:latin typeface="Century Gothic"/>
                <a:cs typeface="Century Gothic"/>
              </a:rPr>
              <a:t> </a:t>
            </a:r>
            <a:r>
              <a:rPr sz="2000" b="1" spc="-85" dirty="0">
                <a:solidFill>
                  <a:srgbClr val="1D293B"/>
                </a:solidFill>
                <a:latin typeface="Arial"/>
                <a:cs typeface="Arial"/>
              </a:rPr>
              <a:t>Collaboration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20100"/>
              </a:lnSpc>
              <a:spcBef>
                <a:spcPts val="925"/>
              </a:spcBef>
            </a:pP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AI</a:t>
            </a:r>
            <a:r>
              <a:rPr sz="1450" spc="-7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takes</a:t>
            </a:r>
            <a:r>
              <a:rPr sz="1450" spc="-7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over</a:t>
            </a:r>
            <a:r>
              <a:rPr sz="1450" spc="-7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hazardous</a:t>
            </a:r>
            <a:r>
              <a:rPr sz="1450" spc="-6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tasks</a:t>
            </a:r>
            <a:r>
              <a:rPr sz="1500" dirty="0">
                <a:solidFill>
                  <a:srgbClr val="334054"/>
                </a:solidFill>
                <a:latin typeface="Microsoft Sans Serif"/>
                <a:cs typeface="Microsoft Sans Serif"/>
              </a:rPr>
              <a:t>;</a:t>
            </a:r>
            <a:r>
              <a:rPr sz="1500" spc="-8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collaborative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robots</a:t>
            </a:r>
            <a:r>
              <a:rPr sz="145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500" dirty="0">
                <a:solidFill>
                  <a:srgbClr val="334054"/>
                </a:solidFill>
                <a:latin typeface="Microsoft Sans Serif"/>
                <a:cs typeface="Microsoft Sans Serif"/>
              </a:rPr>
              <a:t>(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cobots</a:t>
            </a:r>
            <a:r>
              <a:rPr sz="1500" dirty="0">
                <a:solidFill>
                  <a:srgbClr val="334054"/>
                </a:solidFill>
                <a:latin typeface="Microsoft Sans Serif"/>
                <a:cs typeface="Microsoft Sans Serif"/>
              </a:rPr>
              <a:t>)</a:t>
            </a:r>
            <a:r>
              <a:rPr sz="1500" spc="-5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work</a:t>
            </a:r>
            <a:r>
              <a:rPr sz="145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dirty="0">
                <a:solidFill>
                  <a:srgbClr val="334054"/>
                </a:solidFill>
                <a:latin typeface="Microsoft Sans Serif"/>
                <a:cs typeface="Microsoft Sans Serif"/>
              </a:rPr>
              <a:t>safely</a:t>
            </a:r>
            <a:r>
              <a:rPr sz="145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alongside </a:t>
            </a:r>
            <a:r>
              <a:rPr sz="145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humans</a:t>
            </a:r>
            <a:r>
              <a:rPr sz="15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,</a:t>
            </a:r>
            <a:r>
              <a:rPr sz="1500" spc="-7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increasing</a:t>
            </a:r>
            <a:r>
              <a:rPr sz="1450" spc="-5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4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productivity</a:t>
            </a:r>
            <a:r>
              <a:rPr sz="15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.</a:t>
            </a:r>
            <a:endParaRPr sz="1500">
              <a:latin typeface="Microsoft Sans Serif"/>
              <a:cs typeface="Microsoft Sans Serif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AAD91B-A6B8-12E8-6510-58FB72B23E28}"/>
              </a:ext>
            </a:extLst>
          </p:cNvPr>
          <p:cNvSpPr txBox="1"/>
          <p:nvPr/>
        </p:nvSpPr>
        <p:spPr>
          <a:xfrm>
            <a:off x="-119881" y="1209920"/>
            <a:ext cx="6090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i="0" dirty="0">
                <a:solidFill>
                  <a:schemeClr val="bg1"/>
                </a:solidFill>
                <a:effectLst/>
                <a:latin typeface="Inter"/>
              </a:rPr>
              <a:t>Benefits of AI &amp; ML in Control Systems</a:t>
            </a:r>
          </a:p>
        </p:txBody>
      </p:sp>
      <p:sp>
        <p:nvSpPr>
          <p:cNvPr id="34" name="object 7">
            <a:extLst>
              <a:ext uri="{FF2B5EF4-FFF2-40B4-BE49-F238E27FC236}">
                <a16:creationId xmlns:a16="http://schemas.microsoft.com/office/drawing/2014/main" id="{7C90C1E5-F4D5-5A9F-9072-DEBD2DFEFF53}"/>
              </a:ext>
            </a:extLst>
          </p:cNvPr>
          <p:cNvSpPr txBox="1"/>
          <p:nvPr/>
        </p:nvSpPr>
        <p:spPr>
          <a:xfrm>
            <a:off x="1184797" y="528360"/>
            <a:ext cx="647482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Recent developments in intelligent control systems and autonomous control</a:t>
            </a:r>
            <a:endParaRPr sz="14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749" y="972967"/>
            <a:ext cx="10777484" cy="37421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38429" y="1496872"/>
            <a:ext cx="898123" cy="37421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98749" y="299374"/>
            <a:ext cx="449580" cy="449580"/>
            <a:chOff x="598749" y="299374"/>
            <a:chExt cx="449580" cy="44958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8749" y="299374"/>
              <a:ext cx="449061" cy="44906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6550" y="436993"/>
              <a:ext cx="193674" cy="165099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203795" y="408079"/>
            <a:ext cx="212724" cy="2317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646507" y="423954"/>
            <a:ext cx="225424" cy="20002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095569" y="411254"/>
            <a:ext cx="279399" cy="22542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320039" y="1533144"/>
            <a:ext cx="5809615" cy="1889760"/>
            <a:chOff x="320039" y="1533144"/>
            <a:chExt cx="5809615" cy="1889760"/>
          </a:xfrm>
        </p:grpSpPr>
        <p:sp>
          <p:nvSpPr>
            <p:cNvPr id="12" name="object 12"/>
            <p:cNvSpPr/>
            <p:nvPr/>
          </p:nvSpPr>
          <p:spPr>
            <a:xfrm>
              <a:off x="320039" y="1533144"/>
              <a:ext cx="5809615" cy="1889760"/>
            </a:xfrm>
            <a:custGeom>
              <a:avLst/>
              <a:gdLst/>
              <a:ahLst/>
              <a:cxnLst/>
              <a:rect l="l" t="t" r="r" b="b"/>
              <a:pathLst>
                <a:path w="5809615" h="1889760">
                  <a:moveTo>
                    <a:pt x="5809487" y="1889759"/>
                  </a:moveTo>
                  <a:lnTo>
                    <a:pt x="0" y="1889759"/>
                  </a:lnTo>
                  <a:lnTo>
                    <a:pt x="0" y="0"/>
                  </a:lnTo>
                  <a:lnTo>
                    <a:pt x="5809487" y="0"/>
                  </a:lnTo>
                  <a:lnTo>
                    <a:pt x="5809487" y="214913"/>
                  </a:lnTo>
                  <a:lnTo>
                    <a:pt x="392503" y="214913"/>
                  </a:lnTo>
                  <a:lnTo>
                    <a:pt x="378464" y="215591"/>
                  </a:lnTo>
                  <a:lnTo>
                    <a:pt x="337967" y="225761"/>
                  </a:lnTo>
                  <a:lnTo>
                    <a:pt x="302140" y="247206"/>
                  </a:lnTo>
                  <a:lnTo>
                    <a:pt x="273989" y="278233"/>
                  </a:lnTo>
                  <a:lnTo>
                    <a:pt x="256096" y="316115"/>
                  </a:lnTo>
                  <a:lnTo>
                    <a:pt x="249994" y="357422"/>
                  </a:lnTo>
                  <a:lnTo>
                    <a:pt x="249994" y="1461864"/>
                  </a:lnTo>
                  <a:lnTo>
                    <a:pt x="256096" y="1503170"/>
                  </a:lnTo>
                  <a:lnTo>
                    <a:pt x="273989" y="1541052"/>
                  </a:lnTo>
                  <a:lnTo>
                    <a:pt x="302140" y="1572080"/>
                  </a:lnTo>
                  <a:lnTo>
                    <a:pt x="337967" y="1593525"/>
                  </a:lnTo>
                  <a:lnTo>
                    <a:pt x="378464" y="1603694"/>
                  </a:lnTo>
                  <a:lnTo>
                    <a:pt x="392503" y="1604373"/>
                  </a:lnTo>
                  <a:lnTo>
                    <a:pt x="5809487" y="1604373"/>
                  </a:lnTo>
                  <a:lnTo>
                    <a:pt x="5809487" y="1889759"/>
                  </a:lnTo>
                  <a:close/>
                </a:path>
                <a:path w="5809615" h="1889760">
                  <a:moveTo>
                    <a:pt x="5809487" y="1604373"/>
                  </a:moveTo>
                  <a:lnTo>
                    <a:pt x="5415934" y="1604373"/>
                  </a:lnTo>
                  <a:lnTo>
                    <a:pt x="5429972" y="1603694"/>
                  </a:lnTo>
                  <a:lnTo>
                    <a:pt x="5443740" y="1601660"/>
                  </a:lnTo>
                  <a:lnTo>
                    <a:pt x="5483179" y="1587526"/>
                  </a:lnTo>
                  <a:lnTo>
                    <a:pt x="5516702" y="1562633"/>
                  </a:lnTo>
                  <a:lnTo>
                    <a:pt x="5541595" y="1529110"/>
                  </a:lnTo>
                  <a:lnTo>
                    <a:pt x="5555730" y="1489671"/>
                  </a:lnTo>
                  <a:lnTo>
                    <a:pt x="5558442" y="1461864"/>
                  </a:lnTo>
                  <a:lnTo>
                    <a:pt x="5558442" y="357422"/>
                  </a:lnTo>
                  <a:lnTo>
                    <a:pt x="5552340" y="316115"/>
                  </a:lnTo>
                  <a:lnTo>
                    <a:pt x="5534447" y="278233"/>
                  </a:lnTo>
                  <a:lnTo>
                    <a:pt x="5506296" y="247206"/>
                  </a:lnTo>
                  <a:lnTo>
                    <a:pt x="5470469" y="225761"/>
                  </a:lnTo>
                  <a:lnTo>
                    <a:pt x="5429972" y="215591"/>
                  </a:lnTo>
                  <a:lnTo>
                    <a:pt x="5415934" y="214913"/>
                  </a:lnTo>
                  <a:lnTo>
                    <a:pt x="5809487" y="214913"/>
                  </a:lnTo>
                  <a:lnTo>
                    <a:pt x="5809487" y="1604373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0034" y="1748057"/>
              <a:ext cx="5308600" cy="1390015"/>
            </a:xfrm>
            <a:custGeom>
              <a:avLst/>
              <a:gdLst/>
              <a:ahLst/>
              <a:cxnLst/>
              <a:rect l="l" t="t" r="r" b="b"/>
              <a:pathLst>
                <a:path w="5308600" h="1390014">
                  <a:moveTo>
                    <a:pt x="5165939" y="1389459"/>
                  </a:moveTo>
                  <a:lnTo>
                    <a:pt x="142508" y="1389459"/>
                  </a:lnTo>
                  <a:lnTo>
                    <a:pt x="135507" y="1389288"/>
                  </a:lnTo>
                  <a:lnTo>
                    <a:pt x="94506" y="1381132"/>
                  </a:lnTo>
                  <a:lnTo>
                    <a:pt x="57608" y="1361410"/>
                  </a:lnTo>
                  <a:lnTo>
                    <a:pt x="28048" y="1331850"/>
                  </a:lnTo>
                  <a:lnTo>
                    <a:pt x="8326" y="1294952"/>
                  </a:lnTo>
                  <a:lnTo>
                    <a:pt x="171" y="1253951"/>
                  </a:lnTo>
                  <a:lnTo>
                    <a:pt x="0" y="1246950"/>
                  </a:lnTo>
                  <a:lnTo>
                    <a:pt x="0" y="142508"/>
                  </a:lnTo>
                  <a:lnTo>
                    <a:pt x="6134" y="101140"/>
                  </a:lnTo>
                  <a:lnTo>
                    <a:pt x="24016" y="63335"/>
                  </a:lnTo>
                  <a:lnTo>
                    <a:pt x="52101" y="32346"/>
                  </a:lnTo>
                  <a:lnTo>
                    <a:pt x="87972" y="10847"/>
                  </a:lnTo>
                  <a:lnTo>
                    <a:pt x="128540" y="684"/>
                  </a:lnTo>
                  <a:lnTo>
                    <a:pt x="142508" y="0"/>
                  </a:lnTo>
                  <a:lnTo>
                    <a:pt x="5165939" y="0"/>
                  </a:lnTo>
                  <a:lnTo>
                    <a:pt x="5207306" y="6134"/>
                  </a:lnTo>
                  <a:lnTo>
                    <a:pt x="5245112" y="24017"/>
                  </a:lnTo>
                  <a:lnTo>
                    <a:pt x="5276100" y="52101"/>
                  </a:lnTo>
                  <a:lnTo>
                    <a:pt x="5297599" y="87972"/>
                  </a:lnTo>
                  <a:lnTo>
                    <a:pt x="5307762" y="128540"/>
                  </a:lnTo>
                  <a:lnTo>
                    <a:pt x="5308447" y="142508"/>
                  </a:lnTo>
                  <a:lnTo>
                    <a:pt x="5308447" y="1246950"/>
                  </a:lnTo>
                  <a:lnTo>
                    <a:pt x="5302312" y="1288319"/>
                  </a:lnTo>
                  <a:lnTo>
                    <a:pt x="5284430" y="1326124"/>
                  </a:lnTo>
                  <a:lnTo>
                    <a:pt x="5256346" y="1357112"/>
                  </a:lnTo>
                  <a:lnTo>
                    <a:pt x="5220474" y="1378611"/>
                  </a:lnTo>
                  <a:lnTo>
                    <a:pt x="5179907" y="1388774"/>
                  </a:lnTo>
                  <a:lnTo>
                    <a:pt x="5165939" y="1389459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3797" y="1961820"/>
              <a:ext cx="498780" cy="24939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0695" y="1993288"/>
              <a:ext cx="104774" cy="17779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412386" y="1826132"/>
            <a:ext cx="3961765" cy="93154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50" b="1" spc="-90" dirty="0">
                <a:solidFill>
                  <a:srgbClr val="1D293B"/>
                </a:solidFill>
                <a:latin typeface="Arial"/>
                <a:cs typeface="Arial"/>
              </a:rPr>
              <a:t>High</a:t>
            </a:r>
            <a:r>
              <a:rPr sz="1650" b="1" spc="-8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650" b="1" spc="-65" dirty="0">
                <a:solidFill>
                  <a:srgbClr val="1D293B"/>
                </a:solidFill>
                <a:latin typeface="Arial"/>
                <a:cs typeface="Arial"/>
              </a:rPr>
              <a:t>Initial</a:t>
            </a:r>
            <a:r>
              <a:rPr sz="1650" b="1" spc="-8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1D293B"/>
                </a:solidFill>
                <a:latin typeface="Arial"/>
                <a:cs typeface="Arial"/>
              </a:rPr>
              <a:t>Investment</a:t>
            </a:r>
            <a:endParaRPr sz="1650">
              <a:latin typeface="Arial"/>
              <a:cs typeface="Arial"/>
            </a:endParaRPr>
          </a:p>
          <a:p>
            <a:pPr marL="12700" marR="5080">
              <a:lnSpc>
                <a:spcPct val="121200"/>
              </a:lnSpc>
              <a:spcBef>
                <a:spcPts val="360"/>
              </a:spcBef>
            </a:pP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Significant</a:t>
            </a:r>
            <a:r>
              <a:rPr sz="13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capital</a:t>
            </a:r>
            <a:r>
              <a:rPr sz="13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required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for</a:t>
            </a:r>
            <a:r>
              <a:rPr sz="1300" spc="-1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hardware</a:t>
            </a:r>
            <a:r>
              <a:rPr sz="135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,</a:t>
            </a:r>
            <a:r>
              <a:rPr sz="135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software</a:t>
            </a:r>
            <a:r>
              <a:rPr sz="13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,</a:t>
            </a:r>
            <a:r>
              <a:rPr sz="135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and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data</a:t>
            </a:r>
            <a:r>
              <a:rPr sz="1300" spc="-7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infrastructure</a:t>
            </a:r>
            <a:r>
              <a:rPr sz="1300" spc="-6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setup</a:t>
            </a:r>
            <a:r>
              <a:rPr sz="13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.</a:t>
            </a:r>
            <a:endParaRPr sz="135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843015" y="1533144"/>
            <a:ext cx="5806440" cy="1889760"/>
            <a:chOff x="5843015" y="1533144"/>
            <a:chExt cx="5806440" cy="1889760"/>
          </a:xfrm>
        </p:grpSpPr>
        <p:sp>
          <p:nvSpPr>
            <p:cNvPr id="18" name="object 18"/>
            <p:cNvSpPr/>
            <p:nvPr/>
          </p:nvSpPr>
          <p:spPr>
            <a:xfrm>
              <a:off x="5843015" y="1533144"/>
              <a:ext cx="5806440" cy="1889760"/>
            </a:xfrm>
            <a:custGeom>
              <a:avLst/>
              <a:gdLst/>
              <a:ahLst/>
              <a:cxnLst/>
              <a:rect l="l" t="t" r="r" b="b"/>
              <a:pathLst>
                <a:path w="5806440" h="1889760">
                  <a:moveTo>
                    <a:pt x="5806439" y="1889759"/>
                  </a:moveTo>
                  <a:lnTo>
                    <a:pt x="0" y="1889759"/>
                  </a:lnTo>
                  <a:lnTo>
                    <a:pt x="0" y="0"/>
                  </a:lnTo>
                  <a:lnTo>
                    <a:pt x="5806439" y="0"/>
                  </a:lnTo>
                  <a:lnTo>
                    <a:pt x="5806439" y="214913"/>
                  </a:lnTo>
                  <a:lnTo>
                    <a:pt x="391738" y="214913"/>
                  </a:lnTo>
                  <a:lnTo>
                    <a:pt x="377699" y="215591"/>
                  </a:lnTo>
                  <a:lnTo>
                    <a:pt x="337202" y="225761"/>
                  </a:lnTo>
                  <a:lnTo>
                    <a:pt x="301375" y="247206"/>
                  </a:lnTo>
                  <a:lnTo>
                    <a:pt x="273224" y="278233"/>
                  </a:lnTo>
                  <a:lnTo>
                    <a:pt x="255331" y="316115"/>
                  </a:lnTo>
                  <a:lnTo>
                    <a:pt x="249229" y="357422"/>
                  </a:lnTo>
                  <a:lnTo>
                    <a:pt x="249229" y="1461864"/>
                  </a:lnTo>
                  <a:lnTo>
                    <a:pt x="255331" y="1503170"/>
                  </a:lnTo>
                  <a:lnTo>
                    <a:pt x="273224" y="1541052"/>
                  </a:lnTo>
                  <a:lnTo>
                    <a:pt x="301375" y="1572080"/>
                  </a:lnTo>
                  <a:lnTo>
                    <a:pt x="337202" y="1593525"/>
                  </a:lnTo>
                  <a:lnTo>
                    <a:pt x="377699" y="1603694"/>
                  </a:lnTo>
                  <a:lnTo>
                    <a:pt x="391738" y="1604373"/>
                  </a:lnTo>
                  <a:lnTo>
                    <a:pt x="5806439" y="1604373"/>
                  </a:lnTo>
                  <a:lnTo>
                    <a:pt x="5806439" y="1889759"/>
                  </a:lnTo>
                  <a:close/>
                </a:path>
                <a:path w="5806440" h="1889760">
                  <a:moveTo>
                    <a:pt x="5806439" y="1604373"/>
                  </a:moveTo>
                  <a:lnTo>
                    <a:pt x="5415169" y="1604373"/>
                  </a:lnTo>
                  <a:lnTo>
                    <a:pt x="5429207" y="1603694"/>
                  </a:lnTo>
                  <a:lnTo>
                    <a:pt x="5442976" y="1601660"/>
                  </a:lnTo>
                  <a:lnTo>
                    <a:pt x="5482415" y="1587526"/>
                  </a:lnTo>
                  <a:lnTo>
                    <a:pt x="5515938" y="1562633"/>
                  </a:lnTo>
                  <a:lnTo>
                    <a:pt x="5540830" y="1529110"/>
                  </a:lnTo>
                  <a:lnTo>
                    <a:pt x="5554965" y="1489671"/>
                  </a:lnTo>
                  <a:lnTo>
                    <a:pt x="5557678" y="1461864"/>
                  </a:lnTo>
                  <a:lnTo>
                    <a:pt x="5557678" y="357422"/>
                  </a:lnTo>
                  <a:lnTo>
                    <a:pt x="5551575" y="316115"/>
                  </a:lnTo>
                  <a:lnTo>
                    <a:pt x="5533682" y="278233"/>
                  </a:lnTo>
                  <a:lnTo>
                    <a:pt x="5505531" y="247206"/>
                  </a:lnTo>
                  <a:lnTo>
                    <a:pt x="5469704" y="225761"/>
                  </a:lnTo>
                  <a:lnTo>
                    <a:pt x="5429207" y="215591"/>
                  </a:lnTo>
                  <a:lnTo>
                    <a:pt x="5415169" y="214913"/>
                  </a:lnTo>
                  <a:lnTo>
                    <a:pt x="5806439" y="214913"/>
                  </a:lnTo>
                  <a:lnTo>
                    <a:pt x="5806439" y="1604373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92245" y="1748057"/>
              <a:ext cx="5308600" cy="1390015"/>
            </a:xfrm>
            <a:custGeom>
              <a:avLst/>
              <a:gdLst/>
              <a:ahLst/>
              <a:cxnLst/>
              <a:rect l="l" t="t" r="r" b="b"/>
              <a:pathLst>
                <a:path w="5308600" h="1390014">
                  <a:moveTo>
                    <a:pt x="5165939" y="1389459"/>
                  </a:moveTo>
                  <a:lnTo>
                    <a:pt x="142508" y="1389459"/>
                  </a:lnTo>
                  <a:lnTo>
                    <a:pt x="135507" y="1389288"/>
                  </a:lnTo>
                  <a:lnTo>
                    <a:pt x="94505" y="1381132"/>
                  </a:lnTo>
                  <a:lnTo>
                    <a:pt x="57607" y="1361410"/>
                  </a:lnTo>
                  <a:lnTo>
                    <a:pt x="28048" y="1331850"/>
                  </a:lnTo>
                  <a:lnTo>
                    <a:pt x="8325" y="1294952"/>
                  </a:lnTo>
                  <a:lnTo>
                    <a:pt x="171" y="1253951"/>
                  </a:lnTo>
                  <a:lnTo>
                    <a:pt x="0" y="1246950"/>
                  </a:lnTo>
                  <a:lnTo>
                    <a:pt x="0" y="142508"/>
                  </a:lnTo>
                  <a:lnTo>
                    <a:pt x="6134" y="101140"/>
                  </a:lnTo>
                  <a:lnTo>
                    <a:pt x="24016" y="63335"/>
                  </a:lnTo>
                  <a:lnTo>
                    <a:pt x="52100" y="32346"/>
                  </a:lnTo>
                  <a:lnTo>
                    <a:pt x="87971" y="10847"/>
                  </a:lnTo>
                  <a:lnTo>
                    <a:pt x="128540" y="684"/>
                  </a:lnTo>
                  <a:lnTo>
                    <a:pt x="142508" y="0"/>
                  </a:lnTo>
                  <a:lnTo>
                    <a:pt x="5165939" y="0"/>
                  </a:lnTo>
                  <a:lnTo>
                    <a:pt x="5207307" y="6134"/>
                  </a:lnTo>
                  <a:lnTo>
                    <a:pt x="5245112" y="24017"/>
                  </a:lnTo>
                  <a:lnTo>
                    <a:pt x="5276099" y="52101"/>
                  </a:lnTo>
                  <a:lnTo>
                    <a:pt x="5297598" y="87972"/>
                  </a:lnTo>
                  <a:lnTo>
                    <a:pt x="5307762" y="128540"/>
                  </a:lnTo>
                  <a:lnTo>
                    <a:pt x="5308447" y="142508"/>
                  </a:lnTo>
                  <a:lnTo>
                    <a:pt x="5308447" y="1246950"/>
                  </a:lnTo>
                  <a:lnTo>
                    <a:pt x="5302311" y="1288319"/>
                  </a:lnTo>
                  <a:lnTo>
                    <a:pt x="5284429" y="1326124"/>
                  </a:lnTo>
                  <a:lnTo>
                    <a:pt x="5256345" y="1357112"/>
                  </a:lnTo>
                  <a:lnTo>
                    <a:pt x="5220473" y="1378611"/>
                  </a:lnTo>
                  <a:lnTo>
                    <a:pt x="5179907" y="1388774"/>
                  </a:lnTo>
                  <a:lnTo>
                    <a:pt x="5165939" y="1389459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06008" y="1961820"/>
              <a:ext cx="498780" cy="24939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79551" y="1993288"/>
              <a:ext cx="155574" cy="177799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6936685" y="1826132"/>
            <a:ext cx="3844290" cy="93154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50" b="1" spc="-80" dirty="0">
                <a:solidFill>
                  <a:srgbClr val="1D293B"/>
                </a:solidFill>
                <a:latin typeface="Arial"/>
                <a:cs typeface="Arial"/>
              </a:rPr>
              <a:t>Data </a:t>
            </a:r>
            <a:r>
              <a:rPr sz="1650" b="1" spc="-75" dirty="0">
                <a:solidFill>
                  <a:srgbClr val="1D293B"/>
                </a:solidFill>
                <a:latin typeface="Arial"/>
                <a:cs typeface="Arial"/>
              </a:rPr>
              <a:t>Quality</a:t>
            </a:r>
            <a:r>
              <a:rPr sz="1650" b="1" spc="-8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600" b="1" spc="-114" dirty="0">
                <a:solidFill>
                  <a:srgbClr val="1D293B"/>
                </a:solidFill>
                <a:latin typeface="Century Gothic"/>
                <a:cs typeface="Century Gothic"/>
              </a:rPr>
              <a:t>&amp;</a:t>
            </a:r>
            <a:r>
              <a:rPr sz="1600" b="1" spc="-70" dirty="0">
                <a:solidFill>
                  <a:srgbClr val="1D29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1D293B"/>
                </a:solidFill>
                <a:latin typeface="Arial"/>
                <a:cs typeface="Arial"/>
              </a:rPr>
              <a:t>Quantity</a:t>
            </a:r>
            <a:endParaRPr sz="1650">
              <a:latin typeface="Arial"/>
              <a:cs typeface="Arial"/>
            </a:endParaRPr>
          </a:p>
          <a:p>
            <a:pPr marL="12700" marR="5080">
              <a:lnSpc>
                <a:spcPct val="121200"/>
              </a:lnSpc>
              <a:spcBef>
                <a:spcPts val="360"/>
              </a:spcBef>
            </a:pP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ML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models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require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vast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amounts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of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high</a:t>
            </a:r>
            <a:r>
              <a:rPr sz="1350" dirty="0">
                <a:solidFill>
                  <a:srgbClr val="334054"/>
                </a:solidFill>
                <a:latin typeface="Microsoft Sans Serif"/>
                <a:cs typeface="Microsoft Sans Serif"/>
              </a:rPr>
              <a:t>-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quality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data</a:t>
            </a:r>
            <a:r>
              <a:rPr sz="13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;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inconsistent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data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leads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to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poor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predictions</a:t>
            </a:r>
            <a:r>
              <a:rPr sz="13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.</a:t>
            </a:r>
            <a:endParaRPr sz="1350">
              <a:latin typeface="Microsoft Sans Serif"/>
              <a:cs typeface="Microsoft Sans Serif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20039" y="3136391"/>
            <a:ext cx="5809615" cy="1889760"/>
            <a:chOff x="320039" y="3136391"/>
            <a:chExt cx="5809615" cy="1889760"/>
          </a:xfrm>
        </p:grpSpPr>
        <p:sp>
          <p:nvSpPr>
            <p:cNvPr id="24" name="object 24"/>
            <p:cNvSpPr/>
            <p:nvPr/>
          </p:nvSpPr>
          <p:spPr>
            <a:xfrm>
              <a:off x="320039" y="3136391"/>
              <a:ext cx="5809615" cy="1889760"/>
            </a:xfrm>
            <a:custGeom>
              <a:avLst/>
              <a:gdLst/>
              <a:ahLst/>
              <a:cxnLst/>
              <a:rect l="l" t="t" r="r" b="b"/>
              <a:pathLst>
                <a:path w="5809615" h="1889760">
                  <a:moveTo>
                    <a:pt x="5809487" y="1889759"/>
                  </a:moveTo>
                  <a:lnTo>
                    <a:pt x="0" y="1889759"/>
                  </a:lnTo>
                  <a:lnTo>
                    <a:pt x="0" y="0"/>
                  </a:lnTo>
                  <a:lnTo>
                    <a:pt x="5809487" y="0"/>
                  </a:lnTo>
                  <a:lnTo>
                    <a:pt x="5809487" y="214888"/>
                  </a:lnTo>
                  <a:lnTo>
                    <a:pt x="392503" y="214888"/>
                  </a:lnTo>
                  <a:lnTo>
                    <a:pt x="378464" y="215566"/>
                  </a:lnTo>
                  <a:lnTo>
                    <a:pt x="337967" y="225736"/>
                  </a:lnTo>
                  <a:lnTo>
                    <a:pt x="302140" y="247180"/>
                  </a:lnTo>
                  <a:lnTo>
                    <a:pt x="273989" y="278208"/>
                  </a:lnTo>
                  <a:lnTo>
                    <a:pt x="256096" y="316090"/>
                  </a:lnTo>
                  <a:lnTo>
                    <a:pt x="249994" y="357396"/>
                  </a:lnTo>
                  <a:lnTo>
                    <a:pt x="249994" y="1461838"/>
                  </a:lnTo>
                  <a:lnTo>
                    <a:pt x="256096" y="1503145"/>
                  </a:lnTo>
                  <a:lnTo>
                    <a:pt x="273989" y="1541027"/>
                  </a:lnTo>
                  <a:lnTo>
                    <a:pt x="302140" y="1572054"/>
                  </a:lnTo>
                  <a:lnTo>
                    <a:pt x="337967" y="1593499"/>
                  </a:lnTo>
                  <a:lnTo>
                    <a:pt x="378464" y="1603669"/>
                  </a:lnTo>
                  <a:lnTo>
                    <a:pt x="392503" y="1604347"/>
                  </a:lnTo>
                  <a:lnTo>
                    <a:pt x="5809487" y="1604347"/>
                  </a:lnTo>
                  <a:lnTo>
                    <a:pt x="5809487" y="1889759"/>
                  </a:lnTo>
                  <a:close/>
                </a:path>
                <a:path w="5809615" h="1889760">
                  <a:moveTo>
                    <a:pt x="5809487" y="1604347"/>
                  </a:moveTo>
                  <a:lnTo>
                    <a:pt x="5415934" y="1604347"/>
                  </a:lnTo>
                  <a:lnTo>
                    <a:pt x="5429972" y="1603669"/>
                  </a:lnTo>
                  <a:lnTo>
                    <a:pt x="5443740" y="1601635"/>
                  </a:lnTo>
                  <a:lnTo>
                    <a:pt x="5483179" y="1587500"/>
                  </a:lnTo>
                  <a:lnTo>
                    <a:pt x="5516702" y="1562607"/>
                  </a:lnTo>
                  <a:lnTo>
                    <a:pt x="5541595" y="1529084"/>
                  </a:lnTo>
                  <a:lnTo>
                    <a:pt x="5555730" y="1489646"/>
                  </a:lnTo>
                  <a:lnTo>
                    <a:pt x="5558442" y="1461838"/>
                  </a:lnTo>
                  <a:lnTo>
                    <a:pt x="5558442" y="357396"/>
                  </a:lnTo>
                  <a:lnTo>
                    <a:pt x="5552340" y="316090"/>
                  </a:lnTo>
                  <a:lnTo>
                    <a:pt x="5534447" y="278208"/>
                  </a:lnTo>
                  <a:lnTo>
                    <a:pt x="5506296" y="247180"/>
                  </a:lnTo>
                  <a:lnTo>
                    <a:pt x="5470469" y="225736"/>
                  </a:lnTo>
                  <a:lnTo>
                    <a:pt x="5429972" y="215566"/>
                  </a:lnTo>
                  <a:lnTo>
                    <a:pt x="5415934" y="214888"/>
                  </a:lnTo>
                  <a:lnTo>
                    <a:pt x="5809487" y="214888"/>
                  </a:lnTo>
                  <a:lnTo>
                    <a:pt x="5809487" y="1604347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0034" y="3351280"/>
              <a:ext cx="5308600" cy="1390015"/>
            </a:xfrm>
            <a:custGeom>
              <a:avLst/>
              <a:gdLst/>
              <a:ahLst/>
              <a:cxnLst/>
              <a:rect l="l" t="t" r="r" b="b"/>
              <a:pathLst>
                <a:path w="5308600" h="1390014">
                  <a:moveTo>
                    <a:pt x="5165939" y="1389459"/>
                  </a:moveTo>
                  <a:lnTo>
                    <a:pt x="142508" y="1389459"/>
                  </a:lnTo>
                  <a:lnTo>
                    <a:pt x="135507" y="1389288"/>
                  </a:lnTo>
                  <a:lnTo>
                    <a:pt x="94506" y="1381132"/>
                  </a:lnTo>
                  <a:lnTo>
                    <a:pt x="57608" y="1361410"/>
                  </a:lnTo>
                  <a:lnTo>
                    <a:pt x="28048" y="1331850"/>
                  </a:lnTo>
                  <a:lnTo>
                    <a:pt x="8326" y="1294952"/>
                  </a:lnTo>
                  <a:lnTo>
                    <a:pt x="171" y="1253951"/>
                  </a:lnTo>
                  <a:lnTo>
                    <a:pt x="0" y="1246950"/>
                  </a:lnTo>
                  <a:lnTo>
                    <a:pt x="0" y="142508"/>
                  </a:lnTo>
                  <a:lnTo>
                    <a:pt x="6134" y="101139"/>
                  </a:lnTo>
                  <a:lnTo>
                    <a:pt x="24016" y="63334"/>
                  </a:lnTo>
                  <a:lnTo>
                    <a:pt x="52101" y="32346"/>
                  </a:lnTo>
                  <a:lnTo>
                    <a:pt x="87972" y="10847"/>
                  </a:lnTo>
                  <a:lnTo>
                    <a:pt x="128540" y="684"/>
                  </a:lnTo>
                  <a:lnTo>
                    <a:pt x="142508" y="0"/>
                  </a:lnTo>
                  <a:lnTo>
                    <a:pt x="5165939" y="0"/>
                  </a:lnTo>
                  <a:lnTo>
                    <a:pt x="5207306" y="6134"/>
                  </a:lnTo>
                  <a:lnTo>
                    <a:pt x="5245112" y="24016"/>
                  </a:lnTo>
                  <a:lnTo>
                    <a:pt x="5276100" y="52100"/>
                  </a:lnTo>
                  <a:lnTo>
                    <a:pt x="5297599" y="87972"/>
                  </a:lnTo>
                  <a:lnTo>
                    <a:pt x="5307762" y="128540"/>
                  </a:lnTo>
                  <a:lnTo>
                    <a:pt x="5308447" y="142508"/>
                  </a:lnTo>
                  <a:lnTo>
                    <a:pt x="5308447" y="1246950"/>
                  </a:lnTo>
                  <a:lnTo>
                    <a:pt x="5302312" y="1288319"/>
                  </a:lnTo>
                  <a:lnTo>
                    <a:pt x="5284430" y="1326124"/>
                  </a:lnTo>
                  <a:lnTo>
                    <a:pt x="5256346" y="1357112"/>
                  </a:lnTo>
                  <a:lnTo>
                    <a:pt x="5220474" y="1378611"/>
                  </a:lnTo>
                  <a:lnTo>
                    <a:pt x="5179907" y="1388774"/>
                  </a:lnTo>
                  <a:lnTo>
                    <a:pt x="5165939" y="1389459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3797" y="3565042"/>
              <a:ext cx="498780" cy="24939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7294" y="3596510"/>
              <a:ext cx="171449" cy="180974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1412386" y="3429355"/>
            <a:ext cx="3639185" cy="93154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50" b="1" spc="-70" dirty="0">
                <a:solidFill>
                  <a:srgbClr val="1D293B"/>
                </a:solidFill>
                <a:latin typeface="Arial"/>
                <a:cs typeface="Arial"/>
              </a:rPr>
              <a:t>Cybersecurity</a:t>
            </a:r>
            <a:r>
              <a:rPr sz="1650" b="1" spc="5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650" b="1" spc="-20" dirty="0">
                <a:solidFill>
                  <a:srgbClr val="1D293B"/>
                </a:solidFill>
                <a:latin typeface="Arial"/>
                <a:cs typeface="Arial"/>
              </a:rPr>
              <a:t>Risks</a:t>
            </a:r>
            <a:endParaRPr sz="1650">
              <a:latin typeface="Arial"/>
              <a:cs typeface="Arial"/>
            </a:endParaRPr>
          </a:p>
          <a:p>
            <a:pPr marL="12700" marR="5080">
              <a:lnSpc>
                <a:spcPct val="121200"/>
              </a:lnSpc>
              <a:spcBef>
                <a:spcPts val="360"/>
              </a:spcBef>
            </a:pP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Increased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connectivity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makes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systems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vulnerable</a:t>
            </a:r>
            <a:r>
              <a:rPr sz="13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;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compromised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AI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can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lead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to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catastrophic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failures</a:t>
            </a:r>
            <a:r>
              <a:rPr sz="13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.</a:t>
            </a:r>
            <a:endParaRPr sz="1350">
              <a:latin typeface="Microsoft Sans Serif"/>
              <a:cs typeface="Microsoft Sans Serif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843015" y="3136391"/>
            <a:ext cx="5806440" cy="1889760"/>
            <a:chOff x="5843015" y="3136391"/>
            <a:chExt cx="5806440" cy="1889760"/>
          </a:xfrm>
        </p:grpSpPr>
        <p:sp>
          <p:nvSpPr>
            <p:cNvPr id="30" name="object 30"/>
            <p:cNvSpPr/>
            <p:nvPr/>
          </p:nvSpPr>
          <p:spPr>
            <a:xfrm>
              <a:off x="5843015" y="3136391"/>
              <a:ext cx="5806440" cy="1889760"/>
            </a:xfrm>
            <a:custGeom>
              <a:avLst/>
              <a:gdLst/>
              <a:ahLst/>
              <a:cxnLst/>
              <a:rect l="l" t="t" r="r" b="b"/>
              <a:pathLst>
                <a:path w="5806440" h="1889760">
                  <a:moveTo>
                    <a:pt x="5806439" y="1889759"/>
                  </a:moveTo>
                  <a:lnTo>
                    <a:pt x="0" y="1889759"/>
                  </a:lnTo>
                  <a:lnTo>
                    <a:pt x="0" y="0"/>
                  </a:lnTo>
                  <a:lnTo>
                    <a:pt x="5806439" y="0"/>
                  </a:lnTo>
                  <a:lnTo>
                    <a:pt x="5806439" y="214888"/>
                  </a:lnTo>
                  <a:lnTo>
                    <a:pt x="391738" y="214888"/>
                  </a:lnTo>
                  <a:lnTo>
                    <a:pt x="377699" y="215566"/>
                  </a:lnTo>
                  <a:lnTo>
                    <a:pt x="337202" y="225736"/>
                  </a:lnTo>
                  <a:lnTo>
                    <a:pt x="301375" y="247180"/>
                  </a:lnTo>
                  <a:lnTo>
                    <a:pt x="273224" y="278208"/>
                  </a:lnTo>
                  <a:lnTo>
                    <a:pt x="255331" y="316090"/>
                  </a:lnTo>
                  <a:lnTo>
                    <a:pt x="249229" y="357396"/>
                  </a:lnTo>
                  <a:lnTo>
                    <a:pt x="249229" y="1461838"/>
                  </a:lnTo>
                  <a:lnTo>
                    <a:pt x="255331" y="1503145"/>
                  </a:lnTo>
                  <a:lnTo>
                    <a:pt x="273224" y="1541027"/>
                  </a:lnTo>
                  <a:lnTo>
                    <a:pt x="301375" y="1572054"/>
                  </a:lnTo>
                  <a:lnTo>
                    <a:pt x="337202" y="1593499"/>
                  </a:lnTo>
                  <a:lnTo>
                    <a:pt x="377699" y="1603669"/>
                  </a:lnTo>
                  <a:lnTo>
                    <a:pt x="391738" y="1604347"/>
                  </a:lnTo>
                  <a:lnTo>
                    <a:pt x="5806439" y="1604347"/>
                  </a:lnTo>
                  <a:lnTo>
                    <a:pt x="5806439" y="1889759"/>
                  </a:lnTo>
                  <a:close/>
                </a:path>
                <a:path w="5806440" h="1889760">
                  <a:moveTo>
                    <a:pt x="5806439" y="1604347"/>
                  </a:moveTo>
                  <a:lnTo>
                    <a:pt x="5415169" y="1604347"/>
                  </a:lnTo>
                  <a:lnTo>
                    <a:pt x="5429207" y="1603669"/>
                  </a:lnTo>
                  <a:lnTo>
                    <a:pt x="5442976" y="1601635"/>
                  </a:lnTo>
                  <a:lnTo>
                    <a:pt x="5482415" y="1587500"/>
                  </a:lnTo>
                  <a:lnTo>
                    <a:pt x="5515938" y="1562607"/>
                  </a:lnTo>
                  <a:lnTo>
                    <a:pt x="5540830" y="1529084"/>
                  </a:lnTo>
                  <a:lnTo>
                    <a:pt x="5554965" y="1489646"/>
                  </a:lnTo>
                  <a:lnTo>
                    <a:pt x="5557678" y="1461838"/>
                  </a:lnTo>
                  <a:lnTo>
                    <a:pt x="5557678" y="357396"/>
                  </a:lnTo>
                  <a:lnTo>
                    <a:pt x="5551575" y="316090"/>
                  </a:lnTo>
                  <a:lnTo>
                    <a:pt x="5533682" y="278208"/>
                  </a:lnTo>
                  <a:lnTo>
                    <a:pt x="5505531" y="247180"/>
                  </a:lnTo>
                  <a:lnTo>
                    <a:pt x="5469704" y="225736"/>
                  </a:lnTo>
                  <a:lnTo>
                    <a:pt x="5429207" y="215566"/>
                  </a:lnTo>
                  <a:lnTo>
                    <a:pt x="5415169" y="214888"/>
                  </a:lnTo>
                  <a:lnTo>
                    <a:pt x="5806439" y="214888"/>
                  </a:lnTo>
                  <a:lnTo>
                    <a:pt x="5806439" y="1604347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092245" y="3351280"/>
              <a:ext cx="5308600" cy="1390015"/>
            </a:xfrm>
            <a:custGeom>
              <a:avLst/>
              <a:gdLst/>
              <a:ahLst/>
              <a:cxnLst/>
              <a:rect l="l" t="t" r="r" b="b"/>
              <a:pathLst>
                <a:path w="5308600" h="1390014">
                  <a:moveTo>
                    <a:pt x="5165939" y="1389459"/>
                  </a:moveTo>
                  <a:lnTo>
                    <a:pt x="142508" y="1389459"/>
                  </a:lnTo>
                  <a:lnTo>
                    <a:pt x="135507" y="1389288"/>
                  </a:lnTo>
                  <a:lnTo>
                    <a:pt x="94505" y="1381132"/>
                  </a:lnTo>
                  <a:lnTo>
                    <a:pt x="57607" y="1361410"/>
                  </a:lnTo>
                  <a:lnTo>
                    <a:pt x="28048" y="1331850"/>
                  </a:lnTo>
                  <a:lnTo>
                    <a:pt x="8325" y="1294952"/>
                  </a:lnTo>
                  <a:lnTo>
                    <a:pt x="171" y="1253951"/>
                  </a:lnTo>
                  <a:lnTo>
                    <a:pt x="0" y="1246950"/>
                  </a:lnTo>
                  <a:lnTo>
                    <a:pt x="0" y="142508"/>
                  </a:lnTo>
                  <a:lnTo>
                    <a:pt x="6134" y="101139"/>
                  </a:lnTo>
                  <a:lnTo>
                    <a:pt x="24016" y="63334"/>
                  </a:lnTo>
                  <a:lnTo>
                    <a:pt x="52100" y="32346"/>
                  </a:lnTo>
                  <a:lnTo>
                    <a:pt x="87971" y="10847"/>
                  </a:lnTo>
                  <a:lnTo>
                    <a:pt x="128540" y="684"/>
                  </a:lnTo>
                  <a:lnTo>
                    <a:pt x="142508" y="0"/>
                  </a:lnTo>
                  <a:lnTo>
                    <a:pt x="5165939" y="0"/>
                  </a:lnTo>
                  <a:lnTo>
                    <a:pt x="5207307" y="6134"/>
                  </a:lnTo>
                  <a:lnTo>
                    <a:pt x="5245112" y="24016"/>
                  </a:lnTo>
                  <a:lnTo>
                    <a:pt x="5276099" y="52100"/>
                  </a:lnTo>
                  <a:lnTo>
                    <a:pt x="5297598" y="87972"/>
                  </a:lnTo>
                  <a:lnTo>
                    <a:pt x="5307762" y="128540"/>
                  </a:lnTo>
                  <a:lnTo>
                    <a:pt x="5308447" y="142508"/>
                  </a:lnTo>
                  <a:lnTo>
                    <a:pt x="5308447" y="1246950"/>
                  </a:lnTo>
                  <a:lnTo>
                    <a:pt x="5302311" y="1288319"/>
                  </a:lnTo>
                  <a:lnTo>
                    <a:pt x="5284429" y="1326124"/>
                  </a:lnTo>
                  <a:lnTo>
                    <a:pt x="5256345" y="1357112"/>
                  </a:lnTo>
                  <a:lnTo>
                    <a:pt x="5220473" y="1378611"/>
                  </a:lnTo>
                  <a:lnTo>
                    <a:pt x="5179907" y="1388774"/>
                  </a:lnTo>
                  <a:lnTo>
                    <a:pt x="5165939" y="1389459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06008" y="3565042"/>
              <a:ext cx="498780" cy="24939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76376" y="3596510"/>
              <a:ext cx="158749" cy="177799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6936685" y="3419136"/>
            <a:ext cx="4203700" cy="94170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50" b="1" spc="-105" dirty="0">
                <a:solidFill>
                  <a:srgbClr val="1D293B"/>
                </a:solidFill>
                <a:latin typeface="Arial"/>
                <a:cs typeface="Arial"/>
              </a:rPr>
              <a:t>Lack</a:t>
            </a:r>
            <a:r>
              <a:rPr sz="1650" b="1" spc="-8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650" b="1" spc="-45" dirty="0">
                <a:solidFill>
                  <a:srgbClr val="1D293B"/>
                </a:solidFill>
                <a:latin typeface="Arial"/>
                <a:cs typeface="Arial"/>
              </a:rPr>
              <a:t>of</a:t>
            </a:r>
            <a:r>
              <a:rPr sz="1650" b="1" spc="-75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650" b="1" spc="-85" dirty="0">
                <a:solidFill>
                  <a:srgbClr val="1D293B"/>
                </a:solidFill>
                <a:latin typeface="Arial"/>
                <a:cs typeface="Arial"/>
              </a:rPr>
              <a:t>Skilled</a:t>
            </a:r>
            <a:r>
              <a:rPr sz="1650" b="1" spc="-80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1D293B"/>
                </a:solidFill>
                <a:latin typeface="Arial"/>
                <a:cs typeface="Arial"/>
              </a:rPr>
              <a:t>Workforce</a:t>
            </a:r>
            <a:endParaRPr sz="1650">
              <a:latin typeface="Arial"/>
              <a:cs typeface="Arial"/>
            </a:endParaRPr>
          </a:p>
          <a:p>
            <a:pPr marL="12700" marR="5080">
              <a:lnSpc>
                <a:spcPct val="122700"/>
              </a:lnSpc>
              <a:spcBef>
                <a:spcPts val="400"/>
              </a:spcBef>
            </a:pP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Shortage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of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expertise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in</a:t>
            </a:r>
            <a:r>
              <a:rPr sz="13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both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automation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and</a:t>
            </a:r>
            <a:r>
              <a:rPr sz="13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data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science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across</a:t>
            </a:r>
            <a:r>
              <a:rPr sz="1300" spc="-3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industries</a:t>
            </a:r>
            <a:r>
              <a:rPr sz="13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.</a:t>
            </a:r>
            <a:endParaRPr sz="1350">
              <a:latin typeface="Microsoft Sans Serif"/>
              <a:cs typeface="Microsoft Sans Serif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20039" y="4739639"/>
            <a:ext cx="5809615" cy="1889760"/>
            <a:chOff x="320039" y="4739639"/>
            <a:chExt cx="5809615" cy="1889760"/>
          </a:xfrm>
        </p:grpSpPr>
        <p:sp>
          <p:nvSpPr>
            <p:cNvPr id="36" name="object 36"/>
            <p:cNvSpPr/>
            <p:nvPr/>
          </p:nvSpPr>
          <p:spPr>
            <a:xfrm>
              <a:off x="320039" y="4739639"/>
              <a:ext cx="5809615" cy="1889760"/>
            </a:xfrm>
            <a:custGeom>
              <a:avLst/>
              <a:gdLst/>
              <a:ahLst/>
              <a:cxnLst/>
              <a:rect l="l" t="t" r="r" b="b"/>
              <a:pathLst>
                <a:path w="5809615" h="1889759">
                  <a:moveTo>
                    <a:pt x="5809487" y="1889759"/>
                  </a:moveTo>
                  <a:lnTo>
                    <a:pt x="0" y="1889759"/>
                  </a:lnTo>
                  <a:lnTo>
                    <a:pt x="0" y="0"/>
                  </a:lnTo>
                  <a:lnTo>
                    <a:pt x="5809487" y="0"/>
                  </a:lnTo>
                  <a:lnTo>
                    <a:pt x="5809487" y="214862"/>
                  </a:lnTo>
                  <a:lnTo>
                    <a:pt x="392503" y="214862"/>
                  </a:lnTo>
                  <a:lnTo>
                    <a:pt x="378464" y="215540"/>
                  </a:lnTo>
                  <a:lnTo>
                    <a:pt x="337967" y="225710"/>
                  </a:lnTo>
                  <a:lnTo>
                    <a:pt x="302140" y="247154"/>
                  </a:lnTo>
                  <a:lnTo>
                    <a:pt x="273989" y="278182"/>
                  </a:lnTo>
                  <a:lnTo>
                    <a:pt x="256096" y="316064"/>
                  </a:lnTo>
                  <a:lnTo>
                    <a:pt x="249994" y="357371"/>
                  </a:lnTo>
                  <a:lnTo>
                    <a:pt x="249994" y="1461813"/>
                  </a:lnTo>
                  <a:lnTo>
                    <a:pt x="256096" y="1503119"/>
                  </a:lnTo>
                  <a:lnTo>
                    <a:pt x="273989" y="1541001"/>
                  </a:lnTo>
                  <a:lnTo>
                    <a:pt x="302140" y="1572029"/>
                  </a:lnTo>
                  <a:lnTo>
                    <a:pt x="337967" y="1593474"/>
                  </a:lnTo>
                  <a:lnTo>
                    <a:pt x="378464" y="1603644"/>
                  </a:lnTo>
                  <a:lnTo>
                    <a:pt x="392503" y="1604322"/>
                  </a:lnTo>
                  <a:lnTo>
                    <a:pt x="5809487" y="1604322"/>
                  </a:lnTo>
                  <a:lnTo>
                    <a:pt x="5809487" y="1889759"/>
                  </a:lnTo>
                  <a:close/>
                </a:path>
                <a:path w="5809615" h="1889759">
                  <a:moveTo>
                    <a:pt x="5809487" y="1604322"/>
                  </a:moveTo>
                  <a:lnTo>
                    <a:pt x="5415934" y="1604322"/>
                  </a:lnTo>
                  <a:lnTo>
                    <a:pt x="5429972" y="1603644"/>
                  </a:lnTo>
                  <a:lnTo>
                    <a:pt x="5443740" y="1601609"/>
                  </a:lnTo>
                  <a:lnTo>
                    <a:pt x="5483179" y="1587475"/>
                  </a:lnTo>
                  <a:lnTo>
                    <a:pt x="5516702" y="1562582"/>
                  </a:lnTo>
                  <a:lnTo>
                    <a:pt x="5541595" y="1529059"/>
                  </a:lnTo>
                  <a:lnTo>
                    <a:pt x="5555730" y="1489620"/>
                  </a:lnTo>
                  <a:lnTo>
                    <a:pt x="5558442" y="1461813"/>
                  </a:lnTo>
                  <a:lnTo>
                    <a:pt x="5558442" y="357371"/>
                  </a:lnTo>
                  <a:lnTo>
                    <a:pt x="5552340" y="316064"/>
                  </a:lnTo>
                  <a:lnTo>
                    <a:pt x="5534447" y="278182"/>
                  </a:lnTo>
                  <a:lnTo>
                    <a:pt x="5506296" y="247154"/>
                  </a:lnTo>
                  <a:lnTo>
                    <a:pt x="5470469" y="225710"/>
                  </a:lnTo>
                  <a:lnTo>
                    <a:pt x="5429972" y="215540"/>
                  </a:lnTo>
                  <a:lnTo>
                    <a:pt x="5415934" y="214862"/>
                  </a:lnTo>
                  <a:lnTo>
                    <a:pt x="5809487" y="214862"/>
                  </a:lnTo>
                  <a:lnTo>
                    <a:pt x="5809487" y="1604322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70034" y="4954502"/>
              <a:ext cx="5308600" cy="1390015"/>
            </a:xfrm>
            <a:custGeom>
              <a:avLst/>
              <a:gdLst/>
              <a:ahLst/>
              <a:cxnLst/>
              <a:rect l="l" t="t" r="r" b="b"/>
              <a:pathLst>
                <a:path w="5308600" h="1390014">
                  <a:moveTo>
                    <a:pt x="5165939" y="1389459"/>
                  </a:moveTo>
                  <a:lnTo>
                    <a:pt x="142508" y="1389459"/>
                  </a:lnTo>
                  <a:lnTo>
                    <a:pt x="135507" y="1389288"/>
                  </a:lnTo>
                  <a:lnTo>
                    <a:pt x="94506" y="1381132"/>
                  </a:lnTo>
                  <a:lnTo>
                    <a:pt x="57608" y="1361409"/>
                  </a:lnTo>
                  <a:lnTo>
                    <a:pt x="28048" y="1331850"/>
                  </a:lnTo>
                  <a:lnTo>
                    <a:pt x="8326" y="1294952"/>
                  </a:lnTo>
                  <a:lnTo>
                    <a:pt x="171" y="1253952"/>
                  </a:lnTo>
                  <a:lnTo>
                    <a:pt x="0" y="1246950"/>
                  </a:lnTo>
                  <a:lnTo>
                    <a:pt x="0" y="142508"/>
                  </a:lnTo>
                  <a:lnTo>
                    <a:pt x="6134" y="101139"/>
                  </a:lnTo>
                  <a:lnTo>
                    <a:pt x="24016" y="63334"/>
                  </a:lnTo>
                  <a:lnTo>
                    <a:pt x="52101" y="32346"/>
                  </a:lnTo>
                  <a:lnTo>
                    <a:pt x="87972" y="10847"/>
                  </a:lnTo>
                  <a:lnTo>
                    <a:pt x="128540" y="684"/>
                  </a:lnTo>
                  <a:lnTo>
                    <a:pt x="142508" y="0"/>
                  </a:lnTo>
                  <a:lnTo>
                    <a:pt x="5165939" y="0"/>
                  </a:lnTo>
                  <a:lnTo>
                    <a:pt x="5207306" y="6134"/>
                  </a:lnTo>
                  <a:lnTo>
                    <a:pt x="5245112" y="24016"/>
                  </a:lnTo>
                  <a:lnTo>
                    <a:pt x="5276100" y="52100"/>
                  </a:lnTo>
                  <a:lnTo>
                    <a:pt x="5297599" y="87972"/>
                  </a:lnTo>
                  <a:lnTo>
                    <a:pt x="5307762" y="128539"/>
                  </a:lnTo>
                  <a:lnTo>
                    <a:pt x="5308447" y="142508"/>
                  </a:lnTo>
                  <a:lnTo>
                    <a:pt x="5308447" y="1246950"/>
                  </a:lnTo>
                  <a:lnTo>
                    <a:pt x="5302312" y="1288318"/>
                  </a:lnTo>
                  <a:lnTo>
                    <a:pt x="5284430" y="1326123"/>
                  </a:lnTo>
                  <a:lnTo>
                    <a:pt x="5256346" y="1357112"/>
                  </a:lnTo>
                  <a:lnTo>
                    <a:pt x="5220474" y="1378610"/>
                  </a:lnTo>
                  <a:lnTo>
                    <a:pt x="5179907" y="1388774"/>
                  </a:lnTo>
                  <a:lnTo>
                    <a:pt x="5165939" y="1389459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83797" y="5168265"/>
              <a:ext cx="498780" cy="249390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44119" y="5199732"/>
              <a:ext cx="177799" cy="177799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412386" y="5032577"/>
            <a:ext cx="3773170" cy="93154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50" b="1" spc="-80" dirty="0">
                <a:solidFill>
                  <a:srgbClr val="1D293B"/>
                </a:solidFill>
                <a:latin typeface="Arial"/>
                <a:cs typeface="Arial"/>
              </a:rPr>
              <a:t>Complexity</a:t>
            </a:r>
            <a:r>
              <a:rPr sz="1650" b="1" spc="-85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600" b="1" spc="-114" dirty="0">
                <a:solidFill>
                  <a:srgbClr val="1D293B"/>
                </a:solidFill>
                <a:latin typeface="Century Gothic"/>
                <a:cs typeface="Century Gothic"/>
              </a:rPr>
              <a:t>&amp;</a:t>
            </a:r>
            <a:r>
              <a:rPr sz="1600" b="1" spc="-70" dirty="0">
                <a:solidFill>
                  <a:srgbClr val="1D293B"/>
                </a:solidFill>
                <a:latin typeface="Century Gothic"/>
                <a:cs typeface="Century Gothic"/>
              </a:rPr>
              <a:t> </a:t>
            </a:r>
            <a:r>
              <a:rPr sz="1650" b="1" spc="-10" dirty="0">
                <a:solidFill>
                  <a:srgbClr val="1D293B"/>
                </a:solidFill>
                <a:latin typeface="Arial"/>
                <a:cs typeface="Arial"/>
              </a:rPr>
              <a:t>Interpretability</a:t>
            </a:r>
            <a:endParaRPr sz="1650">
              <a:latin typeface="Arial"/>
              <a:cs typeface="Arial"/>
            </a:endParaRPr>
          </a:p>
          <a:p>
            <a:pPr marL="12700" marR="5080">
              <a:lnSpc>
                <a:spcPct val="121200"/>
              </a:lnSpc>
              <a:spcBef>
                <a:spcPts val="360"/>
              </a:spcBef>
            </a:pP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AI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models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can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be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complex</a:t>
            </a:r>
            <a:r>
              <a:rPr sz="13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,</a:t>
            </a:r>
            <a:r>
              <a:rPr sz="1350" spc="-7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making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it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challenging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to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understand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their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decisions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5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(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need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for</a:t>
            </a:r>
            <a:r>
              <a:rPr sz="1300" spc="-4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Explainable</a:t>
            </a:r>
            <a:r>
              <a:rPr sz="1300" spc="-4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AI</a:t>
            </a:r>
            <a:r>
              <a:rPr sz="1350" spc="6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50" spc="-50" dirty="0">
                <a:solidFill>
                  <a:srgbClr val="334054"/>
                </a:solidFill>
                <a:latin typeface="Microsoft Sans Serif"/>
                <a:cs typeface="Microsoft Sans Serif"/>
              </a:rPr>
              <a:t>.</a:t>
            </a:r>
            <a:endParaRPr sz="1350">
              <a:latin typeface="Microsoft Sans Serif"/>
              <a:cs typeface="Microsoft Sans Serif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843015" y="4739639"/>
            <a:ext cx="5806440" cy="1889760"/>
            <a:chOff x="5843015" y="4739639"/>
            <a:chExt cx="5806440" cy="1889760"/>
          </a:xfrm>
        </p:grpSpPr>
        <p:sp>
          <p:nvSpPr>
            <p:cNvPr id="42" name="object 42"/>
            <p:cNvSpPr/>
            <p:nvPr/>
          </p:nvSpPr>
          <p:spPr>
            <a:xfrm>
              <a:off x="5843015" y="4739639"/>
              <a:ext cx="5806440" cy="1889760"/>
            </a:xfrm>
            <a:custGeom>
              <a:avLst/>
              <a:gdLst/>
              <a:ahLst/>
              <a:cxnLst/>
              <a:rect l="l" t="t" r="r" b="b"/>
              <a:pathLst>
                <a:path w="5806440" h="1889759">
                  <a:moveTo>
                    <a:pt x="5806439" y="1889759"/>
                  </a:moveTo>
                  <a:lnTo>
                    <a:pt x="0" y="1889759"/>
                  </a:lnTo>
                  <a:lnTo>
                    <a:pt x="0" y="0"/>
                  </a:lnTo>
                  <a:lnTo>
                    <a:pt x="5806439" y="0"/>
                  </a:lnTo>
                  <a:lnTo>
                    <a:pt x="5806439" y="214862"/>
                  </a:lnTo>
                  <a:lnTo>
                    <a:pt x="391738" y="214862"/>
                  </a:lnTo>
                  <a:lnTo>
                    <a:pt x="377699" y="215540"/>
                  </a:lnTo>
                  <a:lnTo>
                    <a:pt x="337202" y="225710"/>
                  </a:lnTo>
                  <a:lnTo>
                    <a:pt x="301375" y="247154"/>
                  </a:lnTo>
                  <a:lnTo>
                    <a:pt x="273224" y="278182"/>
                  </a:lnTo>
                  <a:lnTo>
                    <a:pt x="255331" y="316064"/>
                  </a:lnTo>
                  <a:lnTo>
                    <a:pt x="249229" y="357371"/>
                  </a:lnTo>
                  <a:lnTo>
                    <a:pt x="249229" y="1461813"/>
                  </a:lnTo>
                  <a:lnTo>
                    <a:pt x="255331" y="1503119"/>
                  </a:lnTo>
                  <a:lnTo>
                    <a:pt x="273224" y="1541001"/>
                  </a:lnTo>
                  <a:lnTo>
                    <a:pt x="301375" y="1572029"/>
                  </a:lnTo>
                  <a:lnTo>
                    <a:pt x="337202" y="1593474"/>
                  </a:lnTo>
                  <a:lnTo>
                    <a:pt x="377699" y="1603644"/>
                  </a:lnTo>
                  <a:lnTo>
                    <a:pt x="391738" y="1604322"/>
                  </a:lnTo>
                  <a:lnTo>
                    <a:pt x="5806439" y="1604322"/>
                  </a:lnTo>
                  <a:lnTo>
                    <a:pt x="5806439" y="1889759"/>
                  </a:lnTo>
                  <a:close/>
                </a:path>
                <a:path w="5806440" h="1889759">
                  <a:moveTo>
                    <a:pt x="5806439" y="1604322"/>
                  </a:moveTo>
                  <a:lnTo>
                    <a:pt x="5415169" y="1604322"/>
                  </a:lnTo>
                  <a:lnTo>
                    <a:pt x="5429207" y="1603644"/>
                  </a:lnTo>
                  <a:lnTo>
                    <a:pt x="5442976" y="1601609"/>
                  </a:lnTo>
                  <a:lnTo>
                    <a:pt x="5482415" y="1587475"/>
                  </a:lnTo>
                  <a:lnTo>
                    <a:pt x="5515938" y="1562582"/>
                  </a:lnTo>
                  <a:lnTo>
                    <a:pt x="5540830" y="1529059"/>
                  </a:lnTo>
                  <a:lnTo>
                    <a:pt x="5554965" y="1489620"/>
                  </a:lnTo>
                  <a:lnTo>
                    <a:pt x="5557678" y="1461813"/>
                  </a:lnTo>
                  <a:lnTo>
                    <a:pt x="5557678" y="357371"/>
                  </a:lnTo>
                  <a:lnTo>
                    <a:pt x="5551575" y="316064"/>
                  </a:lnTo>
                  <a:lnTo>
                    <a:pt x="5533682" y="278182"/>
                  </a:lnTo>
                  <a:lnTo>
                    <a:pt x="5505531" y="247154"/>
                  </a:lnTo>
                  <a:lnTo>
                    <a:pt x="5469704" y="225710"/>
                  </a:lnTo>
                  <a:lnTo>
                    <a:pt x="5429207" y="215540"/>
                  </a:lnTo>
                  <a:lnTo>
                    <a:pt x="5415169" y="214862"/>
                  </a:lnTo>
                  <a:lnTo>
                    <a:pt x="5806439" y="214862"/>
                  </a:lnTo>
                  <a:lnTo>
                    <a:pt x="5806439" y="1604322"/>
                  </a:lnTo>
                  <a:close/>
                </a:path>
              </a:pathLst>
            </a:custGeom>
            <a:solidFill>
              <a:srgbClr val="0079CC">
                <a:alpha val="101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092245" y="4954502"/>
              <a:ext cx="5308600" cy="1390015"/>
            </a:xfrm>
            <a:custGeom>
              <a:avLst/>
              <a:gdLst/>
              <a:ahLst/>
              <a:cxnLst/>
              <a:rect l="l" t="t" r="r" b="b"/>
              <a:pathLst>
                <a:path w="5308600" h="1390014">
                  <a:moveTo>
                    <a:pt x="5165939" y="1389459"/>
                  </a:moveTo>
                  <a:lnTo>
                    <a:pt x="142508" y="1389459"/>
                  </a:lnTo>
                  <a:lnTo>
                    <a:pt x="135507" y="1389288"/>
                  </a:lnTo>
                  <a:lnTo>
                    <a:pt x="94505" y="1381132"/>
                  </a:lnTo>
                  <a:lnTo>
                    <a:pt x="57607" y="1361409"/>
                  </a:lnTo>
                  <a:lnTo>
                    <a:pt x="28048" y="1331850"/>
                  </a:lnTo>
                  <a:lnTo>
                    <a:pt x="8325" y="1294952"/>
                  </a:lnTo>
                  <a:lnTo>
                    <a:pt x="171" y="1253952"/>
                  </a:lnTo>
                  <a:lnTo>
                    <a:pt x="0" y="1246950"/>
                  </a:lnTo>
                  <a:lnTo>
                    <a:pt x="0" y="142508"/>
                  </a:lnTo>
                  <a:lnTo>
                    <a:pt x="6134" y="101139"/>
                  </a:lnTo>
                  <a:lnTo>
                    <a:pt x="24016" y="63334"/>
                  </a:lnTo>
                  <a:lnTo>
                    <a:pt x="52100" y="32346"/>
                  </a:lnTo>
                  <a:lnTo>
                    <a:pt x="87971" y="10847"/>
                  </a:lnTo>
                  <a:lnTo>
                    <a:pt x="128540" y="684"/>
                  </a:lnTo>
                  <a:lnTo>
                    <a:pt x="142508" y="0"/>
                  </a:lnTo>
                  <a:lnTo>
                    <a:pt x="5165939" y="0"/>
                  </a:lnTo>
                  <a:lnTo>
                    <a:pt x="5207307" y="6134"/>
                  </a:lnTo>
                  <a:lnTo>
                    <a:pt x="5245112" y="24016"/>
                  </a:lnTo>
                  <a:lnTo>
                    <a:pt x="5276099" y="52100"/>
                  </a:lnTo>
                  <a:lnTo>
                    <a:pt x="5297598" y="87972"/>
                  </a:lnTo>
                  <a:lnTo>
                    <a:pt x="5307762" y="128539"/>
                  </a:lnTo>
                  <a:lnTo>
                    <a:pt x="5308447" y="142508"/>
                  </a:lnTo>
                  <a:lnTo>
                    <a:pt x="5308447" y="1246950"/>
                  </a:lnTo>
                  <a:lnTo>
                    <a:pt x="5302311" y="1288318"/>
                  </a:lnTo>
                  <a:lnTo>
                    <a:pt x="5284429" y="1326123"/>
                  </a:lnTo>
                  <a:lnTo>
                    <a:pt x="5256345" y="1357112"/>
                  </a:lnTo>
                  <a:lnTo>
                    <a:pt x="5220473" y="1378610"/>
                  </a:lnTo>
                  <a:lnTo>
                    <a:pt x="5179907" y="1388774"/>
                  </a:lnTo>
                  <a:lnTo>
                    <a:pt x="5165939" y="1389459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06008" y="5168265"/>
              <a:ext cx="498780" cy="249390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442976" y="5199732"/>
              <a:ext cx="228599" cy="177799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936685" y="5032577"/>
            <a:ext cx="3994150" cy="931544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650" b="1" spc="-90" dirty="0">
                <a:solidFill>
                  <a:srgbClr val="1D293B"/>
                </a:solidFill>
                <a:latin typeface="Arial"/>
                <a:cs typeface="Arial"/>
              </a:rPr>
              <a:t>Ethical</a:t>
            </a:r>
            <a:r>
              <a:rPr sz="1650" b="1" spc="-55" dirty="0">
                <a:solidFill>
                  <a:srgbClr val="1D293B"/>
                </a:solidFill>
                <a:latin typeface="Arial"/>
                <a:cs typeface="Arial"/>
              </a:rPr>
              <a:t> </a:t>
            </a:r>
            <a:r>
              <a:rPr sz="1650" b="1" spc="-10" dirty="0">
                <a:solidFill>
                  <a:srgbClr val="1D293B"/>
                </a:solidFill>
                <a:latin typeface="Arial"/>
                <a:cs typeface="Arial"/>
              </a:rPr>
              <a:t>Implications</a:t>
            </a:r>
            <a:endParaRPr sz="1650">
              <a:latin typeface="Arial"/>
              <a:cs typeface="Arial"/>
            </a:endParaRPr>
          </a:p>
          <a:p>
            <a:pPr marL="12700" marR="5080">
              <a:lnSpc>
                <a:spcPct val="121200"/>
              </a:lnSpc>
              <a:spcBef>
                <a:spcPts val="360"/>
              </a:spcBef>
            </a:pP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Questions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about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dirty="0">
                <a:solidFill>
                  <a:srgbClr val="334054"/>
                </a:solidFill>
                <a:latin typeface="Microsoft Sans Serif"/>
                <a:cs typeface="Microsoft Sans Serif"/>
              </a:rPr>
              <a:t>accountability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and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decision</a:t>
            </a:r>
            <a:r>
              <a:rPr sz="13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-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making</a:t>
            </a:r>
            <a:r>
              <a:rPr sz="1300" spc="-3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5" dirty="0">
                <a:solidFill>
                  <a:srgbClr val="334054"/>
                </a:solidFill>
                <a:latin typeface="Microsoft Sans Serif"/>
                <a:cs typeface="Microsoft Sans Serif"/>
              </a:rPr>
              <a:t>as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systems</a:t>
            </a:r>
            <a:r>
              <a:rPr sz="1300" spc="-5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become</a:t>
            </a:r>
            <a:r>
              <a:rPr sz="1300" spc="-55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20" dirty="0">
                <a:solidFill>
                  <a:srgbClr val="334054"/>
                </a:solidFill>
                <a:latin typeface="Microsoft Sans Serif"/>
                <a:cs typeface="Microsoft Sans Serif"/>
              </a:rPr>
              <a:t>more</a:t>
            </a:r>
            <a:r>
              <a:rPr sz="1300" spc="-50" dirty="0">
                <a:solidFill>
                  <a:srgbClr val="334054"/>
                </a:solidFill>
                <a:latin typeface="Microsoft Sans Serif"/>
                <a:cs typeface="Microsoft Sans Serif"/>
              </a:rPr>
              <a:t> </a:t>
            </a:r>
            <a:r>
              <a:rPr sz="130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autonomous</a:t>
            </a:r>
            <a:r>
              <a:rPr sz="1350" spc="-10" dirty="0">
                <a:solidFill>
                  <a:srgbClr val="334054"/>
                </a:solidFill>
                <a:latin typeface="Microsoft Sans Serif"/>
                <a:cs typeface="Microsoft Sans Serif"/>
              </a:rPr>
              <a:t>.</a:t>
            </a:r>
            <a:endParaRPr sz="1350">
              <a:latin typeface="Microsoft Sans Serif"/>
              <a:cs typeface="Microsoft Sans Serif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992117D-B30C-F713-01CC-E02194893897}"/>
              </a:ext>
            </a:extLst>
          </p:cNvPr>
          <p:cNvSpPr txBox="1"/>
          <p:nvPr/>
        </p:nvSpPr>
        <p:spPr>
          <a:xfrm>
            <a:off x="320039" y="937846"/>
            <a:ext cx="60905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000" b="1" i="0" dirty="0">
                <a:solidFill>
                  <a:schemeClr val="bg1"/>
                </a:solidFill>
                <a:effectLst/>
                <a:latin typeface="Inter"/>
              </a:rPr>
              <a:t>Challenges &amp; Considerations for Implementation</a:t>
            </a:r>
          </a:p>
        </p:txBody>
      </p:sp>
      <p:sp>
        <p:nvSpPr>
          <p:cNvPr id="50" name="object 7">
            <a:extLst>
              <a:ext uri="{FF2B5EF4-FFF2-40B4-BE49-F238E27FC236}">
                <a16:creationId xmlns:a16="http://schemas.microsoft.com/office/drawing/2014/main" id="{CA555B23-D49A-6223-C24A-D6C668D0F86C}"/>
              </a:ext>
            </a:extLst>
          </p:cNvPr>
          <p:cNvSpPr txBox="1"/>
          <p:nvPr/>
        </p:nvSpPr>
        <p:spPr>
          <a:xfrm>
            <a:off x="1175611" y="396228"/>
            <a:ext cx="6474825" cy="2404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sz="1450" spc="-20" dirty="0">
                <a:solidFill>
                  <a:srgbClr val="465469"/>
                </a:solidFill>
                <a:latin typeface="Microsoft Sans Serif"/>
                <a:cs typeface="Microsoft Sans Serif"/>
              </a:rPr>
              <a:t>Recent developments in intelligent control systems and autonomous control</a:t>
            </a:r>
            <a:endParaRPr sz="14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Custom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Future is Now</vt:lpstr>
      <vt:lpstr>Autonomous Transformation</vt:lpstr>
      <vt:lpstr>PowerPoint Presentation</vt:lpstr>
      <vt:lpstr>PowerPoint Presentation</vt:lpstr>
      <vt:lpstr>1. Learning</vt:lpstr>
      <vt:lpstr>Manufacturing</vt:lpstr>
      <vt:lpstr>PowerPoint Presentation</vt:lpstr>
      <vt:lpstr>Higher Operational Efficiency</vt:lpstr>
      <vt:lpstr>PowerPoint Presentation</vt:lpstr>
      <vt:lpstr>PowerPoint Presentation</vt:lpstr>
      <vt:lpstr>Key 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is Now</dc:title>
  <cp:lastModifiedBy>wisamthamer wisamthamer</cp:lastModifiedBy>
  <cp:revision>2</cp:revision>
  <dcterms:created xsi:type="dcterms:W3CDTF">2025-07-11T11:46:13Z</dcterms:created>
  <dcterms:modified xsi:type="dcterms:W3CDTF">2025-09-03T09:46:22Z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2025-07-11T00:00:00Z</vt:filetime>
  </property>
  <property fmtid="{D5CDD505-2E9C-101B-9397-08002B2CF9AE}" pid="3" name="LastSaved">
    <vt:filetime>2025-07-11T00:00:00Z</vt:filetime>
  </property>
  <property fmtid="{D5CDD505-2E9C-101B-9397-08002B2CF9AE}" pid="4" name="Producer">
    <vt:lpwstr>iText® Core 7.2.2 (AGPL version) ©2000-2022 iText Group NV</vt:lpwstr>
  </property>
</Properties>
</file>