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122024-15F3-4306-9DAB-D0815D9E0225}" type="datetimeFigureOut">
              <a:rPr lang="en-US" smtClean="0"/>
              <a:t>4/29/2025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F9F49F-6C24-44D9-B1C8-DD7A131093E2}" type="slidenum">
              <a:rPr lang="en-US" smtClean="0"/>
              <a:t>‹#›</a:t>
            </a:fld>
            <a:endParaRPr lang="en-US"/>
          </a:p>
        </p:txBody>
      </p:sp>
    </p:spTree>
    <p:extLst>
      <p:ext uri="{BB962C8B-B14F-4D97-AF65-F5344CB8AC3E}">
        <p14:creationId xmlns:p14="http://schemas.microsoft.com/office/powerpoint/2010/main" val="3279182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F9F49F-6C24-44D9-B1C8-DD7A131093E2}" type="slidenum">
              <a:rPr lang="en-US" smtClean="0"/>
              <a:t>5</a:t>
            </a:fld>
            <a:endParaRPr lang="en-US"/>
          </a:p>
        </p:txBody>
      </p:sp>
    </p:spTree>
    <p:extLst>
      <p:ext uri="{BB962C8B-B14F-4D97-AF65-F5344CB8AC3E}">
        <p14:creationId xmlns:p14="http://schemas.microsoft.com/office/powerpoint/2010/main" val="432966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B01E7D8-B33E-475B-A549-6B00BE86B87F}" type="datetimeFigureOut">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1E7D8-B33E-475B-A549-6B00BE86B87F}" type="datetimeFigureOut">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B01E7D8-B33E-475B-A549-6B00BE86B87F}" type="datetimeFigureOut">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CA56-BCC5-4E74-8768-6832CC160860}"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1E7D8-B33E-475B-A549-6B00BE86B87F}" type="datetimeFigureOut">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CA56-BCC5-4E74-8768-6832CC160860}"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01E7D8-B33E-475B-A549-6B00BE86B87F}" type="datetimeFigureOut">
              <a:rPr lang="en-US" smtClean="0"/>
              <a:t>4/29/2025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0B01E7D8-B33E-475B-A549-6B00BE86B87F}" type="datetimeFigureOut">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CA56-BCC5-4E74-8768-6832CC160860}"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B01E7D8-B33E-475B-A549-6B00BE86B87F}" type="datetimeFigureOut">
              <a:rPr lang="en-US" smtClean="0"/>
              <a:t>4/29/2025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01E7D8-B33E-475B-A549-6B00BE86B87F}" type="datetimeFigureOut">
              <a:rPr lang="en-US" smtClean="0"/>
              <a:t>4/29/2025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0B01E7D8-B33E-475B-A549-6B00BE86B87F}" type="datetimeFigureOut">
              <a:rPr lang="en-US" smtClean="0"/>
              <a:t>4/29/2025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52CA56-BCC5-4E74-8768-6832CC16086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B01E7D8-B33E-475B-A549-6B00BE86B87F}" type="datetimeFigureOut">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CA56-BCC5-4E74-8768-6832CC160860}"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01E7D8-B33E-475B-A549-6B00BE86B87F}" type="datetimeFigureOut">
              <a:rPr lang="en-US" smtClean="0"/>
              <a:t>4/29/2025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52CA56-BCC5-4E74-8768-6832CC160860}"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0B01E7D8-B33E-475B-A549-6B00BE86B87F}" type="datetimeFigureOut">
              <a:rPr lang="en-US" smtClean="0"/>
              <a:t>4/29/2025</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352CA56-BCC5-4E74-8768-6832CC160860}"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ar-IQ" dirty="0" smtClean="0">
                <a:latin typeface="Andalus" pitchFamily="18" charset="-78"/>
                <a:cs typeface="Andalus" pitchFamily="18" charset="-78"/>
              </a:rPr>
              <a:t>الوصم الاجتماعي</a:t>
            </a:r>
            <a:br>
              <a:rPr lang="ar-IQ" dirty="0" smtClean="0">
                <a:latin typeface="Andalus" pitchFamily="18" charset="-78"/>
                <a:cs typeface="Andalus" pitchFamily="18" charset="-78"/>
              </a:rPr>
            </a:br>
            <a:r>
              <a:rPr lang="ar-IQ" dirty="0" smtClean="0">
                <a:latin typeface="Andalus" pitchFamily="18" charset="-78"/>
                <a:cs typeface="Andalus" pitchFamily="18" charset="-78"/>
              </a:rPr>
              <a:t>المفهوم ، الاسباب ، الاثار النفسية والاجتماعية، سبل التعامل معه</a:t>
            </a:r>
            <a:endParaRPr lang="en-US" dirty="0">
              <a:latin typeface="Andalus" pitchFamily="18" charset="-78"/>
              <a:cs typeface="Andalus" pitchFamily="18" charset="-78"/>
            </a:endParaRPr>
          </a:p>
        </p:txBody>
      </p:sp>
      <p:sp>
        <p:nvSpPr>
          <p:cNvPr id="3" name="Subtitle 2"/>
          <p:cNvSpPr>
            <a:spLocks noGrp="1"/>
          </p:cNvSpPr>
          <p:nvPr>
            <p:ph type="subTitle" idx="1"/>
          </p:nvPr>
        </p:nvSpPr>
        <p:spPr/>
        <p:txBody>
          <a:bodyPr>
            <a:noAutofit/>
          </a:bodyPr>
          <a:lstStyle/>
          <a:p>
            <a:r>
              <a:rPr lang="ar-IQ" sz="2400" dirty="0" smtClean="0">
                <a:solidFill>
                  <a:srgbClr val="FF0000"/>
                </a:solidFill>
                <a:latin typeface="Agency FB" pitchFamily="34" charset="0"/>
                <a:cs typeface="Andalus" pitchFamily="18" charset="-78"/>
              </a:rPr>
              <a:t>       أ.د بشرى عبد الحسي</a:t>
            </a:r>
          </a:p>
          <a:p>
            <a:r>
              <a:rPr lang="ar-IQ" sz="2400" dirty="0" smtClean="0">
                <a:solidFill>
                  <a:srgbClr val="FF0000"/>
                </a:solidFill>
                <a:latin typeface="Agency FB" pitchFamily="34" charset="0"/>
                <a:cs typeface="Andalus" pitchFamily="18" charset="-78"/>
              </a:rPr>
              <a:t>      رئيس قسم الارشاد النفسي والتربوي/ مركز البحوث النفسية</a:t>
            </a:r>
            <a:endParaRPr lang="en-US" sz="2400" dirty="0">
              <a:solidFill>
                <a:srgbClr val="FF0000"/>
              </a:solidFill>
              <a:latin typeface="Agency FB" pitchFamily="34" charset="0"/>
              <a:cs typeface="Andalus" pitchFamily="18" charset="-78"/>
            </a:endParaRPr>
          </a:p>
        </p:txBody>
      </p:sp>
    </p:spTree>
    <p:extLst>
      <p:ext uri="{BB962C8B-B14F-4D97-AF65-F5344CB8AC3E}">
        <p14:creationId xmlns:p14="http://schemas.microsoft.com/office/powerpoint/2010/main" val="3325619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457200"/>
            <a:ext cx="8153400" cy="5355312"/>
          </a:xfrm>
          <a:prstGeom prst="rect">
            <a:avLst/>
          </a:prstGeom>
        </p:spPr>
        <p:txBody>
          <a:bodyPr wrap="square">
            <a:spAutoFit/>
          </a:bodyPr>
          <a:lstStyle/>
          <a:p>
            <a:endParaRPr lang="ar-IQ" dirty="0" smtClean="0"/>
          </a:p>
          <a:p>
            <a:pPr algn="r"/>
            <a:r>
              <a:rPr lang="ar-IQ" b="1" dirty="0" smtClean="0"/>
              <a:t>*كيف نقلل من تأثير الوصم الاجتماعي؟</a:t>
            </a:r>
          </a:p>
          <a:p>
            <a:pPr algn="r"/>
            <a:r>
              <a:rPr lang="ar-IQ" dirty="0" smtClean="0"/>
              <a:t>يعد التغلب على الوصمة الاجتماعية عملية معقدة ومليئة بالتحديات وتتطلب نهجاً متعدد الأوجه. ومن أجل كسر دائرة الوصمة الاجتماعية، من المهم فهم الأسباب الجذرية وتأثيرها على الأفراد والمجتمع ككل. هناك وجهات نظر مختلفة حول كيفية معالجة الوصمة الاجتماعية</a:t>
            </a:r>
          </a:p>
          <a:p>
            <a:pPr algn="r"/>
            <a:r>
              <a:rPr lang="ar-IQ" dirty="0" smtClean="0"/>
              <a:t>كما إن الوصم الاجتماعي الخارجي قد يكون مشكلة من الصعب التغلب عليها، وقد يكافح الفرد كثيرًا لتحسين صورته أمام المجتمع ولكن دون جدوى، وخاصة في المجتمعات الأقل تحضرًا، ولحل مشكلة الوصم هناك طرقاً مختلفة للتعامل مع الوصمة الاجتماعية وكيفية التغلب على التحديات التي تأتي معها</a:t>
            </a:r>
          </a:p>
          <a:p>
            <a:pPr algn="r"/>
            <a:r>
              <a:rPr lang="ar-IQ" b="1" dirty="0" smtClean="0"/>
              <a:t> 1-اطلب الدعم</a:t>
            </a:r>
          </a:p>
          <a:p>
            <a:pPr algn="r"/>
            <a:r>
              <a:rPr lang="ar-IQ" dirty="0" smtClean="0"/>
              <a:t>إحدى أفضل الطرق للتعامل مع الوصمة الاجتماعية هي طلب الدعم من الأصدقاء والعائلة ومجموعات الدعم. يمكن أن تساعدك مجموعات الدعم على التواصل مع الآخرين الذين مروا بتجارب مماثلة وتوفر لك مساحة آمنة لمشاركة مشاعرك وتجاربك ، اذ تعد مجموعات الدعم طريقة رائعة للتواصل مع الآخرين الذين مروا بتجارب مماثلة. توفر هذه المجموعات مساحة آمنة لمشاركة قصتك وتلقي الدعم والتعلم من الآخرين. هناك العديد من مجموعات الدعم المتاحة، مثل مشروع البراءة، الذي يقدم الدعم للمبررين. يمكن أن يساعدك الانضمام إلى مجموعة دعم على تقليل الشعور بالوحدة وتوفير شعور بالانتماء للمجتمع</a:t>
            </a:r>
          </a:p>
          <a:p>
            <a:pPr algn="r"/>
            <a:r>
              <a:rPr lang="ar-IQ" b="1" dirty="0" smtClean="0"/>
              <a:t>.2-العمل التطوعي</a:t>
            </a:r>
          </a:p>
          <a:p>
            <a:pPr algn="r"/>
            <a:r>
              <a:rPr lang="ar-IQ" dirty="0" smtClean="0"/>
              <a:t>يعد العمل التطوعي طريقة رائعة لبناء شبكة دعم مع تقديم العطاء للمجتمع. يمكن أن يساعدك العمل التطوعي على التعرف على أشخاص جدد، وتطوير مهارات جديدة، وتوفير الشعور بالهدف. بالإضافة إلى ذلك، يمكن أن يساعدك العمل التطوعي على الشعور بأنك أكثر ارتباطاً بالمجتمع ويوفر طريقة لرد الجميل بعد التعرض للظلم</a:t>
            </a:r>
            <a:endParaRPr lang="ar-IQ" dirty="0"/>
          </a:p>
        </p:txBody>
      </p:sp>
    </p:spTree>
    <p:extLst>
      <p:ext uri="{BB962C8B-B14F-4D97-AF65-F5344CB8AC3E}">
        <p14:creationId xmlns:p14="http://schemas.microsoft.com/office/powerpoint/2010/main" val="29548145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534400" cy="5909310"/>
          </a:xfrm>
          <a:prstGeom prst="rect">
            <a:avLst/>
          </a:prstGeom>
        </p:spPr>
        <p:txBody>
          <a:bodyPr wrap="square">
            <a:spAutoFit/>
          </a:bodyPr>
          <a:lstStyle/>
          <a:p>
            <a:endParaRPr lang="ar-IQ" dirty="0" smtClean="0"/>
          </a:p>
          <a:p>
            <a:pPr algn="r"/>
            <a:r>
              <a:rPr lang="ar-IQ" b="1" dirty="0" smtClean="0"/>
              <a:t>3- ثقف نفسك والآخرين</a:t>
            </a:r>
          </a:p>
          <a:p>
            <a:pPr algn="r"/>
            <a:r>
              <a:rPr lang="ar-IQ" dirty="0" smtClean="0"/>
              <a:t>التعليم أداة قوية لمواجهة الوصمة الاجتماعية. إن تثقيف نفسك حول هذه القضية يمكن أن يساعدك على فهم الأسباب الكامنة وراء الوصمة وكيفية تحديها بشكل أفضل. يمكنك أيضاً تثقيف الآخرين حول هذه القضية من خلال مشاركة قصتك وزيادة الوعي حول الإدانات الخاطئة. ومن خلال تثقيف الآخرين، يمكنك المساعدة في كسر الصور النمطية والمفاهيم الخاطئة التي تساهم في الوصمة الاجتماعية</a:t>
            </a:r>
          </a:p>
          <a:p>
            <a:pPr algn="r"/>
            <a:r>
              <a:rPr lang="ar-IQ" b="1" dirty="0" smtClean="0"/>
              <a:t>4- ركز على نقاط قوتك</a:t>
            </a:r>
          </a:p>
          <a:p>
            <a:pPr algn="r"/>
            <a:r>
              <a:rPr lang="ar-IQ" dirty="0" smtClean="0"/>
              <a:t>قد تجعلك الوصمة الاجتماعية تشعر بأنك أقل من الآخرين، لكن من المهم التركيز على نقاط قوتك وإنجازاتك. افتخر بإنجازاتك وذكّر نفسك بقيمتك. قد يكون من المفيد أيضاً تحديد أهداف </a:t>
            </a:r>
          </a:p>
          <a:p>
            <a:pPr algn="r"/>
            <a:r>
              <a:rPr lang="ar-IQ" b="1" dirty="0" smtClean="0"/>
              <a:t>5-تحدث</a:t>
            </a:r>
            <a:endParaRPr lang="ar-IQ" b="1" dirty="0"/>
          </a:p>
          <a:p>
            <a:pPr algn="r"/>
            <a:r>
              <a:rPr lang="ar-IQ" dirty="0"/>
              <a:t>إن التحدث والدفاع عن نفسك يمكن أن يكون أمراً تمكينياً. إذا كنت تعاني من التمييز أو التحيز، فمن المهم معالجته والتحدث عنه. ويمكن القيام بذلك عن طريق الإبلاغ عن الحوادث إلى السلطات المختصة أو التحدث علناً. من خلال التحدث، يمكنك تحدي وصمة العار وزيادة الوعي حول هذه القضية قد يكون التعامل مع الوصمة الاجتماعية أمراً صعباً، ولكن من المهم أن نتذكر أنه ليس مستحيلاً. إن البحث عن الدعم، وتثقيف نفسك والآخرين، والتركيز على نقاط قوتك، وتطوير شبكة داعمة، والتحدث، كلها طرق فعالة للتعامل مع الوصمة الاجتماعية. ومن خلال تنفيذ هذه الاستراتيجيات، يمكنك التغلب على التحديات التي تأتي مع الوصمة الاجتماعية والعيش حياة مُرضية</a:t>
            </a:r>
          </a:p>
          <a:p>
            <a:pPr algn="r"/>
            <a:r>
              <a:rPr lang="ar-IQ" dirty="0"/>
              <a:t>غالباً ما تكون العائلة والأصدقاء أول الأشخاص الذين يلجأ إليهم المُبرأون للحصول على الدعم. ومع ذلك، من المهم أن تتذكر أنه ليس كل شخص في حياتك قد يكون داعماً لك. ربما يعتقد البعض أنك مذنب وقد لا يكونون على استعداد لتغيير رأيهم. لذلك، من الضروري تحديد الأشخاص الداعمين وبناء علاقة معهم. التحدث معهم عن مشاعرك وتجاربك يمكن أن يساعدك على معالجة مشاعرك والشعور بعزلة أقل</a:t>
            </a:r>
          </a:p>
          <a:p>
            <a:pPr algn="r"/>
            <a:r>
              <a:rPr lang="ar-IQ" dirty="0" smtClean="0"/>
              <a:t>والعمل على تحقيق بناء ثقتك بنفسك واحترامك لذاتك</a:t>
            </a:r>
          </a:p>
        </p:txBody>
      </p:sp>
    </p:spTree>
    <p:extLst>
      <p:ext uri="{BB962C8B-B14F-4D97-AF65-F5344CB8AC3E}">
        <p14:creationId xmlns:p14="http://schemas.microsoft.com/office/powerpoint/2010/main" val="37043081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04800"/>
            <a:ext cx="8305800" cy="4801314"/>
          </a:xfrm>
          <a:prstGeom prst="rect">
            <a:avLst/>
          </a:prstGeom>
        </p:spPr>
        <p:txBody>
          <a:bodyPr wrap="square">
            <a:spAutoFit/>
          </a:bodyPr>
          <a:lstStyle/>
          <a:p>
            <a:pPr algn="r"/>
            <a:endParaRPr lang="ar-IQ" dirty="0" smtClean="0"/>
          </a:p>
          <a:p>
            <a:pPr algn="r"/>
            <a:endParaRPr lang="ar-IQ" dirty="0"/>
          </a:p>
          <a:p>
            <a:pPr algn="r"/>
            <a:endParaRPr lang="ar-IQ" dirty="0" smtClean="0"/>
          </a:p>
          <a:p>
            <a:pPr algn="r"/>
            <a:endParaRPr lang="ar-IQ" dirty="0"/>
          </a:p>
          <a:p>
            <a:pPr algn="r"/>
            <a:endParaRPr lang="ar-IQ" dirty="0" smtClean="0"/>
          </a:p>
          <a:p>
            <a:pPr algn="r"/>
            <a:endParaRPr lang="ar-IQ" dirty="0"/>
          </a:p>
          <a:p>
            <a:pPr algn="r"/>
            <a:endParaRPr lang="ar-IQ" dirty="0" smtClean="0"/>
          </a:p>
          <a:p>
            <a:pPr algn="r"/>
            <a:r>
              <a:rPr lang="ar-IQ" dirty="0" smtClean="0"/>
              <a:t>اذن فإن الإنسان بطبيعتة معرض للوقوع في الخطإ والتقصير وارتكاب الاخطاء.والوصم  قد يكون مخالف للنصوص الشرعية ويتنافى كليا مع مضمون الإسلام، لأن الوصم قد يكون في بعض الأحيان جهلا بالنصوص الشرعية والأحكام والقوانين التي تنهى عن التنابز بالالقاب . وعلى هذا الأساس فواجب علينا جميعا أن نغير نظرتنا تجاه أفراد مجتمعنا من منحرفين وذوي احتياجات خاصة، وأن نغض الطرف عن زلاتهم وتقويم ما يمكن تقويمه، وقبول اختلافهم عنا في اللون أو الجسم أو اللغة أو الدين، بعيدا عن كل أشكال الوصم ، ومعاملتهم بأساليب طيبة وراقية خارج منطق الزجر والعقاب والإكراه الذي هو من سمات الأنظمة الاستبدادية</a:t>
            </a:r>
          </a:p>
          <a:p>
            <a:pPr algn="r"/>
            <a:r>
              <a:rPr lang="ar-IQ" dirty="0" smtClean="0"/>
              <a:t>لا ينبغي أن نقف أمام أفراد مجتمعنا موقف اللاعنين أو المنفرين أو المكفرين أو أي شكل من أشكال الإبعاد والتهميش، بل يجب أن نقف وقفة تأمل وإصغاء وتقويم لمختلف سلوكاتهم، ونحاورهم بالتي هي أحسن وألطف، من أجل الإسهام في بناء مجتمع ينعم بالحب والأمان والسلم والحرية، وتطهيره من الجرائم والانحراف والفساد الأخلاقي، وبناء جيل يصنع مستقبل جديد وغد أفضل.الطريقة التي نتحدث بها تؤثر على مواقف الآخرين معنا </a:t>
            </a:r>
            <a:endParaRPr lang="ar-IQ" dirty="0"/>
          </a:p>
        </p:txBody>
      </p:sp>
    </p:spTree>
    <p:extLst>
      <p:ext uri="{BB962C8B-B14F-4D97-AF65-F5344CB8AC3E}">
        <p14:creationId xmlns:p14="http://schemas.microsoft.com/office/powerpoint/2010/main" val="28270049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76400" y="1600200"/>
            <a:ext cx="5867400" cy="2554545"/>
          </a:xfrm>
          <a:prstGeom prst="rect">
            <a:avLst/>
          </a:prstGeom>
        </p:spPr>
        <p:txBody>
          <a:bodyPr wrap="square">
            <a:spAutoFit/>
          </a:bodyPr>
          <a:lstStyle/>
          <a:p>
            <a:pPr algn="ctr"/>
            <a:r>
              <a:rPr lang="ar-IQ" sz="2800" dirty="0" smtClean="0">
                <a:latin typeface="Andalus" pitchFamily="18" charset="-78"/>
                <a:cs typeface="Andalus" pitchFamily="18" charset="-78"/>
              </a:rPr>
              <a:t>  </a:t>
            </a:r>
            <a:r>
              <a:rPr lang="ar-IQ" sz="4000" dirty="0" smtClean="0">
                <a:solidFill>
                  <a:srgbClr val="FF0000"/>
                </a:solidFill>
                <a:latin typeface="Andalus" pitchFamily="18" charset="-78"/>
                <a:cs typeface="Andalus" pitchFamily="18" charset="-78"/>
              </a:rPr>
              <a:t>واخيرا </a:t>
            </a:r>
          </a:p>
          <a:p>
            <a:pPr algn="ctr"/>
            <a:r>
              <a:rPr lang="ar-IQ" sz="4000" dirty="0" smtClean="0">
                <a:solidFill>
                  <a:srgbClr val="FF0000"/>
                </a:solidFill>
                <a:latin typeface="Andalus" pitchFamily="18" charset="-78"/>
                <a:cs typeface="Andalus" pitchFamily="18" charset="-78"/>
              </a:rPr>
              <a:t>شكرا لحسن استماعكم واصغاءكم وفقكم الله لانفسكم ولغيركم خدمة للجميع</a:t>
            </a:r>
            <a:endParaRPr lang="ar-IQ" sz="4000" dirty="0">
              <a:solidFill>
                <a:srgbClr val="FF0000"/>
              </a:solidFill>
              <a:latin typeface="Andalus" pitchFamily="18" charset="-78"/>
              <a:cs typeface="Andalus" pitchFamily="18" charset="-78"/>
            </a:endParaRPr>
          </a:p>
        </p:txBody>
      </p:sp>
    </p:spTree>
    <p:extLst>
      <p:ext uri="{BB962C8B-B14F-4D97-AF65-F5344CB8AC3E}">
        <p14:creationId xmlns:p14="http://schemas.microsoft.com/office/powerpoint/2010/main" val="3305673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371600"/>
            <a:ext cx="7391400" cy="4093428"/>
          </a:xfrm>
          <a:prstGeom prst="rect">
            <a:avLst/>
          </a:prstGeom>
        </p:spPr>
        <p:txBody>
          <a:bodyPr wrap="square">
            <a:spAutoFit/>
          </a:bodyPr>
          <a:lstStyle/>
          <a:p>
            <a:pPr algn="r"/>
            <a:r>
              <a:rPr lang="ar-IQ" sz="2000" dirty="0" smtClean="0"/>
              <a:t>مقدمة:</a:t>
            </a:r>
          </a:p>
          <a:p>
            <a:pPr algn="r"/>
            <a:r>
              <a:rPr lang="ar-IQ" sz="2000" dirty="0" smtClean="0"/>
              <a:t> استُخدم هذا المفهوم في القرن الثامن عشر للإشارة إلى السمات غير المرغوب فيها والتي وُجدت في ظلها أمراض مختلفة على نحوٍ أدى إلى عزل المصابين، ومراقبة تنقلاتهم أثناء تفشي الطاعون والسل والكوليرا والحمى الصفراء .لا تُعتبر الأمراض وصمة عار بطبيعتها، ولكن الصور النمطية التي يُرسّخها المجتمع عنها قد تُولّد وصمة عار.  والاصعب من كل ذلك ليس النظرة المتدنية التي ينظر بها المجتمع للموصوم وانما نظرة المجتمع للموصوم بتجريده من الانسانية من خلال التهميش والتمييز  والتحقير والرفض  واعتباره قد خرج عن القوانين والعادات والتقاليد المجتمعية لذلك تعتبر الوصمة الاجتماعية قضية معقدة ومتعددة الأوجه تؤثر على ملايين الأفراد في جميع أنحاء العالم. إنها ظاهرة يصعب في كثير من الأحيان فهمها، خاصة بالنسبة لأولئك الذين لم يختبروها بشكل مباشر. يمكن أن تتجلى الوصمة الاجتماعية في العديد من الأشكال المختلفة، بما في ذلك التمييز والتحيز والتهميش. ويمكن أن يعتمد على مجموعة متنوعة من العوامل، مثل أسهام الجهود العينية والجنس والتوجه الجنسي والتاريخ الإجرامي</a:t>
            </a:r>
            <a:endParaRPr lang="ar-IQ" sz="2000" dirty="0"/>
          </a:p>
        </p:txBody>
      </p:sp>
    </p:spTree>
    <p:extLst>
      <p:ext uri="{BB962C8B-B14F-4D97-AF65-F5344CB8AC3E}">
        <p14:creationId xmlns:p14="http://schemas.microsoft.com/office/powerpoint/2010/main" val="1299310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57199"/>
            <a:ext cx="7924800" cy="6186309"/>
          </a:xfrm>
          <a:prstGeom prst="rect">
            <a:avLst/>
          </a:prstGeom>
        </p:spPr>
        <p:txBody>
          <a:bodyPr wrap="square">
            <a:spAutoFit/>
          </a:bodyPr>
          <a:lstStyle/>
          <a:p>
            <a:pPr algn="r"/>
            <a:endParaRPr lang="ar-IQ" dirty="0" smtClean="0"/>
          </a:p>
          <a:p>
            <a:pPr algn="r"/>
            <a:r>
              <a:rPr lang="ar-IQ" b="1" dirty="0" smtClean="0"/>
              <a:t>*مفهوم الوصم الاجتماعي </a:t>
            </a:r>
          </a:p>
          <a:p>
            <a:pPr algn="r"/>
            <a:r>
              <a:rPr lang="ar-IQ" dirty="0" smtClean="0"/>
              <a:t>عرف «الوصم» - بشكل عام - بأنه إطلاق أو إلصاق مسميات غير مرغوب فيها بالفرد من قبل الآخرين، على نحو يحرمه من التقبل الاجتماعي أو تأييد المجتمع له، لأنه شخص مختلف عن بقية الأشخاص في المجتمع. ويكمن هذا الاختلاف في خاصية من خصائصه الجسمية أو العقلية أو النفسية أو الاجتماعية، التي تجعله مختلفا عن المجتمع الذي يعيش فيه ومرفوضاً منه، مما يجعله يشعر بنقص التوازن النفسي والاجتماعي</a:t>
            </a:r>
          </a:p>
          <a:p>
            <a:pPr algn="r"/>
            <a:r>
              <a:rPr lang="ar-IQ" dirty="0" smtClean="0"/>
              <a:t>وتعتبر الأمراض العقلية من أكثر الأمور التي تسبب وصمة عار لصاحبها على مستوى العالم، ولذلك فإنها تؤدي غالبًا لتأخير العلاج أو حتى عدم الحصول عليه بسبب الخوف من الوصم</a:t>
            </a:r>
          </a:p>
          <a:p>
            <a:pPr algn="r"/>
            <a:r>
              <a:rPr lang="ar-IQ" b="1" dirty="0" smtClean="0"/>
              <a:t>*أسباب الوصم الاجتماعي</a:t>
            </a:r>
          </a:p>
          <a:p>
            <a:pPr algn="r"/>
            <a:r>
              <a:rPr lang="ar-IQ" b="1" dirty="0" smtClean="0"/>
              <a:t>1-الخوف:</a:t>
            </a:r>
          </a:p>
          <a:p>
            <a:pPr algn="r"/>
            <a:r>
              <a:rPr lang="ar-IQ" dirty="0" smtClean="0"/>
              <a:t>الخوف سبب شائع للوصم. قد يكون هذا الخوف من الإصابة بمرض معدٍ (أو يُظن أنه كذلك)، مثل الجذام، أو فيروس نقص المناعة البشرية/الإيدز، أو معظم الأمراض المدارية المهملة. في حالة الجذام، قد يكون الخوف من العواقب الجسدية التي قد تنجم عنه؛ وفي حالة فيروس نقص المناعة البشرية/الإيدز، قد يكون الخوف من الموت. وقد يكون أيضًا خوفًا من أشخاص يُعتقد أنهم خطرون، مثل المصابين بأمراض نفسية. قد تُسبب المواقف غير المتوقعة الخوف أيضًا، كما هو الحال مع المصابين بالصرع. يمكن أن يؤدي الخوف إلى الوصم بين أفراد المجتمع أو بين العاملين في مجال الصحة، ولكن أيضًا بين الأشخاص المصابين بالحالة أنفسهم، الذين قد يخشون نقل العدوى إلى أحبائهم مثل الأطفال (على سبيل المثال من خلال الرضاعة الطبيعية) أو أفراد آخرين من الأسرة. قد يخشون العواقب الاجتماعية للكشف عن حالتهم. هذا في الواقع هو الخوف من الوصم. وهذا شائع لدى الأشخاص المصابين بالجذام أو غيره من الأمراض المدارية المهملة التي تسبب إعاقات دائمة وقد تؤدي إلى القلق. ومن الأمثلة على ذلك الخوف من عدم القدرة على الزواج بسبب الإصابة بمرض يسبب وصمة عار</a:t>
            </a:r>
            <a:endParaRPr lang="ar-IQ" dirty="0"/>
          </a:p>
        </p:txBody>
      </p:sp>
    </p:spTree>
    <p:extLst>
      <p:ext uri="{BB962C8B-B14F-4D97-AF65-F5344CB8AC3E}">
        <p14:creationId xmlns:p14="http://schemas.microsoft.com/office/powerpoint/2010/main" val="3680812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1219200"/>
            <a:ext cx="7696200" cy="3970318"/>
          </a:xfrm>
          <a:prstGeom prst="rect">
            <a:avLst/>
          </a:prstGeom>
        </p:spPr>
        <p:txBody>
          <a:bodyPr wrap="square">
            <a:spAutoFit/>
          </a:bodyPr>
          <a:lstStyle/>
          <a:p>
            <a:pPr algn="r"/>
            <a:r>
              <a:rPr lang="ar-IQ" b="1" dirty="0" smtClean="0"/>
              <a:t>2-عدم الجاذبية</a:t>
            </a:r>
          </a:p>
          <a:p>
            <a:pPr algn="r"/>
            <a:r>
              <a:rPr lang="ar-IQ" dirty="0" smtClean="0"/>
              <a:t>قد تُسبب بعض الحالات الطبية نظرةً سلبيةً تجاه الأشخاص، لا سيما في الثقافات التي تُقدّر الجمال الخارجي تقديرًا عاليًا وفي هذه الحالة، قد يُرفض الأشخاص الذين يعانون من تشوهات واضحة في وجوههم، كما هو الحال في داء الجذام،او لمجرد مظهرهم. كما يُعامل الأشخاص الذين يعانون من آفات جلدية أو حروق في الوجه وهذا احد الاسباب المؤدية للوصم الاجتماعي </a:t>
            </a:r>
          </a:p>
          <a:p>
            <a:pPr algn="r"/>
            <a:endParaRPr lang="ar-IQ" dirty="0" smtClean="0"/>
          </a:p>
          <a:p>
            <a:pPr algn="r"/>
            <a:r>
              <a:rPr lang="ar-IQ" b="1" dirty="0" smtClean="0"/>
              <a:t>3-القيم والمعتقدات</a:t>
            </a:r>
          </a:p>
          <a:p>
            <a:pPr algn="r"/>
            <a:r>
              <a:rPr lang="ar-IQ" dirty="0" smtClean="0"/>
              <a:t>يمكن للقيم والمعتقدات أن تلعب دورًا كبيرا في خلق وصمة العار أو استدامتها. ومن الأمثلة على ذلك ، التصورات القائلة بأن الجذام أو المرض العقلي وراثي قد تتسبب في وصم عائلات بأكملها بالارتباط. وقد تحمل ثقافات معينة صورًا نمطية أو أحكامًا مسبقة معينة بشأن الأشخاص الذين يعانون من حالات معينة قد تكون هذه الصور النمطية واعية أو غير واعية وقد تتعلق هذه بكيفية تصرف الناس وبناءً على ذلك قد تسود المواقف السلبية مجتمعًا بأكمله في ضوء تلك النظرة</a:t>
            </a:r>
          </a:p>
          <a:p>
            <a:pPr algn="r"/>
            <a:endParaRPr lang="ar-IQ" dirty="0" smtClean="0"/>
          </a:p>
          <a:p>
            <a:pPr algn="r"/>
            <a:r>
              <a:rPr lang="ar-IQ" dirty="0" smtClean="0"/>
              <a:t>.</a:t>
            </a:r>
            <a:endParaRPr lang="ar-IQ" dirty="0"/>
          </a:p>
        </p:txBody>
      </p:sp>
    </p:spTree>
    <p:extLst>
      <p:ext uri="{BB962C8B-B14F-4D97-AF65-F5344CB8AC3E}">
        <p14:creationId xmlns:p14="http://schemas.microsoft.com/office/powerpoint/2010/main" val="3840299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0" y="1143000"/>
            <a:ext cx="6629400" cy="3970318"/>
          </a:xfrm>
          <a:prstGeom prst="rect">
            <a:avLst/>
          </a:prstGeom>
        </p:spPr>
        <p:txBody>
          <a:bodyPr wrap="square">
            <a:spAutoFit/>
          </a:bodyPr>
          <a:lstStyle/>
          <a:p>
            <a:pPr algn="r"/>
            <a:r>
              <a:rPr lang="ar-IQ" b="1" dirty="0"/>
              <a:t>*أنواع الوصم الاجتماعي</a:t>
            </a:r>
          </a:p>
          <a:p>
            <a:pPr algn="r"/>
            <a:r>
              <a:rPr lang="ar-IQ" b="1" dirty="0"/>
              <a:t>1-الوصمة الجسمية</a:t>
            </a:r>
          </a:p>
          <a:p>
            <a:pPr algn="r"/>
            <a:r>
              <a:rPr lang="ar-IQ" dirty="0"/>
              <a:t> وهي المرتبطة بالإعاقة الجسمية، تلك الإعاقات التي تنتج عن قصور أو عجز في الجهاز الحركي، وتحدث نتيجة لحالات الشلل الدماغي أو شلل الأطفال أو بتر طرف من أطراف الجسم، نتيجة مرض أو حادث يؤدي إلى تشوه في العظام أو المفاصل أو ضمور ملحوظ في عضلات الجسم، وربما تكون العوامل المسببة لهذه الإعاقات عوامل وراثية أو مكتسبة.</a:t>
            </a:r>
          </a:p>
          <a:p>
            <a:pPr algn="r"/>
            <a:endParaRPr lang="ar-IQ" dirty="0"/>
          </a:p>
          <a:p>
            <a:pPr algn="r"/>
            <a:r>
              <a:rPr lang="ar-IQ" b="1" dirty="0"/>
              <a:t>2-الوصمة العقلية</a:t>
            </a:r>
          </a:p>
          <a:p>
            <a:pPr algn="r"/>
            <a:r>
              <a:rPr lang="ar-IQ" dirty="0"/>
              <a:t>وهي المرتبطة بالضعف العقلي أو التخلف العقلي، على نحو لا يساعد الفرد على التعلم المعتاد، وإلى نقص القدرات اللازمة للتوافق في وسط بيئي وثقافي معين ـ نتيجة لعدم الإدراك والتصرف المناسب في المواقف المختلفة ـ ما يؤدي إلى عدم القدرة على مواجهة البيئة الاجتماعية التي يعيش فيها الفرد؛ وكذلك انعدام الكفاءة الاجتماعية والمهنية، ونقص القدرة على الاستقلال في كل شؤون الحياة الاجتماعية من دون رقابة أو إشراف من الآخرين</a:t>
            </a:r>
          </a:p>
        </p:txBody>
      </p:sp>
    </p:spTree>
    <p:extLst>
      <p:ext uri="{BB962C8B-B14F-4D97-AF65-F5344CB8AC3E}">
        <p14:creationId xmlns:p14="http://schemas.microsoft.com/office/powerpoint/2010/main" val="1661178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838200"/>
            <a:ext cx="7620000" cy="5078313"/>
          </a:xfrm>
          <a:prstGeom prst="rect">
            <a:avLst/>
          </a:prstGeom>
        </p:spPr>
        <p:txBody>
          <a:bodyPr wrap="square">
            <a:spAutoFit/>
          </a:bodyPr>
          <a:lstStyle/>
          <a:p>
            <a:pPr algn="r"/>
            <a:r>
              <a:rPr lang="ar-IQ" dirty="0" smtClean="0"/>
              <a:t>3</a:t>
            </a:r>
            <a:r>
              <a:rPr lang="ar-IQ" b="1" dirty="0" smtClean="0"/>
              <a:t>-الوصمة </a:t>
            </a:r>
            <a:r>
              <a:rPr lang="ar-IQ" b="1" dirty="0"/>
              <a:t>الحسية</a:t>
            </a:r>
          </a:p>
          <a:p>
            <a:pPr algn="r"/>
            <a:r>
              <a:rPr lang="ar-IQ" dirty="0"/>
              <a:t>وهي المرتبطة بالإعاقة الحسية، أي فقدان كفاءة وظيفة إحدى الحواس أو بعضها بدرجة كلية أو جزئية، خصوصاً حاستي البصر والسمع. ويُشير مصطلح الإعاقة البصرية إلى مجموعة الأشخاص الذين لديهم جوانب قصور في تكوين ووظيفة حاسة الإبصار. أما الإعاقة السمعية، فتمتد لتشمل كلاً من الصمم والضعف السّمعي</a:t>
            </a:r>
          </a:p>
          <a:p>
            <a:pPr algn="r"/>
            <a:endParaRPr lang="ar-IQ" dirty="0"/>
          </a:p>
          <a:p>
            <a:pPr algn="r"/>
            <a:r>
              <a:rPr lang="ar-IQ" b="1" dirty="0"/>
              <a:t>4-الوصمة اللغوية </a:t>
            </a:r>
          </a:p>
          <a:p>
            <a:pPr algn="r"/>
            <a:r>
              <a:rPr lang="ar-IQ" dirty="0"/>
              <a:t>وهي المرتبطة بعيوب استخدام اللغة والكلام، فالكلام يكون غير سوي حينما ينحرف كثيراً عن كلام الآخرين بدرجة </a:t>
            </a:r>
            <a:r>
              <a:rPr lang="ar-IQ" dirty="0" smtClean="0"/>
              <a:t>تلفت </a:t>
            </a:r>
            <a:r>
              <a:rPr lang="ar-IQ" dirty="0"/>
              <a:t>الانتباه، ويعوق الاتصال، ويسبّب حالة من الضيق للمتحدث أو المستمع</a:t>
            </a:r>
          </a:p>
          <a:p>
            <a:pPr algn="r"/>
            <a:r>
              <a:rPr lang="ar-IQ" b="1" dirty="0"/>
              <a:t>5-الوصمة العرقية</a:t>
            </a:r>
          </a:p>
          <a:p>
            <a:pPr algn="r"/>
            <a:r>
              <a:rPr lang="ar-IQ" dirty="0"/>
              <a:t>وهي المرتبطة بوجود اختلافات في السّلالة والوطن والدين داخل المجتمع الواحد. ولعل التمييز العنصري، الذي كان من قبل في الولايات المتحدة الأميركية وجنوب أفريقيا، أو صراع الطوائف قديماً وحديثاً في الهند، أكبر دليل على مدى سيطرة هذه الاختلافات العرقية على كثير من المجتمعات</a:t>
            </a:r>
          </a:p>
          <a:p>
            <a:pPr algn="r"/>
            <a:r>
              <a:rPr lang="ar-IQ" b="1" dirty="0"/>
              <a:t>6-الوصمة الجنائية</a:t>
            </a:r>
          </a:p>
          <a:p>
            <a:pPr algn="r"/>
            <a:r>
              <a:rPr lang="ar-IQ" dirty="0"/>
              <a:t> تشير الوصمة الجنائية إلى العملية التي تنسب الأخطاء والآثام الدالة على الانحطاط الخلقي إلى أشخاص في المجتمع، فتصفهم بصفات بغيضة، أو سمات تجلب لهم العار، أو تثير حولهم الإشاعات؛ ولذلك تشير هذه العملية إلى أكثر من مجرد فعل رسمي من جانب المجتمع تجاه الفرد الذي أساء التصرف أو كشف عن أي اختلاف ملحوظ عن بقية الأعضاء داخل المجتمع</a:t>
            </a:r>
          </a:p>
        </p:txBody>
      </p:sp>
    </p:spTree>
    <p:extLst>
      <p:ext uri="{BB962C8B-B14F-4D97-AF65-F5344CB8AC3E}">
        <p14:creationId xmlns:p14="http://schemas.microsoft.com/office/powerpoint/2010/main" val="33218919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838200"/>
            <a:ext cx="7772400" cy="5355312"/>
          </a:xfrm>
          <a:prstGeom prst="rect">
            <a:avLst/>
          </a:prstGeom>
        </p:spPr>
        <p:txBody>
          <a:bodyPr wrap="square">
            <a:spAutoFit/>
          </a:bodyPr>
          <a:lstStyle/>
          <a:p>
            <a:endParaRPr lang="ar-IQ" dirty="0"/>
          </a:p>
          <a:p>
            <a:pPr algn="r"/>
            <a:r>
              <a:rPr lang="ar-IQ" b="1" dirty="0" smtClean="0"/>
              <a:t>*الوصمه </a:t>
            </a:r>
            <a:r>
              <a:rPr lang="ar-IQ" b="1" dirty="0"/>
              <a:t>في بيئة العمل واجراءات مواجهتها</a:t>
            </a:r>
          </a:p>
          <a:p>
            <a:pPr algn="r"/>
            <a:r>
              <a:rPr lang="ar-IQ" dirty="0"/>
              <a:t>يمكن لقادة العمل تهيئة بيئة عمل مناسبة يشعر فيها الموظفون بالأمان لطلب المساعدة. من خلال ماياتي:</a:t>
            </a:r>
          </a:p>
          <a:p>
            <a:pPr algn="r"/>
            <a:r>
              <a:rPr lang="ar-IQ" dirty="0"/>
              <a:t>1- مراجعة جوانب العمل ومكان العمل للتأكد من أنها لا تساهم في مشاكل الصحة النفسية أو الوصمة</a:t>
            </a:r>
          </a:p>
          <a:p>
            <a:pPr algn="r"/>
            <a:r>
              <a:rPr lang="ar-IQ" dirty="0"/>
              <a:t> 2- تقييم </a:t>
            </a:r>
            <a:r>
              <a:rPr lang="ar-IQ" dirty="0" smtClean="0"/>
              <a:t>العمل </a:t>
            </a:r>
            <a:r>
              <a:rPr lang="ar-IQ" dirty="0"/>
              <a:t>من خلال مراجعة البيانات الداخلية مثل تقارير الشكاوى ومعدلات الغياب ومعدلات استخدام الموارد</a:t>
            </a:r>
          </a:p>
          <a:p>
            <a:pPr algn="r"/>
            <a:r>
              <a:rPr lang="ar-IQ" dirty="0"/>
              <a:t>3- تقييم جوانب العمل والإجراءات والسياسات لتحديد ما إذا كانت تؤثر سلبا ام لا</a:t>
            </a:r>
          </a:p>
          <a:p>
            <a:pPr algn="r"/>
            <a:r>
              <a:rPr lang="ar-IQ" dirty="0"/>
              <a:t>4- تأكد من وجود التدابير اللازمة لمنع الضرر</a:t>
            </a:r>
          </a:p>
          <a:p>
            <a:pPr algn="r"/>
            <a:r>
              <a:rPr lang="ar-IQ" dirty="0"/>
              <a:t>5-التشجيع على الإفصاح عن الذات أو تحديد الهوية الذاتية بطريقة آمنة</a:t>
            </a:r>
          </a:p>
          <a:p>
            <a:pPr algn="r"/>
            <a:r>
              <a:rPr lang="ar-IQ" dirty="0"/>
              <a:t>6-توفير برامج تعليمية وتدريبية تساعد الجميع على فهم أهمية أفعالهم وأقوالهم</a:t>
            </a:r>
          </a:p>
          <a:p>
            <a:pPr algn="r"/>
            <a:r>
              <a:rPr lang="ar-IQ" dirty="0" smtClean="0"/>
              <a:t>7-اتخاذ الاجراءات القانونيه</a:t>
            </a:r>
            <a:endParaRPr lang="ar-IQ" dirty="0"/>
          </a:p>
          <a:p>
            <a:pPr algn="r"/>
            <a:r>
              <a:rPr lang="ar-IQ" b="1" dirty="0"/>
              <a:t>ماذا يمكن للأفراد فعله للحد من الوصمة؟</a:t>
            </a:r>
          </a:p>
          <a:p>
            <a:pPr algn="r"/>
            <a:r>
              <a:rPr lang="ar-IQ" dirty="0"/>
              <a:t>اتبع الخطوات التالية للمساعدة في تقليل الوصمة:</a:t>
            </a:r>
          </a:p>
          <a:p>
            <a:pPr algn="r"/>
            <a:r>
              <a:rPr lang="ar-IQ" dirty="0"/>
              <a:t>1-كن على دراية بمواقفك وسلوكياتك واختر كلماتك بعناية</a:t>
            </a:r>
          </a:p>
          <a:p>
            <a:pPr algn="r"/>
            <a:r>
              <a:rPr lang="ar-IQ" dirty="0"/>
              <a:t>2-ادعم الآخرين من خلال التعامل مع الجميع بكرامة واحترام</a:t>
            </a:r>
          </a:p>
          <a:p>
            <a:pPr algn="r"/>
            <a:r>
              <a:rPr lang="ar-IQ" dirty="0"/>
              <a:t>3-ثقف نفسك حول قضايا الصحة النفسية</a:t>
            </a:r>
          </a:p>
          <a:p>
            <a:pPr algn="r"/>
            <a:r>
              <a:rPr lang="ar-IQ" dirty="0"/>
              <a:t>4-تحدث عندما تسمع أو ترى مواقف أو سلوكيات وصمة عار وقم بتثقيف الآخرين حيثما تستطيع</a:t>
            </a:r>
          </a:p>
          <a:p>
            <a:pPr algn="r"/>
            <a:r>
              <a:rPr lang="ar-IQ" dirty="0"/>
              <a:t>عندما يخبرك شخص ما أنه يعاني من مشاكل في الصحة النفسية، كن متعاطفًا محاولا التقليل من مشاعر الحزن لديه.</a:t>
            </a:r>
          </a:p>
        </p:txBody>
      </p:sp>
    </p:spTree>
    <p:extLst>
      <p:ext uri="{BB962C8B-B14F-4D97-AF65-F5344CB8AC3E}">
        <p14:creationId xmlns:p14="http://schemas.microsoft.com/office/powerpoint/2010/main" val="32949313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09600"/>
            <a:ext cx="7924800" cy="5355312"/>
          </a:xfrm>
          <a:prstGeom prst="rect">
            <a:avLst/>
          </a:prstGeom>
        </p:spPr>
        <p:txBody>
          <a:bodyPr wrap="square">
            <a:spAutoFit/>
          </a:bodyPr>
          <a:lstStyle/>
          <a:p>
            <a:pPr algn="r"/>
            <a:r>
              <a:rPr lang="ar-IQ" b="1" dirty="0" smtClean="0"/>
              <a:t>*اثار الوصم الاجتماعي</a:t>
            </a:r>
          </a:p>
          <a:p>
            <a:pPr algn="r"/>
            <a:r>
              <a:rPr lang="ar-IQ" dirty="0" smtClean="0"/>
              <a:t>ينصرف كثير من الناس إلى اعتبار أي فرد خارج على القاعدة الاجتماعية منحرفا ومجرما وغير مرغوب فيه، فيلجؤون أحيانا إلى السب والشتم، وأحيانا أخرى إلى الضرب والزجر والتهميش والإقصاء من المجتمع، مما يجعله يعاني من التفرقة والمعاملة السيئة ربما من أسرته أو أساتذته أو جماعة أقرانه وأصدقائه أو محيطه الاجتماعي ككل، وهم يعتقدون أن ذلك سيعدل من سلوكه ويحسنه وبالتالي سيعود إلى الصواب، والواقع أن ذلك يجعل هذا الشخص يعود لعالم الإجرام والانحراف، وهذا يزداد يوما بعد يوم في واقعنا المعاش، من سوء تعامل يصدر من أب داخل الأسرة أو مدرس داخل المدرسة أو صديق في المجتمع أو سوء تأطير من الدولة بمختلف مؤسساتها بما فيها الإعلام . وهذا التمثل راجع بالأساس إلى طبيعة الثقافة المجتمعية التي تحول كل ما هو جميل ومحبوب، في بيئة الحياة إلى بيئة مستفزة للفرد مما يعزز العودة من جديد إلى السلوك غير المرغوب فيه في المجتمع الذي يجعل  الصراع بين الفرد ومجتمعه مستمرا </a:t>
            </a:r>
          </a:p>
          <a:p>
            <a:pPr algn="r"/>
            <a:r>
              <a:rPr lang="ar-IQ" dirty="0" smtClean="0"/>
              <a:t>1</a:t>
            </a:r>
            <a:r>
              <a:rPr lang="ar-IQ" b="1" dirty="0" smtClean="0"/>
              <a:t>-الأثر النفسي للوصمة الاجتماعية</a:t>
            </a:r>
          </a:p>
          <a:p>
            <a:pPr algn="r"/>
            <a:r>
              <a:rPr lang="ar-IQ" dirty="0" smtClean="0"/>
              <a:t>يمكن أن يكون التأثير النفسي للوصم الاجتماعي كبير على الشخص الموصوم متمثلا ب</a:t>
            </a:r>
          </a:p>
          <a:p>
            <a:pPr algn="r"/>
            <a:r>
              <a:rPr lang="ar-IQ" dirty="0" smtClean="0"/>
              <a:t>-العزلة والرفض الاجتماعي</a:t>
            </a:r>
          </a:p>
          <a:p>
            <a:pPr algn="r"/>
            <a:r>
              <a:rPr lang="ar-IQ" dirty="0" smtClean="0"/>
              <a:t>-الشعور بعدم الاحترام  -التنمر والعنف</a:t>
            </a:r>
          </a:p>
          <a:p>
            <a:pPr algn="r"/>
            <a:r>
              <a:rPr lang="ar-IQ" dirty="0" smtClean="0"/>
              <a:t>-تدني نوعية الحياة</a:t>
            </a:r>
          </a:p>
          <a:p>
            <a:pPr algn="r"/>
            <a:r>
              <a:rPr lang="ar-IQ" dirty="0" smtClean="0"/>
              <a:t>-تدهور الحالة النفسية</a:t>
            </a:r>
          </a:p>
          <a:p>
            <a:pPr algn="r"/>
            <a:r>
              <a:rPr lang="ar-IQ" dirty="0" smtClean="0"/>
              <a:t>-زيادة مشاعر الخجل وعدم الثقة بالنفس</a:t>
            </a:r>
          </a:p>
          <a:p>
            <a:pPr algn="r"/>
            <a:r>
              <a:rPr lang="ar-IQ" dirty="0" smtClean="0"/>
              <a:t>وهذا يمكن أن يؤثر في النهاية على صحته النفسية والعقلية. علاوة على ذلك، يمكن أن تؤثر الوصمة أيضاً على قدرته على إعادة الاندماج في المجتمع كونه يشعر بالرفض من قبل المجتمع-</a:t>
            </a:r>
            <a:endParaRPr lang="en-US" dirty="0"/>
          </a:p>
        </p:txBody>
      </p:sp>
    </p:spTree>
    <p:extLst>
      <p:ext uri="{BB962C8B-B14F-4D97-AF65-F5344CB8AC3E}">
        <p14:creationId xmlns:p14="http://schemas.microsoft.com/office/powerpoint/2010/main" val="173875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7543800" cy="4524315"/>
          </a:xfrm>
          <a:prstGeom prst="rect">
            <a:avLst/>
          </a:prstGeom>
        </p:spPr>
        <p:txBody>
          <a:bodyPr wrap="square">
            <a:spAutoFit/>
          </a:bodyPr>
          <a:lstStyle/>
          <a:p>
            <a:pPr algn="r"/>
            <a:r>
              <a:rPr lang="ar-IQ" dirty="0" smtClean="0"/>
              <a:t>-</a:t>
            </a:r>
            <a:r>
              <a:rPr lang="ar-IQ" b="1" dirty="0" smtClean="0"/>
              <a:t>الاثر الاجتماعي</a:t>
            </a:r>
          </a:p>
          <a:p>
            <a:pPr algn="r"/>
            <a:r>
              <a:rPr lang="ar-IQ" b="1" dirty="0" smtClean="0"/>
              <a:t>-التأثير على التوظيف والاستقرار المالي</a:t>
            </a:r>
          </a:p>
          <a:p>
            <a:pPr algn="r"/>
            <a:r>
              <a:rPr lang="ar-IQ" dirty="0" smtClean="0"/>
              <a:t>هناك تأثير مهم آخر للوصم الاجتماعي على الشخص الموصوم وهوضعف قدرته على العثور على عمل والاستقرار المالي. قد يتردد العديد من أصحاب العمل في توظيف شخص لديه سجل إجرامي، حتى لو كان ذلك بالخطا وهذا يمكن أن يؤدي إلى عدم الاستقرار المالي، مما يجعل من الصعب على هذا الشخص إعادة بناء حياته مما قد يصبح ناقما على المجتمع </a:t>
            </a:r>
          </a:p>
          <a:p>
            <a:pPr algn="r"/>
            <a:endParaRPr lang="ar-IQ" dirty="0" smtClean="0"/>
          </a:p>
          <a:p>
            <a:pPr algn="r"/>
            <a:r>
              <a:rPr lang="ar-IQ" b="1" dirty="0" smtClean="0"/>
              <a:t>-التأثير على العلاقات الاجتماعية</a:t>
            </a:r>
          </a:p>
          <a:p>
            <a:pPr algn="r"/>
            <a:r>
              <a:rPr lang="ar-IQ" dirty="0" smtClean="0"/>
              <a:t>يمكن أن تؤثر الوصمة الاجتماعية أيضاً على علاقات الشخص الموصوم. قد تنأى العائلة والأصدقاء بأنفسهم عنه، ولا يرغبون في الارتباط بشخص تم تصنيفه على أنه موصوم وهذا يمكن أن يؤدي إلى الشعور بالوحدة والعزلة، الأمر الذي يمكن أن يؤثر بشكل أكبر على صحته النفسية فيما بعد</a:t>
            </a:r>
          </a:p>
          <a:p>
            <a:pPr algn="r"/>
            <a:r>
              <a:rPr lang="ar-IQ" dirty="0" smtClean="0"/>
              <a:t>وقد يمر الإنسان بتجربة الوصم منذ الصغر، على سبيل المثال قد يستمر الجميع في اتهام الطفل بالكذب حتى يصبح موصوم بتلك الصفة وقد يتحول لشخص كاذب بالفعل.وقد نقع جميعًا أيضًا في فخ وصم شخص ما مما يؤدي في النهاية ايقاع الضرر بهذا الشخص دون أن ندري، على سبيل المثال قد تتهم جارك بأنه شخص غير اجتماعي لأنه لا يرد تحية الصباح لك أو للجيران، وقد يؤدي ذلك لجعل الجار يعيش في عزلة، ثم تكتشف في النهاية أنه من ضعاف السمع مثلا او هو يرغب ان يعيش حياته هكذا</a:t>
            </a:r>
            <a:endParaRPr lang="ar-IQ" dirty="0"/>
          </a:p>
        </p:txBody>
      </p:sp>
    </p:spTree>
    <p:extLst>
      <p:ext uri="{BB962C8B-B14F-4D97-AF65-F5344CB8AC3E}">
        <p14:creationId xmlns:p14="http://schemas.microsoft.com/office/powerpoint/2010/main" val="20166994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762</TotalTime>
  <Words>2348</Words>
  <Application>Microsoft Office PowerPoint</Application>
  <PresentationFormat>On-screen Show (4:3)</PresentationFormat>
  <Paragraphs>97</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Waveform</vt:lpstr>
      <vt:lpstr>الوصم الاجتماعي المفهوم ، الاسباب ، الاثار النفسية والاجتماعية، سبل التعامل معه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الوصم الاجتماعي: المفهوم ، الاسباب ، الاثار النفسية والاجتماعية، سبل التعامل معه</dc:title>
  <dc:creator>Maher</dc:creator>
  <cp:lastModifiedBy>Maher</cp:lastModifiedBy>
  <cp:revision>35</cp:revision>
  <dcterms:created xsi:type="dcterms:W3CDTF">2025-04-05T10:15:20Z</dcterms:created>
  <dcterms:modified xsi:type="dcterms:W3CDTF">2025-04-29T06:09:29Z</dcterms:modified>
</cp:coreProperties>
</file>