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3"/>
  </p:notesMasterIdLst>
  <p:sldIdLst>
    <p:sldId id="266" r:id="rId2"/>
    <p:sldId id="256" r:id="rId3"/>
    <p:sldId id="262" r:id="rId4"/>
    <p:sldId id="257" r:id="rId5"/>
    <p:sldId id="258" r:id="rId6"/>
    <p:sldId id="263" r:id="rId7"/>
    <p:sldId id="259" r:id="rId8"/>
    <p:sldId id="260" r:id="rId9"/>
    <p:sldId id="261"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81" d="100"/>
          <a:sy n="81" d="100"/>
        </p:scale>
        <p:origin x="74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CE5B62-6344-4C18-B427-817307253FBC}" type="datetimeFigureOut">
              <a:rPr lang="en-US" smtClean="0"/>
              <a:t>05/04/25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539DA0-4A9F-4688-AB4F-288E3A4E9860}" type="slidenum">
              <a:rPr lang="en-US" smtClean="0"/>
              <a:t>‹#›</a:t>
            </a:fld>
            <a:endParaRPr lang="en-US"/>
          </a:p>
        </p:txBody>
      </p:sp>
    </p:spTree>
    <p:extLst>
      <p:ext uri="{BB962C8B-B14F-4D97-AF65-F5344CB8AC3E}">
        <p14:creationId xmlns:p14="http://schemas.microsoft.com/office/powerpoint/2010/main" val="29840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968DDF-EF94-4FE9-8903-30C9B97786DF}"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3396408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0B5A7E-165B-4647-BE5B-B1BF6AE401C0}"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764660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2AAF6E-B4BA-4321-893C-A24908ACA864}"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D89797C-8774-4ED9-A7DA-F08C0DA591E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5041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DDE549B-E65F-4139-90E7-831B1442798A}" type="datetime1">
              <a:rPr lang="en-US" smtClean="0"/>
              <a:t>05/04/25</a:t>
            </a:fld>
            <a:endParaRPr lang="en-US"/>
          </a:p>
        </p:txBody>
      </p:sp>
      <p:sp>
        <p:nvSpPr>
          <p:cNvPr id="6" name="Footer Placeholder 5"/>
          <p:cNvSpPr>
            <a:spLocks noGrp="1"/>
          </p:cNvSpPr>
          <p:nvPr>
            <p:ph type="ftr" sz="quarter" idx="11"/>
          </p:nvPr>
        </p:nvSpPr>
        <p:spPr/>
        <p:txBody>
          <a:bodyPr/>
          <a:lstStyle/>
          <a:p>
            <a:r>
              <a:rPr lang="ar-IQ"/>
              <a:t>المرحلة الثانية                                                                                    أ.م.د.نجلاء عبد حمزة</a:t>
            </a:r>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1931759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D3FD2F7-1646-4F25-966A-08CBEEEE9789}" type="datetime1">
              <a:rPr lang="en-US" smtClean="0"/>
              <a:t>05/04/25</a:t>
            </a:fld>
            <a:endParaRPr lang="en-US"/>
          </a:p>
        </p:txBody>
      </p:sp>
      <p:sp>
        <p:nvSpPr>
          <p:cNvPr id="6" name="Footer Placeholder 5"/>
          <p:cNvSpPr>
            <a:spLocks noGrp="1"/>
          </p:cNvSpPr>
          <p:nvPr>
            <p:ph type="ftr" sz="quarter" idx="11"/>
          </p:nvPr>
        </p:nvSpPr>
        <p:spPr/>
        <p:txBody>
          <a:bodyPr/>
          <a:lstStyle/>
          <a:p>
            <a:r>
              <a:rPr lang="ar-IQ"/>
              <a:t>المرحلة الثانية                                                                                    أ.م.د.نجلاء عبد حمزة</a:t>
            </a:r>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89797C-8774-4ED9-A7DA-F08C0DA591E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26569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670A5F1-5C39-43A8-91CA-BB17D5DD86FE}" type="datetime1">
              <a:rPr lang="en-US" smtClean="0"/>
              <a:t>05/04/25</a:t>
            </a:fld>
            <a:endParaRPr lang="en-US"/>
          </a:p>
        </p:txBody>
      </p:sp>
      <p:sp>
        <p:nvSpPr>
          <p:cNvPr id="6" name="Footer Placeholder 5"/>
          <p:cNvSpPr>
            <a:spLocks noGrp="1"/>
          </p:cNvSpPr>
          <p:nvPr>
            <p:ph type="ftr" sz="quarter" idx="11"/>
          </p:nvPr>
        </p:nvSpPr>
        <p:spPr/>
        <p:txBody>
          <a:bodyPr/>
          <a:lstStyle/>
          <a:p>
            <a:r>
              <a:rPr lang="ar-IQ"/>
              <a:t>المرحلة الثانية                                                                                    أ.م.د.نجلاء عبد حمزة</a:t>
            </a:r>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3723279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B46BF8-900E-4434-BEFC-780202D504E0}"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23862994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9E8901-A4E8-4C40-8597-3E9599A2B6E8}"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1895464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A225F-43D8-4011-A5B9-3411CDF4A12B}"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552309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230FAF-24FA-4DF1-95CB-D64EC17CE34B}" type="datetime1">
              <a:rPr lang="en-US" smtClean="0"/>
              <a:t>05/04/25</a:t>
            </a:fld>
            <a:endParaRPr lang="en-US"/>
          </a:p>
        </p:txBody>
      </p:sp>
      <p:sp>
        <p:nvSpPr>
          <p:cNvPr id="5" name="Footer Placeholder 4"/>
          <p:cNvSpPr>
            <a:spLocks noGrp="1"/>
          </p:cNvSpPr>
          <p:nvPr>
            <p:ph type="ftr" sz="quarter" idx="11"/>
          </p:nvPr>
        </p:nvSpPr>
        <p:spPr/>
        <p:txBody>
          <a:bodyPr/>
          <a:lstStyle/>
          <a:p>
            <a:r>
              <a:rPr lang="ar-IQ"/>
              <a:t>المرحلة الثانية                                                                                    أ.م.د.نجلاء عبد حمزة</a:t>
            </a:r>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268657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270311-AEF5-4D9D-A200-D416A44BEF25}" type="datetime1">
              <a:rPr lang="en-US" smtClean="0"/>
              <a:t>05/04/25</a:t>
            </a:fld>
            <a:endParaRPr lang="en-US"/>
          </a:p>
        </p:txBody>
      </p:sp>
      <p:sp>
        <p:nvSpPr>
          <p:cNvPr id="6" name="Footer Placeholder 5"/>
          <p:cNvSpPr>
            <a:spLocks noGrp="1"/>
          </p:cNvSpPr>
          <p:nvPr>
            <p:ph type="ftr" sz="quarter" idx="11"/>
          </p:nvPr>
        </p:nvSpPr>
        <p:spPr/>
        <p:txBody>
          <a:bodyPr/>
          <a:lstStyle/>
          <a:p>
            <a:r>
              <a:rPr lang="ar-IQ"/>
              <a:t>المرحلة الثانية                                                                                    أ.م.د.نجلاء عبد حمزة</a:t>
            </a:r>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1847277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6D4279-B0B3-4525-AAB8-BB6DDA1CD918}" type="datetime1">
              <a:rPr lang="en-US" smtClean="0"/>
              <a:t>05/04/25</a:t>
            </a:fld>
            <a:endParaRPr lang="en-US"/>
          </a:p>
        </p:txBody>
      </p:sp>
      <p:sp>
        <p:nvSpPr>
          <p:cNvPr id="8" name="Footer Placeholder 7"/>
          <p:cNvSpPr>
            <a:spLocks noGrp="1"/>
          </p:cNvSpPr>
          <p:nvPr>
            <p:ph type="ftr" sz="quarter" idx="11"/>
          </p:nvPr>
        </p:nvSpPr>
        <p:spPr/>
        <p:txBody>
          <a:bodyPr/>
          <a:lstStyle/>
          <a:p>
            <a:r>
              <a:rPr lang="ar-IQ"/>
              <a:t>المرحلة الثانية                                                                                    أ.م.د.نجلاء عبد حمزة</a:t>
            </a:r>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2688511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F73BED-919E-4B9F-83D8-9202CDF984D4}" type="datetime1">
              <a:rPr lang="en-US" smtClean="0"/>
              <a:t>05/04/25</a:t>
            </a:fld>
            <a:endParaRPr lang="en-US"/>
          </a:p>
        </p:txBody>
      </p:sp>
      <p:sp>
        <p:nvSpPr>
          <p:cNvPr id="4" name="Footer Placeholder 3"/>
          <p:cNvSpPr>
            <a:spLocks noGrp="1"/>
          </p:cNvSpPr>
          <p:nvPr>
            <p:ph type="ftr" sz="quarter" idx="11"/>
          </p:nvPr>
        </p:nvSpPr>
        <p:spPr/>
        <p:txBody>
          <a:bodyPr/>
          <a:lstStyle/>
          <a:p>
            <a:r>
              <a:rPr lang="ar-IQ"/>
              <a:t>المرحلة الثانية                                                                                    أ.م.د.نجلاء عبد حمزة</a:t>
            </a:r>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3547927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F769A-98A5-4232-A49F-896F6042C049}" type="datetime1">
              <a:rPr lang="en-US" smtClean="0"/>
              <a:t>05/04/25</a:t>
            </a:fld>
            <a:endParaRPr lang="en-US"/>
          </a:p>
        </p:txBody>
      </p:sp>
      <p:sp>
        <p:nvSpPr>
          <p:cNvPr id="3" name="Footer Placeholder 2"/>
          <p:cNvSpPr>
            <a:spLocks noGrp="1"/>
          </p:cNvSpPr>
          <p:nvPr>
            <p:ph type="ftr" sz="quarter" idx="11"/>
          </p:nvPr>
        </p:nvSpPr>
        <p:spPr/>
        <p:txBody>
          <a:bodyPr/>
          <a:lstStyle/>
          <a:p>
            <a:r>
              <a:rPr lang="ar-IQ"/>
              <a:t>المرحلة الثانية                                                                                    أ.م.د.نجلاء عبد حمزة</a:t>
            </a:r>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124340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2E337F-7E0B-4277-81E8-420718561D59}" type="datetime1">
              <a:rPr lang="en-US" smtClean="0"/>
              <a:t>05/04/25</a:t>
            </a:fld>
            <a:endParaRPr lang="en-US"/>
          </a:p>
        </p:txBody>
      </p:sp>
      <p:sp>
        <p:nvSpPr>
          <p:cNvPr id="6" name="Footer Placeholder 5"/>
          <p:cNvSpPr>
            <a:spLocks noGrp="1"/>
          </p:cNvSpPr>
          <p:nvPr>
            <p:ph type="ftr" sz="quarter" idx="11"/>
          </p:nvPr>
        </p:nvSpPr>
        <p:spPr/>
        <p:txBody>
          <a:bodyPr/>
          <a:lstStyle/>
          <a:p>
            <a:r>
              <a:rPr lang="ar-IQ"/>
              <a:t>المرحلة الثانية                                                                                    أ.م.د.نجلاء عبد حمزة</a:t>
            </a:r>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1891208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1F5397-397E-4315-95DE-BF8FE93930CD}" type="datetime1">
              <a:rPr lang="en-US" smtClean="0"/>
              <a:t>05/04/25</a:t>
            </a:fld>
            <a:endParaRPr lang="en-US"/>
          </a:p>
        </p:txBody>
      </p:sp>
      <p:sp>
        <p:nvSpPr>
          <p:cNvPr id="6" name="Footer Placeholder 5"/>
          <p:cNvSpPr>
            <a:spLocks noGrp="1"/>
          </p:cNvSpPr>
          <p:nvPr>
            <p:ph type="ftr" sz="quarter" idx="11"/>
          </p:nvPr>
        </p:nvSpPr>
        <p:spPr/>
        <p:txBody>
          <a:bodyPr/>
          <a:lstStyle/>
          <a:p>
            <a:r>
              <a:rPr lang="ar-IQ"/>
              <a:t>المرحلة الثانية                                                                                    أ.م.د.نجلاء عبد حمزة</a:t>
            </a:r>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89797C-8774-4ED9-A7DA-F08C0DA591E0}" type="slidenum">
              <a:rPr lang="en-US" smtClean="0"/>
              <a:t>‹#›</a:t>
            </a:fld>
            <a:endParaRPr lang="en-US"/>
          </a:p>
        </p:txBody>
      </p:sp>
    </p:spTree>
    <p:extLst>
      <p:ext uri="{BB962C8B-B14F-4D97-AF65-F5344CB8AC3E}">
        <p14:creationId xmlns:p14="http://schemas.microsoft.com/office/powerpoint/2010/main" val="1195080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18306C-8C67-438E-846D-81AF1332835F}" type="datetime1">
              <a:rPr lang="en-US" smtClean="0"/>
              <a:t>05/04/25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ar-IQ"/>
              <a:t>المرحلة الثانية                                                                                    أ.م.د.نجلاء عبد حمزة</a:t>
            </a:r>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D89797C-8774-4ED9-A7DA-F08C0DA591E0}" type="slidenum">
              <a:rPr lang="en-US" smtClean="0"/>
              <a:t>‹#›</a:t>
            </a:fld>
            <a:endParaRPr lang="en-US"/>
          </a:p>
        </p:txBody>
      </p:sp>
    </p:spTree>
    <p:extLst>
      <p:ext uri="{BB962C8B-B14F-4D97-AF65-F5344CB8AC3E}">
        <p14:creationId xmlns:p14="http://schemas.microsoft.com/office/powerpoint/2010/main" val="375568960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geeksforgeeks.org/evolution-of-a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geeksforgeeks.org/how-does-ai-work/"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B00AF-7669-A654-5A27-9B19ECEDA539}"/>
              </a:ext>
            </a:extLst>
          </p:cNvPr>
          <p:cNvSpPr>
            <a:spLocks noGrp="1"/>
          </p:cNvSpPr>
          <p:nvPr>
            <p:ph type="title"/>
          </p:nvPr>
        </p:nvSpPr>
        <p:spPr>
          <a:xfrm>
            <a:off x="1895341" y="1831527"/>
            <a:ext cx="8911687" cy="1280890"/>
          </a:xfrm>
        </p:spPr>
        <p:txBody>
          <a:bodyPr>
            <a:normAutofit/>
          </a:bodyPr>
          <a:lstStyle/>
          <a:p>
            <a:pPr algn="ctr"/>
            <a:r>
              <a:rPr lang="ar-IQ" sz="7200" dirty="0">
                <a:solidFill>
                  <a:srgbClr val="FF0000"/>
                </a:solidFill>
              </a:rPr>
              <a:t>الذكاء الاصطناعي</a:t>
            </a:r>
            <a:endParaRPr lang="en-US" sz="7200" dirty="0">
              <a:solidFill>
                <a:srgbClr val="FF0000"/>
              </a:solidFill>
            </a:endParaRPr>
          </a:p>
        </p:txBody>
      </p:sp>
      <p:sp>
        <p:nvSpPr>
          <p:cNvPr id="3" name="Content Placeholder 2">
            <a:extLst>
              <a:ext uri="{FF2B5EF4-FFF2-40B4-BE49-F238E27FC236}">
                <a16:creationId xmlns:a16="http://schemas.microsoft.com/office/drawing/2014/main" id="{4AECADF4-1F74-D222-F9FE-1D24BDD1D329}"/>
              </a:ext>
            </a:extLst>
          </p:cNvPr>
          <p:cNvSpPr>
            <a:spLocks noGrp="1"/>
          </p:cNvSpPr>
          <p:nvPr>
            <p:ph idx="1"/>
          </p:nvPr>
        </p:nvSpPr>
        <p:spPr>
          <a:xfrm>
            <a:off x="2240421" y="3745583"/>
            <a:ext cx="8915400" cy="1712536"/>
          </a:xfrm>
        </p:spPr>
        <p:txBody>
          <a:bodyPr>
            <a:normAutofit/>
          </a:bodyPr>
          <a:lstStyle/>
          <a:p>
            <a:pPr algn="ctr" rtl="1"/>
            <a:r>
              <a:rPr lang="ar-IQ" sz="3200" dirty="0"/>
              <a:t>أ.م.د.نجلاء عبد حمزة</a:t>
            </a:r>
          </a:p>
          <a:p>
            <a:pPr algn="ctr" rtl="1"/>
            <a:r>
              <a:rPr lang="ar-IQ" sz="3200" dirty="0"/>
              <a:t>م. احمد شهاب احمد</a:t>
            </a:r>
            <a:endParaRPr lang="en-US" sz="3200" dirty="0"/>
          </a:p>
        </p:txBody>
      </p:sp>
    </p:spTree>
    <p:extLst>
      <p:ext uri="{BB962C8B-B14F-4D97-AF65-F5344CB8AC3E}">
        <p14:creationId xmlns:p14="http://schemas.microsoft.com/office/powerpoint/2010/main" val="3930132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A65297-0CCC-503C-AFA8-D932A91514FE}"/>
              </a:ext>
            </a:extLst>
          </p:cNvPr>
          <p:cNvSpPr>
            <a:spLocks noGrp="1"/>
          </p:cNvSpPr>
          <p:nvPr>
            <p:ph idx="1"/>
          </p:nvPr>
        </p:nvSpPr>
        <p:spPr>
          <a:xfrm>
            <a:off x="2240420" y="631596"/>
            <a:ext cx="8915400" cy="4686215"/>
          </a:xfrm>
        </p:spPr>
        <p:txBody>
          <a:bodyPr>
            <a:normAutofit fontScale="92500" lnSpcReduction="10000"/>
          </a:bodyPr>
          <a:lstStyle/>
          <a:p>
            <a:pPr marL="0" indent="0" algn="l" fontAlgn="base">
              <a:spcAft>
                <a:spcPts val="1800"/>
              </a:spcAft>
              <a:buNone/>
            </a:pPr>
            <a:r>
              <a:rPr lang="en-US" sz="2800" b="1" i="0" dirty="0">
                <a:solidFill>
                  <a:schemeClr val="tx1"/>
                </a:solidFill>
                <a:effectLst/>
                <a:latin typeface="Nunito" pitchFamily="2" charset="0"/>
              </a:rPr>
              <a:t>4.Advancements in Scientific Research: </a:t>
            </a:r>
            <a:r>
              <a:rPr lang="en-US" sz="2800" b="0" i="0" dirty="0">
                <a:solidFill>
                  <a:schemeClr val="tx1"/>
                </a:solidFill>
                <a:effectLst/>
                <a:latin typeface="Nunito" pitchFamily="2" charset="0"/>
              </a:rPr>
              <a:t>AI can assist in scientific research by analyzing large datasets, generating hypotheses, and accelerating the discovery of new insights and breakthroughs. This can lead to advancements in fields such as medicine, climate science, and materials science.</a:t>
            </a:r>
          </a:p>
          <a:p>
            <a:pPr marL="0" indent="0" algn="l" fontAlgn="base">
              <a:spcAft>
                <a:spcPts val="1800"/>
              </a:spcAft>
              <a:buNone/>
            </a:pPr>
            <a:r>
              <a:rPr lang="en-US" sz="2800" b="1" i="0" dirty="0">
                <a:solidFill>
                  <a:schemeClr val="tx1"/>
                </a:solidFill>
                <a:effectLst/>
                <a:latin typeface="Nunito" pitchFamily="2" charset="0"/>
              </a:rPr>
              <a:t>5.Enhanced Human Capabilities:</a:t>
            </a:r>
            <a:r>
              <a:rPr lang="en-US" sz="2800" b="0" i="0" dirty="0">
                <a:solidFill>
                  <a:schemeClr val="tx1"/>
                </a:solidFill>
                <a:effectLst/>
                <a:latin typeface="Nunito" pitchFamily="2" charset="0"/>
              </a:rPr>
              <a:t> AI can be used to augment and enhance human capabilities, such as improving memory, cognitive abilities, and decision-making. This can lead to improved productivity, creativity, and problem-solving skills.</a:t>
            </a:r>
          </a:p>
          <a:p>
            <a:endParaRPr lang="en-US" sz="2800" dirty="0">
              <a:solidFill>
                <a:schemeClr val="tx1"/>
              </a:solidFill>
            </a:endParaRPr>
          </a:p>
        </p:txBody>
      </p:sp>
    </p:spTree>
    <p:extLst>
      <p:ext uri="{BB962C8B-B14F-4D97-AF65-F5344CB8AC3E}">
        <p14:creationId xmlns:p14="http://schemas.microsoft.com/office/powerpoint/2010/main" val="4105324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B1EC80-FF3C-17B1-5876-51FD610EA493}"/>
              </a:ext>
            </a:extLst>
          </p:cNvPr>
          <p:cNvSpPr>
            <a:spLocks noGrp="1"/>
          </p:cNvSpPr>
          <p:nvPr>
            <p:ph idx="1"/>
          </p:nvPr>
        </p:nvSpPr>
        <p:spPr>
          <a:xfrm>
            <a:off x="838200" y="2362953"/>
            <a:ext cx="10515600" cy="1747134"/>
          </a:xfrm>
        </p:spPr>
        <p:txBody>
          <a:bodyPr>
            <a:normAutofit/>
          </a:bodyPr>
          <a:lstStyle/>
          <a:p>
            <a:pPr marL="0" indent="0" algn="ctr">
              <a:buNone/>
            </a:pPr>
            <a:r>
              <a:rPr lang="en-US" sz="8000" dirty="0"/>
              <a:t>Thank you</a:t>
            </a:r>
          </a:p>
        </p:txBody>
      </p:sp>
    </p:spTree>
    <p:extLst>
      <p:ext uri="{BB962C8B-B14F-4D97-AF65-F5344CB8AC3E}">
        <p14:creationId xmlns:p14="http://schemas.microsoft.com/office/powerpoint/2010/main" val="1686627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8DA1-A414-E3BE-380E-177FCADA9B60}"/>
              </a:ext>
            </a:extLst>
          </p:cNvPr>
          <p:cNvSpPr>
            <a:spLocks noGrp="1"/>
          </p:cNvSpPr>
          <p:nvPr>
            <p:ph type="ctrTitle"/>
          </p:nvPr>
        </p:nvSpPr>
        <p:spPr>
          <a:xfrm>
            <a:off x="2212157" y="886693"/>
            <a:ext cx="9144000" cy="1149497"/>
          </a:xfrm>
        </p:spPr>
        <p:txBody>
          <a:bodyPr/>
          <a:lstStyle/>
          <a:p>
            <a:r>
              <a:rPr lang="en-US" dirty="0"/>
              <a:t>Artificial Intelligence</a:t>
            </a:r>
          </a:p>
        </p:txBody>
      </p:sp>
      <p:sp>
        <p:nvSpPr>
          <p:cNvPr id="3" name="Subtitle 2">
            <a:extLst>
              <a:ext uri="{FF2B5EF4-FFF2-40B4-BE49-F238E27FC236}">
                <a16:creationId xmlns:a16="http://schemas.microsoft.com/office/drawing/2014/main" id="{4CA724ED-4C2D-F764-B2BD-F91D08A300EF}"/>
              </a:ext>
            </a:extLst>
          </p:cNvPr>
          <p:cNvSpPr>
            <a:spLocks noGrp="1"/>
          </p:cNvSpPr>
          <p:nvPr>
            <p:ph type="subTitle" idx="1"/>
          </p:nvPr>
        </p:nvSpPr>
        <p:spPr>
          <a:xfrm>
            <a:off x="1985912" y="2403835"/>
            <a:ext cx="9144000" cy="3751867"/>
          </a:xfrm>
        </p:spPr>
        <p:txBody>
          <a:bodyPr>
            <a:normAutofit/>
          </a:bodyPr>
          <a:lstStyle/>
          <a:p>
            <a:pPr algn="just"/>
            <a:r>
              <a:rPr lang="en-US" sz="2800" dirty="0">
                <a:solidFill>
                  <a:schemeClr val="tx1"/>
                </a:solidFill>
              </a:rPr>
              <a:t>What is </a:t>
            </a:r>
            <a:r>
              <a:rPr lang="en-US" sz="2800" dirty="0">
                <a:solidFill>
                  <a:srgbClr val="FF0000"/>
                </a:solidFill>
              </a:rPr>
              <a:t>Artificial Intelligence</a:t>
            </a:r>
            <a:r>
              <a:rPr lang="en-US" sz="2800" dirty="0">
                <a:solidFill>
                  <a:schemeClr val="tx1"/>
                </a:solidFill>
              </a:rPr>
              <a:t>? In today’s rapidly advancing technological landscape, </a:t>
            </a:r>
          </a:p>
          <a:p>
            <a:pPr algn="just"/>
            <a:r>
              <a:rPr lang="en-US" sz="4000" dirty="0">
                <a:solidFill>
                  <a:srgbClr val="FF0000"/>
                </a:solidFill>
              </a:rPr>
              <a:t>AI</a:t>
            </a:r>
            <a:r>
              <a:rPr lang="en-US" sz="4000" dirty="0">
                <a:solidFill>
                  <a:schemeClr val="tx1"/>
                </a:solidFill>
              </a:rPr>
              <a:t> </a:t>
            </a:r>
            <a:r>
              <a:rPr lang="en-US" sz="2800" dirty="0">
                <a:solidFill>
                  <a:schemeClr val="tx1"/>
                </a:solidFill>
              </a:rPr>
              <a:t>has become a household term. From chatbots and virtual assistants to self-driving cars and recommendation algorithms, the impact of AI is ubiquitous. </a:t>
            </a:r>
          </a:p>
          <a:p>
            <a:pPr algn="just"/>
            <a:r>
              <a:rPr lang="en-US" sz="2800" dirty="0">
                <a:solidFill>
                  <a:schemeClr val="tx1"/>
                </a:solidFill>
              </a:rPr>
              <a:t>But what exactly is AI and how does it work?</a:t>
            </a:r>
          </a:p>
          <a:p>
            <a:pPr algn="just"/>
            <a:endParaRPr lang="en-US" sz="2800" dirty="0">
              <a:solidFill>
                <a:schemeClr val="tx1"/>
              </a:solidFill>
            </a:endParaRPr>
          </a:p>
          <a:p>
            <a:pPr algn="just"/>
            <a:endParaRPr lang="en-US" sz="2800" dirty="0">
              <a:solidFill>
                <a:schemeClr val="tx1"/>
              </a:solidFill>
            </a:endParaRPr>
          </a:p>
          <a:p>
            <a:pPr algn="just"/>
            <a:endParaRPr lang="en-US" sz="2800" dirty="0">
              <a:solidFill>
                <a:schemeClr val="tx1"/>
              </a:solidFill>
            </a:endParaRPr>
          </a:p>
          <a:p>
            <a:pPr algn="just"/>
            <a:endParaRPr lang="en-US" sz="2800" dirty="0">
              <a:solidFill>
                <a:schemeClr val="tx1"/>
              </a:solidFill>
            </a:endParaRPr>
          </a:p>
          <a:p>
            <a:pPr algn="just"/>
            <a:endParaRPr lang="en-US" sz="2800" dirty="0">
              <a:solidFill>
                <a:schemeClr val="tx1"/>
              </a:solidFill>
            </a:endParaRPr>
          </a:p>
        </p:txBody>
      </p:sp>
    </p:spTree>
    <p:extLst>
      <p:ext uri="{BB962C8B-B14F-4D97-AF65-F5344CB8AC3E}">
        <p14:creationId xmlns:p14="http://schemas.microsoft.com/office/powerpoint/2010/main" val="374524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F22F282-C5B4-79CB-71A2-0282FA92D117}"/>
              </a:ext>
            </a:extLst>
          </p:cNvPr>
          <p:cNvSpPr>
            <a:spLocks noGrp="1"/>
          </p:cNvSpPr>
          <p:nvPr>
            <p:ph type="subTitle" idx="1"/>
          </p:nvPr>
        </p:nvSpPr>
        <p:spPr>
          <a:xfrm>
            <a:off x="1797376" y="1168924"/>
            <a:ext cx="10004981" cy="5033913"/>
          </a:xfrm>
        </p:spPr>
        <p:txBody>
          <a:bodyPr>
            <a:normAutofit lnSpcReduction="10000"/>
          </a:bodyPr>
          <a:lstStyle/>
          <a:p>
            <a:pPr algn="just"/>
            <a:r>
              <a:rPr lang="en-US" sz="2400" dirty="0">
                <a:solidFill>
                  <a:schemeClr val="tx1"/>
                </a:solidFill>
              </a:rPr>
              <a:t>At its core, </a:t>
            </a:r>
            <a:r>
              <a:rPr lang="en-US" sz="2400" dirty="0">
                <a:solidFill>
                  <a:srgbClr val="FF0000"/>
                </a:solidFill>
              </a:rPr>
              <a:t>Artificial Intelligence </a:t>
            </a:r>
            <a:r>
              <a:rPr lang="en-US" sz="2400" dirty="0">
                <a:solidFill>
                  <a:schemeClr val="tx1"/>
                </a:solidFill>
              </a:rPr>
              <a:t>refers to the simulation of human intelligence in machines that are programmed to </a:t>
            </a:r>
            <a:r>
              <a:rPr lang="en-US" sz="2400" dirty="0">
                <a:solidFill>
                  <a:srgbClr val="FF0000"/>
                </a:solidFill>
              </a:rPr>
              <a:t>think</a:t>
            </a:r>
            <a:r>
              <a:rPr lang="en-US" sz="2400" dirty="0">
                <a:solidFill>
                  <a:schemeClr val="tx1"/>
                </a:solidFill>
              </a:rPr>
              <a:t>, </a:t>
            </a:r>
            <a:r>
              <a:rPr lang="en-US" sz="2400" dirty="0">
                <a:solidFill>
                  <a:srgbClr val="FF0000"/>
                </a:solidFill>
              </a:rPr>
              <a:t>reason</a:t>
            </a:r>
            <a:r>
              <a:rPr lang="en-US" sz="2400" dirty="0">
                <a:solidFill>
                  <a:schemeClr val="tx1"/>
                </a:solidFill>
              </a:rPr>
              <a:t>, and </a:t>
            </a:r>
            <a:r>
              <a:rPr lang="en-US" sz="2400" dirty="0">
                <a:solidFill>
                  <a:srgbClr val="FF0000"/>
                </a:solidFill>
              </a:rPr>
              <a:t>learn</a:t>
            </a:r>
            <a:r>
              <a:rPr lang="en-US" sz="2400" dirty="0">
                <a:solidFill>
                  <a:schemeClr val="tx1"/>
                </a:solidFill>
              </a:rPr>
              <a:t> like humans. </a:t>
            </a:r>
          </a:p>
          <a:p>
            <a:pPr algn="just"/>
            <a:r>
              <a:rPr lang="en-US" sz="2400" dirty="0">
                <a:solidFill>
                  <a:schemeClr val="tx1"/>
                </a:solidFill>
              </a:rPr>
              <a:t>Rather than being explicitly programmed for specific tasks, AI(Artificial Intelligence) systems use algorithms and vast amounts of data to recognize patterns, make decisions, and improve their performance over time.</a:t>
            </a:r>
          </a:p>
          <a:p>
            <a:pPr algn="just"/>
            <a:endParaRPr lang="en-US" sz="2400" dirty="0">
              <a:solidFill>
                <a:schemeClr val="tx1"/>
              </a:solidFill>
            </a:endParaRPr>
          </a:p>
          <a:p>
            <a:pPr algn="just"/>
            <a:r>
              <a:rPr lang="en-US" sz="2400" dirty="0">
                <a:solidFill>
                  <a:schemeClr val="tx1"/>
                </a:solidFill>
              </a:rPr>
              <a:t>Artificial Intelligence encompasses a wide range of technologies, including machine learning, natural language processing, computer vision, and robotics. These technologies enable AI systems to perform complex tasks, such as speech recognition and face detection, with remarkable accuracy.</a:t>
            </a:r>
          </a:p>
          <a:p>
            <a:pPr algn="just"/>
            <a:endParaRPr lang="en-US" sz="2400" dirty="0">
              <a:solidFill>
                <a:schemeClr val="tx1"/>
              </a:solidFill>
            </a:endParaRPr>
          </a:p>
        </p:txBody>
      </p:sp>
    </p:spTree>
    <p:extLst>
      <p:ext uri="{BB962C8B-B14F-4D97-AF65-F5344CB8AC3E}">
        <p14:creationId xmlns:p14="http://schemas.microsoft.com/office/powerpoint/2010/main" val="395227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4B5DF-3660-6E70-A79E-2C8AE08B8091}"/>
              </a:ext>
            </a:extLst>
          </p:cNvPr>
          <p:cNvSpPr>
            <a:spLocks noGrp="1"/>
          </p:cNvSpPr>
          <p:nvPr>
            <p:ph type="title"/>
          </p:nvPr>
        </p:nvSpPr>
        <p:spPr/>
        <p:txBody>
          <a:bodyPr>
            <a:normAutofit fontScale="90000"/>
          </a:bodyPr>
          <a:lstStyle/>
          <a:p>
            <a:r>
              <a:rPr lang="en-US" b="0" i="0" u="sng" dirty="0">
                <a:solidFill>
                  <a:srgbClr val="273239"/>
                </a:solidFill>
                <a:effectLst/>
                <a:latin typeface="Nunito" panose="020F0502020204030204" pitchFamily="2" charset="0"/>
                <a:hlinkClick r:id="rId2"/>
              </a:rPr>
              <a:t>History and Evolution of Artificial Intelligence (AI)</a:t>
            </a:r>
            <a:br>
              <a:rPr lang="en-US" b="1" i="0" dirty="0">
                <a:solidFill>
                  <a:srgbClr val="273239"/>
                </a:solidFill>
                <a:effectLst/>
                <a:latin typeface="Nunito" panose="020F0502020204030204" pitchFamily="2" charset="0"/>
              </a:rPr>
            </a:br>
            <a:endParaRPr lang="en-US" dirty="0"/>
          </a:p>
        </p:txBody>
      </p:sp>
      <p:sp>
        <p:nvSpPr>
          <p:cNvPr id="3" name="Content Placeholder 2">
            <a:extLst>
              <a:ext uri="{FF2B5EF4-FFF2-40B4-BE49-F238E27FC236}">
                <a16:creationId xmlns:a16="http://schemas.microsoft.com/office/drawing/2014/main" id="{EA7C486C-84D5-2FB2-3203-95BBE3C8078C}"/>
              </a:ext>
            </a:extLst>
          </p:cNvPr>
          <p:cNvSpPr>
            <a:spLocks noGrp="1"/>
          </p:cNvSpPr>
          <p:nvPr>
            <p:ph idx="1"/>
          </p:nvPr>
        </p:nvSpPr>
        <p:spPr/>
        <p:txBody>
          <a:bodyPr>
            <a:normAutofit/>
          </a:bodyPr>
          <a:lstStyle/>
          <a:p>
            <a:pPr algn="just"/>
            <a:r>
              <a:rPr lang="en-US" sz="2800" b="0" i="0" dirty="0">
                <a:solidFill>
                  <a:schemeClr val="tx1"/>
                </a:solidFill>
                <a:effectLst/>
                <a:latin typeface="Nunito" pitchFamily="2" charset="0"/>
              </a:rPr>
              <a:t>The concept of Artificial Intelligence (AI) has been around for centuries, with the earliest recorded ideas dating back to </a:t>
            </a:r>
            <a:r>
              <a:rPr lang="en-US" sz="2800" b="0" i="0" dirty="0">
                <a:solidFill>
                  <a:srgbClr val="FF0000"/>
                </a:solidFill>
                <a:effectLst/>
                <a:latin typeface="Nunito" pitchFamily="2" charset="0"/>
              </a:rPr>
              <a:t>ancient Greek mythology</a:t>
            </a:r>
            <a:r>
              <a:rPr lang="en-US" sz="2800" b="0" i="0" dirty="0">
                <a:solidFill>
                  <a:schemeClr val="tx1"/>
                </a:solidFill>
                <a:effectLst/>
                <a:latin typeface="Nunito" pitchFamily="2" charset="0"/>
              </a:rPr>
              <a:t>. However, the modern field of AI emerged in the </a:t>
            </a:r>
            <a:r>
              <a:rPr lang="en-US" sz="2800" b="0" i="0" dirty="0">
                <a:solidFill>
                  <a:srgbClr val="FF0000"/>
                </a:solidFill>
                <a:effectLst/>
                <a:latin typeface="Nunito" pitchFamily="2" charset="0"/>
              </a:rPr>
              <a:t>1950s</a:t>
            </a:r>
            <a:r>
              <a:rPr lang="en-US" sz="2800" b="0" i="0" dirty="0">
                <a:solidFill>
                  <a:schemeClr val="tx1"/>
                </a:solidFill>
                <a:effectLst/>
                <a:latin typeface="Nunito" pitchFamily="2" charset="0"/>
              </a:rPr>
              <a:t>, when computer scientists and researchers began exploring the possibility of creating machines that could think, learn, and solve problems like humans.</a:t>
            </a:r>
            <a:endParaRPr lang="en-US" sz="2800" dirty="0">
              <a:solidFill>
                <a:schemeClr val="tx1"/>
              </a:solidFill>
            </a:endParaRPr>
          </a:p>
        </p:txBody>
      </p:sp>
    </p:spTree>
    <p:extLst>
      <p:ext uri="{BB962C8B-B14F-4D97-AF65-F5344CB8AC3E}">
        <p14:creationId xmlns:p14="http://schemas.microsoft.com/office/powerpoint/2010/main" val="423389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09E019-CF66-2A4A-007B-4099FDF5338B}"/>
              </a:ext>
            </a:extLst>
          </p:cNvPr>
          <p:cNvSpPr>
            <a:spLocks noGrp="1"/>
          </p:cNvSpPr>
          <p:nvPr>
            <p:ph idx="1"/>
          </p:nvPr>
        </p:nvSpPr>
        <p:spPr>
          <a:xfrm>
            <a:off x="1130431" y="1253331"/>
            <a:ext cx="10515600" cy="4351338"/>
          </a:xfrm>
        </p:spPr>
        <p:txBody>
          <a:bodyPr>
            <a:normAutofit/>
          </a:bodyPr>
          <a:lstStyle/>
          <a:p>
            <a:pPr algn="just" rtl="0" fontAlgn="base">
              <a:spcAft>
                <a:spcPts val="750"/>
              </a:spcAft>
            </a:pPr>
            <a:r>
              <a:rPr lang="en-US" sz="2800" b="0" i="0" dirty="0">
                <a:solidFill>
                  <a:schemeClr val="tx1"/>
                </a:solidFill>
                <a:effectLst/>
                <a:latin typeface="Nunito" pitchFamily="2" charset="0"/>
              </a:rPr>
              <a:t>One of the pioneering figures in the field of AI was </a:t>
            </a:r>
            <a:r>
              <a:rPr lang="en-US" sz="2800" b="0" i="0" dirty="0">
                <a:solidFill>
                  <a:srgbClr val="FF0000"/>
                </a:solidFill>
                <a:effectLst/>
                <a:latin typeface="Nunito" pitchFamily="2" charset="0"/>
              </a:rPr>
              <a:t>Alan Turing</a:t>
            </a:r>
            <a:r>
              <a:rPr lang="en-US" sz="2800" b="0" i="0" dirty="0">
                <a:solidFill>
                  <a:schemeClr val="tx1"/>
                </a:solidFill>
                <a:effectLst/>
                <a:latin typeface="Nunito" pitchFamily="2" charset="0"/>
              </a:rPr>
              <a:t>, a British mathematician and computer scientist, who in 1950 proposed the </a:t>
            </a:r>
            <a:r>
              <a:rPr lang="en-US" sz="2800" b="0" i="0" dirty="0">
                <a:solidFill>
                  <a:srgbClr val="FF0000"/>
                </a:solidFill>
                <a:effectLst/>
                <a:latin typeface="Nunito" pitchFamily="2" charset="0"/>
              </a:rPr>
              <a:t>Turing test</a:t>
            </a:r>
            <a:r>
              <a:rPr lang="en-US" sz="2800" b="0" i="0" dirty="0">
                <a:solidFill>
                  <a:schemeClr val="tx1"/>
                </a:solidFill>
                <a:effectLst/>
                <a:latin typeface="Nunito" pitchFamily="2" charset="0"/>
              </a:rPr>
              <a:t>, a method for determining whether a machine can exhibit intelligent behavior indistinguishable from a human. </a:t>
            </a:r>
          </a:p>
          <a:p>
            <a:pPr algn="just" rtl="0" fontAlgn="base">
              <a:spcAft>
                <a:spcPts val="750"/>
              </a:spcAft>
            </a:pPr>
            <a:r>
              <a:rPr lang="en-US" sz="2800" b="0" i="0" dirty="0">
                <a:solidFill>
                  <a:schemeClr val="tx1"/>
                </a:solidFill>
                <a:effectLst/>
                <a:latin typeface="Nunito" pitchFamily="2" charset="0"/>
              </a:rPr>
              <a:t>This sparked a wave of research and development in AI, with scientists and researchers working to create machines that could perform tasks such as playing chess, solving mathematical problems, and understanding natural language.</a:t>
            </a:r>
          </a:p>
          <a:p>
            <a:endParaRPr lang="en-US" sz="2800" dirty="0">
              <a:solidFill>
                <a:schemeClr val="tx1"/>
              </a:solidFill>
            </a:endParaRPr>
          </a:p>
        </p:txBody>
      </p:sp>
    </p:spTree>
    <p:extLst>
      <p:ext uri="{BB962C8B-B14F-4D97-AF65-F5344CB8AC3E}">
        <p14:creationId xmlns:p14="http://schemas.microsoft.com/office/powerpoint/2010/main" val="2555272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3E53E1A-8C8B-AC53-BA0D-3C466FCBCE79}"/>
              </a:ext>
            </a:extLst>
          </p:cNvPr>
          <p:cNvSpPr>
            <a:spLocks noGrp="1"/>
          </p:cNvSpPr>
          <p:nvPr>
            <p:ph type="subTitle" idx="1"/>
          </p:nvPr>
        </p:nvSpPr>
        <p:spPr>
          <a:xfrm>
            <a:off x="1750242" y="1197204"/>
            <a:ext cx="9552495" cy="4873658"/>
          </a:xfrm>
        </p:spPr>
        <p:txBody>
          <a:bodyPr>
            <a:normAutofit fontScale="92500" lnSpcReduction="20000"/>
          </a:bodyPr>
          <a:lstStyle/>
          <a:p>
            <a:pPr algn="just"/>
            <a:r>
              <a:rPr lang="en-US" sz="2800" b="0" i="0" dirty="0">
                <a:solidFill>
                  <a:schemeClr val="tx1"/>
                </a:solidFill>
                <a:effectLst/>
                <a:latin typeface="Nunito" pitchFamily="2" charset="0"/>
              </a:rPr>
              <a:t>Over the decades, the field of AI has evolved significantly, with the development of various techniques and technologies, such as </a:t>
            </a:r>
            <a:r>
              <a:rPr lang="en-US" sz="2800" b="0" i="0" dirty="0">
                <a:solidFill>
                  <a:srgbClr val="FF0000"/>
                </a:solidFill>
                <a:effectLst/>
                <a:latin typeface="Nunito" pitchFamily="2" charset="0"/>
              </a:rPr>
              <a:t>machine learning</a:t>
            </a:r>
            <a:r>
              <a:rPr lang="en-US" sz="2800" b="0" i="0" dirty="0">
                <a:solidFill>
                  <a:schemeClr val="tx1"/>
                </a:solidFill>
                <a:effectLst/>
                <a:latin typeface="Nunito" pitchFamily="2" charset="0"/>
              </a:rPr>
              <a:t>, </a:t>
            </a:r>
            <a:r>
              <a:rPr lang="en-US" sz="2800" b="0" i="0" dirty="0">
                <a:solidFill>
                  <a:srgbClr val="FF0000"/>
                </a:solidFill>
                <a:effectLst/>
                <a:latin typeface="Nunito" pitchFamily="2" charset="0"/>
              </a:rPr>
              <a:t>deep learning</a:t>
            </a:r>
            <a:r>
              <a:rPr lang="en-US" sz="2800" b="0" i="0" dirty="0">
                <a:solidFill>
                  <a:schemeClr val="tx1"/>
                </a:solidFill>
                <a:effectLst/>
                <a:latin typeface="Nunito" pitchFamily="2" charset="0"/>
              </a:rPr>
              <a:t>, and natural language processing. </a:t>
            </a:r>
          </a:p>
          <a:p>
            <a:pPr algn="just"/>
            <a:endParaRPr lang="en-US" sz="2800" b="0" i="0" dirty="0">
              <a:solidFill>
                <a:schemeClr val="tx1"/>
              </a:solidFill>
              <a:effectLst/>
              <a:latin typeface="Nunito" pitchFamily="2" charset="0"/>
            </a:endParaRPr>
          </a:p>
          <a:p>
            <a:pPr algn="just"/>
            <a:r>
              <a:rPr lang="en-US" sz="2800" b="0" i="0" dirty="0">
                <a:solidFill>
                  <a:schemeClr val="tx1"/>
                </a:solidFill>
                <a:effectLst/>
                <a:latin typeface="Nunito" pitchFamily="2" charset="0"/>
              </a:rPr>
              <a:t>The 1980s and 1990s saw a surge in the popularity of expert systems, which were designed to mimic the </a:t>
            </a:r>
            <a:r>
              <a:rPr lang="en-US" sz="2800" b="0" i="0" dirty="0">
                <a:solidFill>
                  <a:srgbClr val="FF0000"/>
                </a:solidFill>
                <a:effectLst/>
                <a:latin typeface="Nunito" pitchFamily="2" charset="0"/>
              </a:rPr>
              <a:t>decision-making process of human experts. </a:t>
            </a:r>
          </a:p>
          <a:p>
            <a:pPr algn="just"/>
            <a:endParaRPr lang="en-US" sz="2800" b="0" i="0" dirty="0">
              <a:solidFill>
                <a:schemeClr val="tx1"/>
              </a:solidFill>
              <a:effectLst/>
              <a:latin typeface="Nunito" pitchFamily="2" charset="0"/>
            </a:endParaRPr>
          </a:p>
          <a:p>
            <a:pPr algn="just"/>
            <a:r>
              <a:rPr lang="en-US" sz="2800" b="0" i="0" dirty="0">
                <a:solidFill>
                  <a:schemeClr val="tx1"/>
                </a:solidFill>
                <a:effectLst/>
                <a:latin typeface="Nunito" pitchFamily="2" charset="0"/>
              </a:rPr>
              <a:t>In the 2000s, the rise of big data and powerful computing resources paved the way for the development of more </a:t>
            </a:r>
            <a:r>
              <a:rPr lang="en-US" sz="2800" b="0" i="0" dirty="0">
                <a:solidFill>
                  <a:srgbClr val="FF0000"/>
                </a:solidFill>
                <a:effectLst/>
                <a:latin typeface="Nunito" pitchFamily="2" charset="0"/>
              </a:rPr>
              <a:t>advanced AI systems</a:t>
            </a:r>
            <a:r>
              <a:rPr lang="en-US" sz="2800" b="0" i="0" dirty="0">
                <a:solidFill>
                  <a:schemeClr val="tx1"/>
                </a:solidFill>
                <a:effectLst/>
                <a:latin typeface="Nunito" pitchFamily="2" charset="0"/>
              </a:rPr>
              <a:t>, leading to breakthroughs in areas like computer vision, speech recognition, and autonomous vehicles.</a:t>
            </a:r>
          </a:p>
          <a:p>
            <a:pPr algn="just"/>
            <a:endParaRPr lang="en-US" sz="2800" dirty="0">
              <a:solidFill>
                <a:schemeClr val="tx1"/>
              </a:solidFill>
            </a:endParaRPr>
          </a:p>
        </p:txBody>
      </p:sp>
    </p:spTree>
    <p:extLst>
      <p:ext uri="{BB962C8B-B14F-4D97-AF65-F5344CB8AC3E}">
        <p14:creationId xmlns:p14="http://schemas.microsoft.com/office/powerpoint/2010/main" val="2364153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F8BFA-6E58-C5C8-65AE-74C280717072}"/>
              </a:ext>
            </a:extLst>
          </p:cNvPr>
          <p:cNvSpPr>
            <a:spLocks noGrp="1"/>
          </p:cNvSpPr>
          <p:nvPr>
            <p:ph type="ctrTitle"/>
          </p:nvPr>
        </p:nvSpPr>
        <p:spPr>
          <a:xfrm>
            <a:off x="1524000" y="474697"/>
            <a:ext cx="9144000" cy="1655761"/>
          </a:xfrm>
        </p:spPr>
        <p:txBody>
          <a:bodyPr>
            <a:normAutofit fontScale="90000"/>
          </a:bodyPr>
          <a:lstStyle/>
          <a:p>
            <a:r>
              <a:rPr lang="en-US" b="0" i="0" u="sng" dirty="0">
                <a:solidFill>
                  <a:srgbClr val="273239"/>
                </a:solidFill>
                <a:effectLst/>
                <a:latin typeface="Nunito" pitchFamily="2" charset="0"/>
                <a:hlinkClick r:id="rId2"/>
              </a:rPr>
              <a:t>How Does AI Work?</a:t>
            </a:r>
            <a:br>
              <a:rPr lang="en-US" b="1" i="0" dirty="0">
                <a:solidFill>
                  <a:srgbClr val="273239"/>
                </a:solidFill>
                <a:effectLst/>
                <a:latin typeface="Nunito" pitchFamily="2" charset="0"/>
              </a:rPr>
            </a:br>
            <a:endParaRPr lang="en-US" dirty="0"/>
          </a:p>
        </p:txBody>
      </p:sp>
      <p:sp>
        <p:nvSpPr>
          <p:cNvPr id="3" name="Subtitle 2">
            <a:extLst>
              <a:ext uri="{FF2B5EF4-FFF2-40B4-BE49-F238E27FC236}">
                <a16:creationId xmlns:a16="http://schemas.microsoft.com/office/drawing/2014/main" id="{D50A2B9A-169E-557B-3E7D-204641EBEEBC}"/>
              </a:ext>
            </a:extLst>
          </p:cNvPr>
          <p:cNvSpPr>
            <a:spLocks noGrp="1"/>
          </p:cNvSpPr>
          <p:nvPr>
            <p:ph type="subTitle" idx="1"/>
          </p:nvPr>
        </p:nvSpPr>
        <p:spPr>
          <a:xfrm>
            <a:off x="1524000" y="1489435"/>
            <a:ext cx="10344346" cy="5005633"/>
          </a:xfrm>
        </p:spPr>
        <p:txBody>
          <a:bodyPr>
            <a:normAutofit fontScale="92500" lnSpcReduction="20000"/>
          </a:bodyPr>
          <a:lstStyle/>
          <a:p>
            <a:pPr algn="just"/>
            <a:r>
              <a:rPr lang="en-US" sz="2400" b="0" i="0" dirty="0">
                <a:solidFill>
                  <a:schemeClr val="tx1"/>
                </a:solidFill>
                <a:effectLst/>
                <a:latin typeface="Nunito" pitchFamily="2" charset="0"/>
              </a:rPr>
              <a:t>Artificial intelligence (AI) enables machines to learn from data and recognize patterns in it, to perform tasks more efficiently and effectively. AI works in five steps:</a:t>
            </a:r>
          </a:p>
          <a:p>
            <a:pPr algn="just" fontAlgn="base">
              <a:spcAft>
                <a:spcPts val="1800"/>
              </a:spcAft>
              <a:buFont typeface="Arial" panose="020B0604020202020204" pitchFamily="34" charset="0"/>
              <a:buChar char="•"/>
            </a:pPr>
            <a:r>
              <a:rPr lang="en-US" sz="2400" b="1" i="0" dirty="0">
                <a:solidFill>
                  <a:schemeClr val="tx1"/>
                </a:solidFill>
                <a:effectLst/>
                <a:latin typeface="Nunito" pitchFamily="2" charset="0"/>
              </a:rPr>
              <a:t>Input:</a:t>
            </a:r>
            <a:r>
              <a:rPr lang="en-US" sz="2400" b="0" i="0" dirty="0">
                <a:solidFill>
                  <a:schemeClr val="tx1"/>
                </a:solidFill>
                <a:effectLst/>
                <a:latin typeface="Nunito" pitchFamily="2" charset="0"/>
              </a:rPr>
              <a:t> Data is collected from various sources. This data is then sorted into categories.</a:t>
            </a:r>
          </a:p>
          <a:p>
            <a:pPr algn="just" fontAlgn="base">
              <a:spcAft>
                <a:spcPts val="1800"/>
              </a:spcAft>
              <a:buFont typeface="Arial" panose="020B0604020202020204" pitchFamily="34" charset="0"/>
              <a:buChar char="•"/>
            </a:pPr>
            <a:r>
              <a:rPr lang="en-US" sz="2400" b="1" i="0" dirty="0">
                <a:solidFill>
                  <a:schemeClr val="tx1"/>
                </a:solidFill>
                <a:effectLst/>
                <a:latin typeface="Nunito" pitchFamily="2" charset="0"/>
              </a:rPr>
              <a:t>Processing:</a:t>
            </a:r>
            <a:r>
              <a:rPr lang="en-US" sz="2400" b="0" i="0" dirty="0">
                <a:solidFill>
                  <a:schemeClr val="tx1"/>
                </a:solidFill>
                <a:effectLst/>
                <a:latin typeface="Nunito" pitchFamily="2" charset="0"/>
              </a:rPr>
              <a:t> The AI sorts and deciphers the data using patterns it has been programmed to learn until it recognizes similar patterns in the data.</a:t>
            </a:r>
          </a:p>
          <a:p>
            <a:pPr algn="just" fontAlgn="base">
              <a:spcAft>
                <a:spcPts val="1800"/>
              </a:spcAft>
              <a:buFont typeface="Arial" panose="020B0604020202020204" pitchFamily="34" charset="0"/>
              <a:buChar char="•"/>
            </a:pPr>
            <a:r>
              <a:rPr lang="en-US" sz="2400" b="1" i="0" dirty="0">
                <a:solidFill>
                  <a:schemeClr val="tx1"/>
                </a:solidFill>
                <a:effectLst/>
                <a:latin typeface="Nunito" pitchFamily="2" charset="0"/>
              </a:rPr>
              <a:t>Outcomes:</a:t>
            </a:r>
            <a:r>
              <a:rPr lang="en-US" sz="2400" b="0" i="0" dirty="0">
                <a:solidFill>
                  <a:schemeClr val="tx1"/>
                </a:solidFill>
                <a:effectLst/>
                <a:latin typeface="Nunito" pitchFamily="2" charset="0"/>
              </a:rPr>
              <a:t> The AI can then use those patterns to predict outcomes.</a:t>
            </a:r>
          </a:p>
          <a:p>
            <a:pPr algn="just" fontAlgn="base">
              <a:spcAft>
                <a:spcPts val="1800"/>
              </a:spcAft>
              <a:buFont typeface="Arial" panose="020B0604020202020204" pitchFamily="34" charset="0"/>
              <a:buChar char="•"/>
            </a:pPr>
            <a:r>
              <a:rPr lang="en-US" sz="2400" b="1" i="0" dirty="0">
                <a:solidFill>
                  <a:schemeClr val="tx1"/>
                </a:solidFill>
                <a:effectLst/>
                <a:latin typeface="Nunito" pitchFamily="2" charset="0"/>
              </a:rPr>
              <a:t>Adjustments:</a:t>
            </a:r>
            <a:r>
              <a:rPr lang="en-US" sz="2400" b="0" i="0" dirty="0">
                <a:solidFill>
                  <a:schemeClr val="tx1"/>
                </a:solidFill>
                <a:effectLst/>
                <a:latin typeface="Nunito" pitchFamily="2" charset="0"/>
              </a:rPr>
              <a:t> If the data sets are considered a “fail,” AI learns from that mistake, and the process is repeated again under different conditions.</a:t>
            </a:r>
          </a:p>
          <a:p>
            <a:pPr algn="just" fontAlgn="base">
              <a:spcAft>
                <a:spcPts val="1800"/>
              </a:spcAft>
              <a:buFont typeface="Arial" panose="020B0604020202020204" pitchFamily="34" charset="0"/>
              <a:buChar char="•"/>
            </a:pPr>
            <a:r>
              <a:rPr lang="en-US" sz="2400" b="1" i="0" dirty="0">
                <a:solidFill>
                  <a:schemeClr val="tx1"/>
                </a:solidFill>
                <a:effectLst/>
                <a:latin typeface="Nunito" pitchFamily="2" charset="0"/>
              </a:rPr>
              <a:t>Assessments:</a:t>
            </a:r>
            <a:r>
              <a:rPr lang="en-US" sz="2400" b="0" i="0" dirty="0">
                <a:solidFill>
                  <a:schemeClr val="tx1"/>
                </a:solidFill>
                <a:effectLst/>
                <a:latin typeface="Nunito" pitchFamily="2" charset="0"/>
              </a:rPr>
              <a:t> In this way, AI is constantly learning and improving.</a:t>
            </a:r>
          </a:p>
          <a:p>
            <a:pPr algn="just"/>
            <a:endParaRPr lang="en-US" sz="2400" dirty="0">
              <a:solidFill>
                <a:schemeClr val="tx1"/>
              </a:solidFill>
            </a:endParaRPr>
          </a:p>
        </p:txBody>
      </p:sp>
    </p:spTree>
    <p:extLst>
      <p:ext uri="{BB962C8B-B14F-4D97-AF65-F5344CB8AC3E}">
        <p14:creationId xmlns:p14="http://schemas.microsoft.com/office/powerpoint/2010/main" val="1304871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1E21FF-6368-0937-8A00-E124C59A3374}"/>
              </a:ext>
            </a:extLst>
          </p:cNvPr>
          <p:cNvSpPr>
            <a:spLocks noGrp="1"/>
          </p:cNvSpPr>
          <p:nvPr>
            <p:ph idx="1"/>
          </p:nvPr>
        </p:nvSpPr>
        <p:spPr>
          <a:xfrm>
            <a:off x="1535783" y="618609"/>
            <a:ext cx="10515600" cy="5752757"/>
          </a:xfrm>
        </p:spPr>
        <p:txBody>
          <a:bodyPr>
            <a:normAutofit/>
          </a:bodyPr>
          <a:lstStyle/>
          <a:p>
            <a:pPr marL="0" indent="0" algn="l" fontAlgn="base">
              <a:buNone/>
            </a:pPr>
            <a:r>
              <a:rPr lang="en-US" sz="2800" b="1" i="0" dirty="0">
                <a:solidFill>
                  <a:schemeClr val="tx1"/>
                </a:solidFill>
                <a:effectLst/>
                <a:latin typeface="Nunito" pitchFamily="2" charset="0"/>
              </a:rPr>
              <a:t>Need for Artificial Intelligence – Why is AI Important?</a:t>
            </a:r>
          </a:p>
          <a:p>
            <a:pPr algn="l" rtl="0" fontAlgn="base">
              <a:spcAft>
                <a:spcPts val="750"/>
              </a:spcAft>
            </a:pPr>
            <a:r>
              <a:rPr lang="en-US" sz="2800" b="0" i="0" dirty="0">
                <a:solidFill>
                  <a:schemeClr val="tx1"/>
                </a:solidFill>
                <a:effectLst/>
                <a:latin typeface="Nunito" pitchFamily="2" charset="0"/>
              </a:rPr>
              <a:t>The widespread adoption of Artificial Intelligence (AI) has brought about numerous benefits and advantages across various industries and aspects of our lives. Here are some of the key benefits of AI:</a:t>
            </a:r>
          </a:p>
          <a:p>
            <a:pPr algn="l" fontAlgn="base">
              <a:spcAft>
                <a:spcPts val="1800"/>
              </a:spcAft>
              <a:buFont typeface="+mj-lt"/>
              <a:buAutoNum type="arabicPeriod"/>
            </a:pPr>
            <a:r>
              <a:rPr lang="en-US" sz="2800" b="1" i="0" dirty="0">
                <a:solidFill>
                  <a:schemeClr val="tx1"/>
                </a:solidFill>
                <a:effectLst/>
                <a:latin typeface="Nunito" pitchFamily="2" charset="0"/>
              </a:rPr>
              <a:t>Improved Efficiency and Productivity:</a:t>
            </a:r>
            <a:r>
              <a:rPr lang="en-US" sz="2800" b="0" i="0" dirty="0">
                <a:solidFill>
                  <a:schemeClr val="tx1"/>
                </a:solidFill>
                <a:effectLst/>
                <a:latin typeface="Nunito" pitchFamily="2" charset="0"/>
              </a:rPr>
              <a:t> AI-powered systems can perform tasks with greater speed, accuracy, and consistency than humans, leading to improved efficiency and productivity in various industries. This can result in cost savings, reduced errors, and increased output.</a:t>
            </a:r>
          </a:p>
          <a:p>
            <a:endParaRPr lang="en-US" sz="2800" dirty="0">
              <a:solidFill>
                <a:schemeClr val="tx1"/>
              </a:solidFill>
            </a:endParaRPr>
          </a:p>
        </p:txBody>
      </p:sp>
    </p:spTree>
    <p:extLst>
      <p:ext uri="{BB962C8B-B14F-4D97-AF65-F5344CB8AC3E}">
        <p14:creationId xmlns:p14="http://schemas.microsoft.com/office/powerpoint/2010/main" val="157487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E231BFE-8186-9DB8-A778-EF87EA9F1F4B}"/>
              </a:ext>
            </a:extLst>
          </p:cNvPr>
          <p:cNvSpPr>
            <a:spLocks noGrp="1"/>
          </p:cNvSpPr>
          <p:nvPr>
            <p:ph type="subTitle" idx="1"/>
          </p:nvPr>
        </p:nvSpPr>
        <p:spPr>
          <a:xfrm>
            <a:off x="1731390" y="1300900"/>
            <a:ext cx="9144000" cy="4854804"/>
          </a:xfrm>
        </p:spPr>
        <p:txBody>
          <a:bodyPr>
            <a:normAutofit fontScale="92500" lnSpcReduction="10000"/>
          </a:bodyPr>
          <a:lstStyle/>
          <a:p>
            <a:pPr algn="just" fontAlgn="base">
              <a:spcAft>
                <a:spcPts val="1800"/>
              </a:spcAft>
              <a:buFont typeface="+mj-lt"/>
              <a:buAutoNum type="arabicPeriod" startAt="2"/>
            </a:pPr>
            <a:r>
              <a:rPr lang="en-US" sz="2800" b="1" i="0" dirty="0">
                <a:solidFill>
                  <a:schemeClr val="tx1"/>
                </a:solidFill>
                <a:effectLst/>
                <a:latin typeface="Nunito" pitchFamily="2" charset="0"/>
              </a:rPr>
              <a:t>Enhanced Decision-Making:</a:t>
            </a:r>
            <a:r>
              <a:rPr lang="en-US" sz="2800" b="0" i="0" dirty="0">
                <a:solidFill>
                  <a:schemeClr val="tx1"/>
                </a:solidFill>
                <a:effectLst/>
                <a:latin typeface="Nunito" pitchFamily="2" charset="0"/>
              </a:rPr>
              <a:t> AI algorithms can analyze large amounts of data, identify patterns, and make informed decisions faster than humans. This can be particularly useful in fields such as finance, healthcare, and logistics, where timely and accurate decision-making is critical.</a:t>
            </a:r>
          </a:p>
          <a:p>
            <a:pPr algn="just" fontAlgn="base">
              <a:spcAft>
                <a:spcPts val="1800"/>
              </a:spcAft>
            </a:pPr>
            <a:r>
              <a:rPr lang="en-US" sz="2800" b="1" dirty="0">
                <a:solidFill>
                  <a:schemeClr val="tx1"/>
                </a:solidFill>
                <a:latin typeface="Nunito" pitchFamily="2" charset="0"/>
              </a:rPr>
              <a:t>3.</a:t>
            </a:r>
            <a:r>
              <a:rPr lang="en-US" sz="2800" b="1" i="0" dirty="0">
                <a:solidFill>
                  <a:schemeClr val="tx1"/>
                </a:solidFill>
                <a:effectLst/>
                <a:latin typeface="Nunito" pitchFamily="2" charset="0"/>
              </a:rPr>
              <a:t>Improved Safety and Risk Mitigation:</a:t>
            </a:r>
            <a:r>
              <a:rPr lang="en-US" sz="2800" b="0" i="0" dirty="0">
                <a:solidFill>
                  <a:schemeClr val="tx1"/>
                </a:solidFill>
                <a:effectLst/>
                <a:latin typeface="Nunito" pitchFamily="2" charset="0"/>
              </a:rPr>
              <a:t> AI-powered systems can be used to enhance safety in various applications, such as autonomous vehicles, industrial automation, and medical diagnostics. AI algorithms can also be used to detect and mitigate risks, such as fraud, cybersecurity threats, and environmental hazards.</a:t>
            </a:r>
          </a:p>
          <a:p>
            <a:pPr algn="just"/>
            <a:endParaRPr lang="en-US" sz="2800" dirty="0">
              <a:solidFill>
                <a:schemeClr val="tx1"/>
              </a:solidFill>
            </a:endParaRPr>
          </a:p>
        </p:txBody>
      </p:sp>
    </p:spTree>
    <p:extLst>
      <p:ext uri="{BB962C8B-B14F-4D97-AF65-F5344CB8AC3E}">
        <p14:creationId xmlns:p14="http://schemas.microsoft.com/office/powerpoint/2010/main" val="299151391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177</TotalTime>
  <Words>849</Words>
  <Application>Microsoft Office PowerPoint</Application>
  <PresentationFormat>Widescreen</PresentationFormat>
  <Paragraphs>38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Nunito</vt:lpstr>
      <vt:lpstr>Wingdings 3</vt:lpstr>
      <vt:lpstr>Wisp</vt:lpstr>
      <vt:lpstr>الذكاء الاصطناعي</vt:lpstr>
      <vt:lpstr>Artificial Intelligence</vt:lpstr>
      <vt:lpstr>PowerPoint Presentation</vt:lpstr>
      <vt:lpstr>History and Evolution of Artificial Intelligence (AI) </vt:lpstr>
      <vt:lpstr>PowerPoint Presentation</vt:lpstr>
      <vt:lpstr>PowerPoint Presentation</vt:lpstr>
      <vt:lpstr>How Does AI Work?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msi-</dc:creator>
  <cp:lastModifiedBy>msi-</cp:lastModifiedBy>
  <cp:revision>12</cp:revision>
  <dcterms:created xsi:type="dcterms:W3CDTF">2025-01-11T14:00:51Z</dcterms:created>
  <dcterms:modified xsi:type="dcterms:W3CDTF">2025-05-04T06:40:22Z</dcterms:modified>
</cp:coreProperties>
</file>