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6" r:id="rId6"/>
    <p:sldId id="267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84" y="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E6763E-AB09-4100-9FD8-74EDDBA40672}" type="datetimeFigureOut">
              <a:rPr lang="en-US" smtClean="0"/>
              <a:t>8/15/2020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75502A-3AE8-487E-8035-8DB3BD8FA1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3978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5502A-3AE8-487E-8035-8DB3BD8FA10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421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8/15/2020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8/15/2020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8/15/2020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8/15/2020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8/15/2020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8/15/2020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200" y="4191000"/>
            <a:ext cx="6172200" cy="1101090"/>
          </a:xfrm>
        </p:spPr>
        <p:txBody>
          <a:bodyPr/>
          <a:lstStyle/>
          <a:p>
            <a:r>
              <a:rPr lang="en-US" dirty="0" smtClean="0"/>
              <a:t>IELTS or TOEFL:</a:t>
            </a:r>
            <a:br>
              <a:rPr lang="en-US" dirty="0" smtClean="0"/>
            </a:br>
            <a:r>
              <a:rPr lang="en-US" dirty="0" smtClean="0"/>
              <a:t>WHICH </a:t>
            </a:r>
            <a:r>
              <a:rPr lang="en-US" dirty="0" smtClean="0"/>
              <a:t>ONE IS BETTER?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89986" y="5486400"/>
            <a:ext cx="2739853" cy="406878"/>
          </a:xfrm>
        </p:spPr>
        <p:txBody>
          <a:bodyPr/>
          <a:lstStyle/>
          <a:p>
            <a:r>
              <a:rPr lang="en-US" dirty="0" smtClean="0"/>
              <a:t>By : Nadia Jabbar 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05600" y="681990"/>
            <a:ext cx="2105025" cy="21717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86000" y="1059954"/>
            <a:ext cx="3387466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IQ" sz="50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وزارة الشباب والرياضة</a:t>
            </a:r>
            <a:endParaRPr lang="en-US" sz="5000" b="1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76629" y="1677605"/>
            <a:ext cx="2731838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IQ" sz="50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دائرة الرعاية العلمية</a:t>
            </a:r>
            <a:endParaRPr lang="en-US" sz="5000" b="1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583948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9764" y="456674"/>
            <a:ext cx="7467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What Are International Language  </a:t>
            </a:r>
            <a:r>
              <a:rPr lang="en-US" b="1" dirty="0">
                <a:solidFill>
                  <a:srgbClr val="FF0000"/>
                </a:solidFill>
              </a:rPr>
              <a:t>T</a:t>
            </a:r>
            <a:r>
              <a:rPr lang="en-US" b="1" dirty="0" smtClean="0">
                <a:solidFill>
                  <a:srgbClr val="FF0000"/>
                </a:solidFill>
              </a:rPr>
              <a:t>ests?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5291" y="1676400"/>
            <a:ext cx="2285169" cy="861621"/>
          </a:xfr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163" y="5216987"/>
            <a:ext cx="1285874" cy="128587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545" b="29869"/>
          <a:stretch/>
        </p:blipFill>
        <p:spPr>
          <a:xfrm>
            <a:off x="4925291" y="3868791"/>
            <a:ext cx="2438400" cy="11430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662"/>
          <a:stretch/>
        </p:blipFill>
        <p:spPr>
          <a:xfrm>
            <a:off x="4572000" y="2637626"/>
            <a:ext cx="3124200" cy="1143000"/>
          </a:xfrm>
          <a:prstGeom prst="rect">
            <a:avLst/>
          </a:prstGeom>
        </p:spPr>
      </p:pic>
      <p:cxnSp>
        <p:nvCxnSpPr>
          <p:cNvPr id="10" name="Straight Connector 9"/>
          <p:cNvCxnSpPr/>
          <p:nvPr/>
        </p:nvCxnSpPr>
        <p:spPr>
          <a:xfrm flipH="1">
            <a:off x="3823854" y="2107210"/>
            <a:ext cx="102177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3823854" y="3311987"/>
            <a:ext cx="102177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823854" y="2107210"/>
            <a:ext cx="0" cy="12047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3519054" y="2709598"/>
            <a:ext cx="304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endCxn id="25" idx="3"/>
          </p:cNvCxnSpPr>
          <p:nvPr/>
        </p:nvCxnSpPr>
        <p:spPr>
          <a:xfrm flipH="1">
            <a:off x="3558770" y="4440291"/>
            <a:ext cx="131803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endCxn id="24" idx="3"/>
          </p:cNvCxnSpPr>
          <p:nvPr/>
        </p:nvCxnSpPr>
        <p:spPr>
          <a:xfrm flipH="1">
            <a:off x="3514228" y="5978987"/>
            <a:ext cx="136257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1199171" y="5794321"/>
            <a:ext cx="23150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German </a:t>
            </a:r>
            <a:r>
              <a:rPr lang="en-US" b="1" dirty="0"/>
              <a:t>language</a:t>
            </a:r>
          </a:p>
        </p:txBody>
      </p:sp>
      <p:sp>
        <p:nvSpPr>
          <p:cNvPr id="25" name="Rectangle 24"/>
          <p:cNvSpPr/>
          <p:nvPr/>
        </p:nvSpPr>
        <p:spPr>
          <a:xfrm>
            <a:off x="1253331" y="4255625"/>
            <a:ext cx="23054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Turkish language</a:t>
            </a:r>
          </a:p>
        </p:txBody>
      </p:sp>
      <p:sp>
        <p:nvSpPr>
          <p:cNvPr id="26" name="Rectangle 25"/>
          <p:cNvSpPr/>
          <p:nvPr/>
        </p:nvSpPr>
        <p:spPr>
          <a:xfrm>
            <a:off x="1203109" y="2461711"/>
            <a:ext cx="23471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English Language</a:t>
            </a:r>
          </a:p>
        </p:txBody>
      </p:sp>
    </p:spTree>
    <p:extLst>
      <p:ext uri="{BB962C8B-B14F-4D97-AF65-F5344CB8AC3E}">
        <p14:creationId xmlns:p14="http://schemas.microsoft.com/office/powerpoint/2010/main" val="36089658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153400" cy="654050"/>
          </a:xfrm>
        </p:spPr>
        <p:txBody>
          <a:bodyPr>
            <a:normAutofit/>
          </a:bodyPr>
          <a:lstStyle/>
          <a:p>
            <a:r>
              <a:rPr lang="en-US" dirty="0" smtClean="0"/>
              <a:t>International English language  Tests.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2133600"/>
            <a:ext cx="3200400" cy="1066800"/>
          </a:xfrm>
        </p:spPr>
      </p:pic>
      <p:pic>
        <p:nvPicPr>
          <p:cNvPr id="8" name="Content Placeholder 7"/>
          <p:cNvPicPr>
            <a:picLocks noGrp="1" noChangeAspect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0900" y="4120750"/>
            <a:ext cx="3517900" cy="1716881"/>
          </a:xfrm>
        </p:spPr>
      </p:pic>
      <p:sp>
        <p:nvSpPr>
          <p:cNvPr id="9" name="Rounded Rectangle 8"/>
          <p:cNvSpPr/>
          <p:nvPr/>
        </p:nvSpPr>
        <p:spPr>
          <a:xfrm>
            <a:off x="4533900" y="2057400"/>
            <a:ext cx="3771900" cy="1219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4533900" y="2178050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INTERNATIONAL ENGLISH LANGUAGE TESTING SYSTEM</a:t>
            </a:r>
          </a:p>
          <a:p>
            <a:r>
              <a:rPr lang="en-US" dirty="0"/>
              <a:t>(1980; 40 years ago) </a:t>
            </a:r>
          </a:p>
          <a:p>
            <a:endParaRPr lang="en-US" dirty="0"/>
          </a:p>
        </p:txBody>
      </p:sp>
      <p:sp>
        <p:nvSpPr>
          <p:cNvPr id="12" name="Rounded Rectangle 11"/>
          <p:cNvSpPr/>
          <p:nvPr/>
        </p:nvSpPr>
        <p:spPr>
          <a:xfrm>
            <a:off x="471055" y="4191000"/>
            <a:ext cx="3771900" cy="1219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75830" y="4338935"/>
            <a:ext cx="356235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TEST OF ENGLISH AS FORIGHN LANGUAGE (1964; 56 years ago)</a:t>
            </a:r>
          </a:p>
        </p:txBody>
      </p:sp>
    </p:spTree>
    <p:extLst>
      <p:ext uri="{BB962C8B-B14F-4D97-AF65-F5344CB8AC3E}">
        <p14:creationId xmlns:p14="http://schemas.microsoft.com/office/powerpoint/2010/main" val="8825321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r="49945"/>
          <a:stretch/>
        </p:blipFill>
        <p:spPr>
          <a:xfrm>
            <a:off x="4730101" y="3879273"/>
            <a:ext cx="3200400" cy="2671763"/>
          </a:xfrm>
          <a:prstGeom prst="ellipse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l="50000"/>
          <a:stretch/>
        </p:blipFill>
        <p:spPr>
          <a:xfrm>
            <a:off x="381000" y="205701"/>
            <a:ext cx="3200400" cy="2674687"/>
          </a:xfrm>
          <a:prstGeom prst="ellipse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581400" y="2870537"/>
            <a:ext cx="118333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 smtClean="0">
                <a:latin typeface="Bahnschrift" panose="020B0502040204020203" pitchFamily="34" charset="0"/>
              </a:rPr>
              <a:t>OR</a:t>
            </a:r>
            <a:endParaRPr lang="en-US" sz="6000" dirty="0"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5875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81000" y="1447800"/>
            <a:ext cx="7315200" cy="4876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>
            <a:stCxn id="5" idx="0"/>
            <a:endCxn id="5" idx="2"/>
          </p:cNvCxnSpPr>
          <p:nvPr/>
        </p:nvCxnSpPr>
        <p:spPr>
          <a:xfrm>
            <a:off x="4038600" y="1447800"/>
            <a:ext cx="0" cy="487680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>
            <a:off x="381000" y="2428468"/>
            <a:ext cx="7315200" cy="0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381000" y="2961868"/>
            <a:ext cx="73152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381000" y="4028668"/>
            <a:ext cx="73152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381000" y="4562068"/>
            <a:ext cx="73152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381000" y="5095468"/>
            <a:ext cx="73152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381000" y="5628868"/>
            <a:ext cx="73152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381000" y="6314668"/>
            <a:ext cx="73152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3962400" cy="533400"/>
          </a:xfrm>
        </p:spPr>
        <p:txBody>
          <a:bodyPr>
            <a:normAutofit/>
          </a:bodyPr>
          <a:lstStyle/>
          <a:p>
            <a:r>
              <a:rPr lang="en-US" sz="2600" dirty="0" smtClean="0">
                <a:solidFill>
                  <a:schemeClr val="tx1"/>
                </a:solidFill>
              </a:rPr>
              <a:t>IELTS</a:t>
            </a:r>
            <a:r>
              <a:rPr lang="en-US" sz="2600" dirty="0" smtClean="0"/>
              <a:t> OR TOEFL?</a:t>
            </a:r>
            <a:endParaRPr lang="en-US" sz="2600" dirty="0"/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 rotWithShape="1">
          <a:blip r:embed="rId2"/>
          <a:srcRect r="49945"/>
          <a:stretch/>
        </p:blipFill>
        <p:spPr>
          <a:xfrm>
            <a:off x="4343400" y="1585668"/>
            <a:ext cx="824345" cy="688181"/>
          </a:xfrm>
          <a:prstGeom prst="rect">
            <a:avLst/>
          </a:prstGeom>
        </p:spPr>
      </p:pic>
      <p:sp>
        <p:nvSpPr>
          <p:cNvPr id="23" name="Rectangle 22"/>
          <p:cNvSpPr/>
          <p:nvPr/>
        </p:nvSpPr>
        <p:spPr>
          <a:xfrm>
            <a:off x="5644326" y="1753468"/>
            <a:ext cx="108395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u="sng" dirty="0"/>
              <a:t>TOEFL</a:t>
            </a: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 rotWithShape="1">
          <a:blip r:embed="rId2"/>
          <a:srcRect l="50000"/>
          <a:stretch/>
        </p:blipFill>
        <p:spPr>
          <a:xfrm>
            <a:off x="546959" y="1600199"/>
            <a:ext cx="824345" cy="688934"/>
          </a:xfrm>
          <a:prstGeom prst="rect">
            <a:avLst/>
          </a:prstGeom>
        </p:spPr>
      </p:pic>
      <p:sp>
        <p:nvSpPr>
          <p:cNvPr id="25" name="Rectangle 24"/>
          <p:cNvSpPr/>
          <p:nvPr/>
        </p:nvSpPr>
        <p:spPr>
          <a:xfrm>
            <a:off x="1908236" y="1733490"/>
            <a:ext cx="97975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u="sng" dirty="0"/>
              <a:t>IELTS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91826" y="2487351"/>
            <a:ext cx="29225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Over 3 millions test </a:t>
            </a:r>
            <a:r>
              <a:rPr lang="en-US" dirty="0" smtClean="0">
                <a:solidFill>
                  <a:srgbClr val="FF0000"/>
                </a:solidFill>
              </a:rPr>
              <a:t>taker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4343400" y="2515244"/>
            <a:ext cx="26581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2.4 millions test taker  </a:t>
            </a:r>
          </a:p>
        </p:txBody>
      </p:sp>
      <p:sp>
        <p:nvSpPr>
          <p:cNvPr id="28" name="Rectangle 27"/>
          <p:cNvSpPr/>
          <p:nvPr/>
        </p:nvSpPr>
        <p:spPr>
          <a:xfrm>
            <a:off x="685800" y="3018660"/>
            <a:ext cx="353338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Developers: British Council, IDP Education, Cambridge Assessment </a:t>
            </a:r>
            <a:r>
              <a:rPr lang="en-US" dirty="0" smtClean="0">
                <a:solidFill>
                  <a:srgbClr val="FF0000"/>
                </a:solidFill>
              </a:rPr>
              <a:t>English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4321716" y="3223924"/>
            <a:ext cx="29931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Developer: ETS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Company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721218" y="4110702"/>
            <a:ext cx="13692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Cost</a:t>
            </a:r>
            <a:r>
              <a:rPr lang="en-US" dirty="0">
                <a:solidFill>
                  <a:srgbClr val="FF0000"/>
                </a:solidFill>
              </a:rPr>
              <a:t>: 245$ </a:t>
            </a:r>
          </a:p>
        </p:txBody>
      </p:sp>
      <p:sp>
        <p:nvSpPr>
          <p:cNvPr id="31" name="Rectangle 30"/>
          <p:cNvSpPr/>
          <p:nvPr/>
        </p:nvSpPr>
        <p:spPr>
          <a:xfrm>
            <a:off x="4343400" y="4105052"/>
            <a:ext cx="18950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Cost: 180$-300$</a:t>
            </a:r>
          </a:p>
        </p:txBody>
      </p:sp>
      <p:sp>
        <p:nvSpPr>
          <p:cNvPr id="32" name="Rectangle 31"/>
          <p:cNvSpPr/>
          <p:nvPr/>
        </p:nvSpPr>
        <p:spPr>
          <a:xfrm>
            <a:off x="607985" y="4648660"/>
            <a:ext cx="34596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Time: 2hours and 45 minutes </a:t>
            </a:r>
          </a:p>
        </p:txBody>
      </p:sp>
      <p:sp>
        <p:nvSpPr>
          <p:cNvPr id="33" name="Rectangle 32"/>
          <p:cNvSpPr/>
          <p:nvPr/>
        </p:nvSpPr>
        <p:spPr>
          <a:xfrm>
            <a:off x="4343400" y="4639545"/>
            <a:ext cx="17235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Time: 4 hours </a:t>
            </a:r>
          </a:p>
        </p:txBody>
      </p:sp>
      <p:sp>
        <p:nvSpPr>
          <p:cNvPr id="34" name="Rectangle 33"/>
          <p:cNvSpPr/>
          <p:nvPr/>
        </p:nvSpPr>
        <p:spPr>
          <a:xfrm>
            <a:off x="644244" y="5195914"/>
            <a:ext cx="12923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Score: 0-9 </a:t>
            </a:r>
          </a:p>
        </p:txBody>
      </p:sp>
      <p:sp>
        <p:nvSpPr>
          <p:cNvPr id="35" name="Rectangle 34"/>
          <p:cNvSpPr/>
          <p:nvPr/>
        </p:nvSpPr>
        <p:spPr>
          <a:xfrm>
            <a:off x="4371580" y="5195914"/>
            <a:ext cx="15488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Score: 0-120 </a:t>
            </a:r>
          </a:p>
        </p:txBody>
      </p:sp>
      <p:sp>
        <p:nvSpPr>
          <p:cNvPr id="36" name="Rectangle 35"/>
          <p:cNvSpPr/>
          <p:nvPr/>
        </p:nvSpPr>
        <p:spPr>
          <a:xfrm>
            <a:off x="644244" y="5678269"/>
            <a:ext cx="25279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Methods (Iraq) : Paper delivered test  </a:t>
            </a:r>
          </a:p>
        </p:txBody>
      </p:sp>
      <p:sp>
        <p:nvSpPr>
          <p:cNvPr id="37" name="Rectangle 36"/>
          <p:cNvSpPr/>
          <p:nvPr/>
        </p:nvSpPr>
        <p:spPr>
          <a:xfrm>
            <a:off x="4371580" y="5640399"/>
            <a:ext cx="22734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Methods (Iraq): internet-based test.</a:t>
            </a:r>
          </a:p>
        </p:txBody>
      </p:sp>
    </p:spTree>
    <p:extLst>
      <p:ext uri="{BB962C8B-B14F-4D97-AF65-F5344CB8AC3E}">
        <p14:creationId xmlns:p14="http://schemas.microsoft.com/office/powerpoint/2010/main" val="40734550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81000" y="1447800"/>
            <a:ext cx="7315200" cy="4876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>
            <a:stCxn id="5" idx="0"/>
            <a:endCxn id="5" idx="2"/>
          </p:cNvCxnSpPr>
          <p:nvPr/>
        </p:nvCxnSpPr>
        <p:spPr>
          <a:xfrm>
            <a:off x="4038600" y="1447800"/>
            <a:ext cx="0" cy="487680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381000" y="2428468"/>
            <a:ext cx="7315200" cy="0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>
            <a:off x="381000" y="2961868"/>
            <a:ext cx="73152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>
            <a:off x="381000" y="3699986"/>
            <a:ext cx="73152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390749" y="4343400"/>
            <a:ext cx="73152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381000" y="6314668"/>
            <a:ext cx="73152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3962400" cy="533400"/>
          </a:xfrm>
        </p:spPr>
        <p:txBody>
          <a:bodyPr>
            <a:normAutofit/>
          </a:bodyPr>
          <a:lstStyle/>
          <a:p>
            <a:r>
              <a:rPr lang="en-US" sz="2600" dirty="0" smtClean="0">
                <a:solidFill>
                  <a:schemeClr val="tx1"/>
                </a:solidFill>
              </a:rPr>
              <a:t>IELTS</a:t>
            </a:r>
            <a:r>
              <a:rPr lang="en-US" sz="2600" dirty="0" smtClean="0"/>
              <a:t> OR TOEFL?</a:t>
            </a:r>
            <a:endParaRPr lang="en-US" sz="2600" dirty="0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2"/>
          <a:srcRect r="49945"/>
          <a:stretch/>
        </p:blipFill>
        <p:spPr>
          <a:xfrm>
            <a:off x="4343400" y="1585668"/>
            <a:ext cx="824345" cy="688181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5644326" y="1753468"/>
            <a:ext cx="108395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u="sng" dirty="0"/>
              <a:t>TOEFL</a:t>
            </a: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2"/>
          <a:srcRect l="50000"/>
          <a:stretch/>
        </p:blipFill>
        <p:spPr>
          <a:xfrm>
            <a:off x="546959" y="1600199"/>
            <a:ext cx="824345" cy="688934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>
            <a:off x="1908236" y="1733490"/>
            <a:ext cx="97975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u="sng" dirty="0"/>
              <a:t>IELTS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91826" y="2487351"/>
            <a:ext cx="9621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Place: -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343400" y="2515244"/>
            <a:ext cx="9621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Place:-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91826" y="3140154"/>
            <a:ext cx="26609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Validity: 2 years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343400" y="3155130"/>
            <a:ext cx="19399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Validity: 2 years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27220" y="3851478"/>
            <a:ext cx="34211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 types: Academic and General 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371580" y="3828141"/>
            <a:ext cx="19287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Type: Academic 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69027" y="4438104"/>
            <a:ext cx="174032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Test parts: 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u="sng" dirty="0" smtClean="0">
                <a:solidFill>
                  <a:srgbClr val="FF0000"/>
                </a:solidFill>
              </a:rPr>
              <a:t>listening </a:t>
            </a:r>
            <a:endParaRPr lang="en-US" u="sng" dirty="0">
              <a:solidFill>
                <a:srgbClr val="FF0000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u="sng" dirty="0">
                <a:solidFill>
                  <a:srgbClr val="FF0000"/>
                </a:solidFill>
              </a:rPr>
              <a:t>Reading </a:t>
            </a:r>
          </a:p>
          <a:p>
            <a:pPr marL="342900" indent="-342900">
              <a:buFont typeface="+mj-lt"/>
              <a:buAutoNum type="arabicPeriod"/>
            </a:pPr>
            <a:r>
              <a:rPr lang="en-US" u="sng" dirty="0">
                <a:solidFill>
                  <a:srgbClr val="FF0000"/>
                </a:solidFill>
              </a:rPr>
              <a:t>Writing </a:t>
            </a:r>
          </a:p>
          <a:p>
            <a:pPr marL="342900" indent="-342900">
              <a:buFont typeface="+mj-lt"/>
              <a:buAutoNum type="arabicPeriod"/>
            </a:pPr>
            <a:r>
              <a:rPr lang="en-US" u="sng" dirty="0">
                <a:solidFill>
                  <a:srgbClr val="FF0000"/>
                </a:solidFill>
              </a:rPr>
              <a:t>Speaking</a:t>
            </a:r>
          </a:p>
        </p:txBody>
      </p:sp>
      <p:sp>
        <p:nvSpPr>
          <p:cNvPr id="32" name="Rectangle 31"/>
          <p:cNvSpPr/>
          <p:nvPr/>
        </p:nvSpPr>
        <p:spPr>
          <a:xfrm>
            <a:off x="4371580" y="4477670"/>
            <a:ext cx="174032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Test parts: </a:t>
            </a:r>
          </a:p>
          <a:p>
            <a:endParaRPr lang="en-US" dirty="0">
              <a:solidFill>
                <a:schemeClr val="accent2">
                  <a:lumMod val="75000"/>
                </a:schemeClr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listening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Reading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Writing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Speaking</a:t>
            </a:r>
          </a:p>
        </p:txBody>
      </p:sp>
    </p:spTree>
    <p:extLst>
      <p:ext uri="{BB962C8B-B14F-4D97-AF65-F5344CB8AC3E}">
        <p14:creationId xmlns:p14="http://schemas.microsoft.com/office/powerpoint/2010/main" val="13177603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1066800"/>
            <a:ext cx="2133600" cy="2621280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3706" y="3962399"/>
            <a:ext cx="2171700" cy="2621280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4" name="TextBox 3"/>
          <p:cNvSpPr txBox="1"/>
          <p:nvPr/>
        </p:nvSpPr>
        <p:spPr>
          <a:xfrm>
            <a:off x="2895600" y="228600"/>
            <a:ext cx="311335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OFFICIAL GUIDES </a:t>
            </a:r>
            <a:endParaRPr lang="en-US" sz="22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/>
          <a:srcRect l="50000"/>
          <a:stretch/>
        </p:blipFill>
        <p:spPr>
          <a:xfrm>
            <a:off x="5486400" y="1485877"/>
            <a:ext cx="2133600" cy="1783125"/>
          </a:xfrm>
          <a:prstGeom prst="ellipse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43000" y="4367958"/>
            <a:ext cx="2164773" cy="1810163"/>
          </a:xfrm>
          <a:prstGeom prst="rect">
            <a:avLst/>
          </a:prstGeom>
        </p:spPr>
      </p:pic>
      <p:cxnSp>
        <p:nvCxnSpPr>
          <p:cNvPr id="8" name="Straight Arrow Connector 7"/>
          <p:cNvCxnSpPr/>
          <p:nvPr/>
        </p:nvCxnSpPr>
        <p:spPr>
          <a:xfrm flipH="1">
            <a:off x="3657600" y="2377439"/>
            <a:ext cx="1600200" cy="0"/>
          </a:xfrm>
          <a:prstGeom prst="straightConnector1">
            <a:avLst/>
          </a:prstGeom>
          <a:ln w="28575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3750889" y="5267497"/>
            <a:ext cx="1545011" cy="5542"/>
          </a:xfrm>
          <a:prstGeom prst="straightConnector1">
            <a:avLst/>
          </a:prstGeom>
          <a:ln w="28575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22784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457200"/>
            <a:ext cx="7467600" cy="579438"/>
          </a:xfrm>
        </p:spPr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Conclusions</a:t>
            </a:r>
            <a:r>
              <a:rPr lang="en-US" dirty="0" smtClean="0"/>
              <a:t> &amp;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Recommendations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3505200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lphaUcPeriod"/>
            </a:pPr>
            <a:r>
              <a:rPr lang="en-US" u="sng" dirty="0" smtClean="0"/>
              <a:t>Very important English Proficiency tests </a:t>
            </a:r>
          </a:p>
          <a:p>
            <a:pPr marL="457200" indent="-457200">
              <a:buFont typeface="+mj-lt"/>
              <a:buAutoNum type="alphaUcPeriod"/>
            </a:pPr>
            <a:r>
              <a:rPr lang="en-US" u="sng" dirty="0" smtClean="0"/>
              <a:t>Public &amp; Private sector employees should always be keen on taking such exams (esp. physicians, engineers, lawyers, medical servants, and athletes) </a:t>
            </a:r>
          </a:p>
          <a:p>
            <a:pPr marL="457200" indent="-457200">
              <a:buFont typeface="+mj-lt"/>
              <a:buAutoNum type="alphaUcPeriod"/>
            </a:pPr>
            <a:r>
              <a:rPr lang="en-US" u="sng" dirty="0" smtClean="0"/>
              <a:t>All university graduates who seek advancement</a:t>
            </a:r>
          </a:p>
          <a:p>
            <a:pPr marL="457200" indent="-457200">
              <a:buFont typeface="+mj-lt"/>
              <a:buAutoNum type="alphaUcPeriod"/>
            </a:pPr>
            <a:r>
              <a:rPr lang="en-US" u="sng" dirty="0" smtClean="0"/>
              <a:t>All job seekers who seek employment </a:t>
            </a:r>
          </a:p>
          <a:p>
            <a:pPr marL="457200" indent="-457200">
              <a:buFont typeface="+mj-lt"/>
              <a:buAutoNum type="alphaUcPeriod"/>
            </a:pPr>
            <a:r>
              <a:rPr lang="en-US" u="sng" dirty="0" smtClean="0"/>
              <a:t>All youths who seek good prospects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685800" y="5257800"/>
            <a:ext cx="721129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schemeClr val="accent2">
                    <a:lumMod val="75000"/>
                  </a:schemeClr>
                </a:solidFill>
              </a:rPr>
              <a:t>Need such tests to keep their English alive </a:t>
            </a:r>
          </a:p>
        </p:txBody>
      </p:sp>
    </p:spTree>
    <p:extLst>
      <p:ext uri="{BB962C8B-B14F-4D97-AF65-F5344CB8AC3E}">
        <p14:creationId xmlns:p14="http://schemas.microsoft.com/office/powerpoint/2010/main" val="19548867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3581400" cy="579438"/>
          </a:xfrm>
        </p:spPr>
        <p:txBody>
          <a:bodyPr/>
          <a:lstStyle/>
          <a:p>
            <a:r>
              <a:rPr lang="en-US" dirty="0" smtClean="0">
                <a:solidFill>
                  <a:srgbClr val="FFC000"/>
                </a:solidFill>
              </a:rPr>
              <a:t>Any Questions??</a:t>
            </a:r>
            <a:endParaRPr lang="en-US" dirty="0">
              <a:solidFill>
                <a:srgbClr val="FFC000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9157" y="1752600"/>
            <a:ext cx="3218621" cy="2209800"/>
          </a:xfr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2996" y="4114800"/>
            <a:ext cx="2215365" cy="2286000"/>
          </a:xfrm>
          <a:prstGeom prst="ellipse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7778" y="4343400"/>
            <a:ext cx="1752600" cy="1713996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12724017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495</TotalTime>
  <Words>233</Words>
  <Application>Microsoft Office PowerPoint</Application>
  <PresentationFormat>On-screen Show (4:3)</PresentationFormat>
  <Paragraphs>60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Oriel</vt:lpstr>
      <vt:lpstr>IELTS or TOEFL: WHICH ONE IS BETTER? </vt:lpstr>
      <vt:lpstr>What Are International Language  Tests?</vt:lpstr>
      <vt:lpstr>International English language  Tests.</vt:lpstr>
      <vt:lpstr>PowerPoint Presentation</vt:lpstr>
      <vt:lpstr>IELTS OR TOEFL?</vt:lpstr>
      <vt:lpstr>IELTS OR TOEFL?</vt:lpstr>
      <vt:lpstr>PowerPoint Presentation</vt:lpstr>
      <vt:lpstr>Conclusions &amp; Recommendations </vt:lpstr>
      <vt:lpstr>Any Questions??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DR.Ahmed Saker</cp:lastModifiedBy>
  <cp:revision>33</cp:revision>
  <dcterms:created xsi:type="dcterms:W3CDTF">2006-08-16T00:00:00Z</dcterms:created>
  <dcterms:modified xsi:type="dcterms:W3CDTF">2020-08-16T02:47:56Z</dcterms:modified>
</cp:coreProperties>
</file>