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45" autoAdjust="0"/>
    <p:restoredTop sz="94622" autoAdjust="0"/>
  </p:normalViewPr>
  <p:slideViewPr>
    <p:cSldViewPr snapToGrid="0">
      <p:cViewPr>
        <p:scale>
          <a:sx n="49" d="100"/>
          <a:sy n="49" d="100"/>
        </p:scale>
        <p:origin x="-96" y="-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EBF3C34E-B1C0-4626-A01E-123540024E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xmlns="" id="{A75588D1-0726-4E4E-A78C-A7A5A20BC3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66182B6E-DC9F-41BC-9E5D-9C3D8BD1A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F72-C9A1-4645-8C85-F83E0337BE5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E30BCCE7-ADFB-4B55-BC94-D9B5BB439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36B5DC06-AC1A-4BC6-B457-5B9A2E70E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3BBF-3A77-42B6-8760-F1DFCE8A8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1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2C62DAFD-490F-4D96-A411-6C9A64365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xmlns="" id="{A5BAE50F-D95E-4B36-A6C2-D7B719DA7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F5307925-3FE4-4AE9-A249-6044BF2CB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F72-C9A1-4645-8C85-F83E0337BE5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4922F468-3D47-4625-80DC-D4D9BE862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7A7FB168-F036-4696-92CD-E22C3AFCE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3BBF-3A77-42B6-8760-F1DFCE8A8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64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xmlns="" id="{23177ADE-F9BD-4539-AF63-29D01B2F7C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xmlns="" id="{F6AC1EFA-F7E5-4968-97D7-AECDDC410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3C94F5DA-7324-4A51-8EC0-61CD2FCEE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F72-C9A1-4645-8C85-F83E0337BE5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CDEF719D-730F-4998-9067-90DDE91A5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E69A2ACC-E3B2-4D39-80B9-B69EFECAA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3BBF-3A77-42B6-8760-F1DFCE8A8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77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114E78DD-17F6-41DF-96B1-81FCF697B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52661053-770A-4892-8CBC-3B3878851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45C015BE-FBC2-4B86-9C40-ED8430C82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F72-C9A1-4645-8C85-F83E0337BE5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6EB8880B-8377-4D93-9DDB-186E093CA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902C4D0B-9D5C-4EA9-AC12-ABA265A26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3BBF-3A77-42B6-8760-F1DFCE8A8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04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0E57533B-5CC6-408C-9A6B-7D7EBBBA9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xmlns="" id="{22F1A219-9762-41E5-A081-80EC38779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97440B50-FFF6-40EE-91BB-A8306F5DA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F72-C9A1-4645-8C85-F83E0337BE5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6707FE13-D74D-493B-B9A1-72FED420D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08E9F3D1-234E-4672-A41F-2FBD27408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3BBF-3A77-42B6-8760-F1DFCE8A8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93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990F727-2080-436D-BAC3-8476B4BB9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5EC344F7-93F3-424C-9135-55E6101DA0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xmlns="" id="{E402294E-92EC-4A17-B17D-B1648487D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xmlns="" id="{61AAD894-3612-4E90-986D-9E9D60C10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F72-C9A1-4645-8C85-F83E0337BE5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xmlns="" id="{9D3B0819-D8E3-42B9-BDB2-8462B8E1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xmlns="" id="{B5E7BC4D-23F6-4462-BB44-C5F97595E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3BBF-3A77-42B6-8760-F1DFCE8A8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814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A365223-333A-453E-8546-F1CF8E1A7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xmlns="" id="{DD3D9BAB-5B34-4A79-A1F6-E1E7FB4F7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xmlns="" id="{E00929E8-9E1D-4929-B35B-C5B055EFD6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xmlns="" id="{C435B2E3-AB54-4B91-8B08-48305BF3AB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xmlns="" id="{0B85E26C-ADF9-4DD9-A105-F6C0893B25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xmlns="" id="{70244CA2-7BC8-4BDD-BA71-D08585B8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F72-C9A1-4645-8C85-F83E0337BE5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xmlns="" id="{B695678D-09F7-42DE-B2CC-8B58B8B24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xmlns="" id="{681F3AB9-018C-4DCB-B3DB-B21E08651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3BBF-3A77-42B6-8760-F1DFCE8A8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870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1EC77926-248F-4528-8EC4-209C1DD51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xmlns="" id="{9E5DFE02-E911-4E67-80F0-4F9FE7B36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F72-C9A1-4645-8C85-F83E0337BE5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xmlns="" id="{A2D2D01A-C949-48ED-81DC-1EABE2156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xmlns="" id="{62EB5C6E-2F06-4671-84E5-94CB071A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3BBF-3A77-42B6-8760-F1DFCE8A8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469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xmlns="" id="{85A739F2-9BDC-4663-95C8-CA7AC3680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F72-C9A1-4645-8C85-F83E0337BE5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xmlns="" id="{B2283F85-EEA1-4FF5-B98C-E4F993EFD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xmlns="" id="{20E7199D-BE77-42C8-A0D0-06EB8EE47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3BBF-3A77-42B6-8760-F1DFCE8A8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90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6B50E2A9-9629-4921-B23B-0FE90AEA8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5D7FB1EF-0197-4F10-AD9B-7CA7AA304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xmlns="" id="{E5288E1D-31CD-4D4A-A25A-A149D14A2F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xmlns="" id="{235136CF-A34B-421D-8F61-E265D05E7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F72-C9A1-4645-8C85-F83E0337BE5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xmlns="" id="{FB9631FA-70ED-498D-AE69-87E9ABC6A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xmlns="" id="{5340B619-718B-4751-B00D-8263EDE65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3BBF-3A77-42B6-8760-F1DFCE8A8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197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8F9DE350-977C-443D-BEF7-88040878E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xmlns="" id="{A5D4BB0A-5E53-484F-8F79-509674A6C9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xmlns="" id="{4403D412-289B-41DB-AB72-3F610A614E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xmlns="" id="{48F55E34-1E3C-47D7-957B-FD71DBECC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DF72-C9A1-4645-8C85-F83E0337BE5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xmlns="" id="{532E0090-88E7-47DF-8F38-7885BC3B4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xmlns="" id="{3E425EC4-3FB8-460A-9A73-5F685CFAF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3BBF-3A77-42B6-8760-F1DFCE8A8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17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-84000"/>
                    </a14:imgEffect>
                    <a14:imgEffect>
                      <a14:colorTemperature colorTemp="4700"/>
                    </a14:imgEffect>
                    <a14:imgEffect>
                      <a14:brightnessContrast contrast="-45000"/>
                    </a14:imgEffect>
                  </a14:imgLayer>
                </a14:imgProps>
              </a:ext>
            </a:extLst>
          </a:blip>
          <a:srcRect/>
          <a:stretch>
            <a:fillRect t="-9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xmlns="" id="{A6E64C85-356A-47FD-B417-FF131CC1C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xmlns="" id="{32AC88A7-5FB4-4246-9E0E-43DD2DF06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FCE095F5-A534-4CF2-862A-D72C26E0B3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6DF72-C9A1-4645-8C85-F83E0337BE58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9BFCF3FC-D04B-4447-A863-6F0EA761EA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C7B70823-54C2-4F6E-A170-E4DB32D04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23BBF-3A77-42B6-8760-F1DFCE8A8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14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 t="-17000" r="-18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513E0997-3194-4837-BED4-EC1063E775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0270" y="384233"/>
            <a:ext cx="9144000" cy="2387600"/>
          </a:xfrm>
        </p:spPr>
        <p:txBody>
          <a:bodyPr>
            <a:normAutofit/>
          </a:bodyPr>
          <a:lstStyle/>
          <a:p>
            <a:r>
              <a:rPr lang="en-US" sz="9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ea typeface="Yu Gothic UI Semibold" panose="020B0700000000000000" pitchFamily="34" charset="-128"/>
                <a:cs typeface="Aldhabi" panose="01000000000000000000" pitchFamily="2" charset="-78"/>
              </a:rPr>
              <a:t>الجرائم الأخلاقية و</a:t>
            </a:r>
            <a:r>
              <a:rPr lang="ar-JO" sz="9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ea typeface="Yu Gothic UI Semibold" panose="020B0700000000000000" pitchFamily="34" charset="-128"/>
                <a:cs typeface="Aldhabi" panose="01000000000000000000" pitchFamily="2" charset="-78"/>
              </a:rPr>
              <a:t> </a:t>
            </a:r>
            <a:r>
              <a:rPr lang="en-US" sz="9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ea typeface="Yu Gothic UI Semibold" panose="020B0700000000000000" pitchFamily="34" charset="-128"/>
                <a:cs typeface="Aldhabi" panose="01000000000000000000" pitchFamily="2" charset="-78"/>
              </a:rPr>
              <a:t>أثرها على ا</a:t>
            </a:r>
            <a:r>
              <a:rPr lang="ar-SA" sz="9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ea typeface="Yu Gothic UI Semibold" panose="020B0700000000000000" pitchFamily="34" charset="-128"/>
                <a:cs typeface="Aldhabi" panose="01000000000000000000" pitchFamily="2" charset="-78"/>
              </a:rPr>
              <a:t>لطلبة </a:t>
            </a:r>
            <a:endParaRPr lang="en-US" sz="96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ea typeface="Yu Gothic UI Semibold" panose="020B0700000000000000" pitchFamily="34" charset="-128"/>
              <a:cs typeface="Aldhabi" panose="01000000000000000000" pitchFamily="2" charset="-78"/>
            </a:endParaRP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xmlns="" id="{3E0B07F8-5310-4C83-954B-2F9938B4A9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54506" y="3150346"/>
            <a:ext cx="9144000" cy="1655762"/>
          </a:xfrm>
        </p:spPr>
        <p:txBody>
          <a:bodyPr>
            <a:noAutofit/>
          </a:bodyPr>
          <a:lstStyle/>
          <a:p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  <a:p>
            <a:r>
              <a:rPr lang="ar-JO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اعداد</a:t>
            </a:r>
          </a:p>
          <a:p>
            <a:r>
              <a:rPr lang="ar-JO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 م. د جنان عبد الرزاق </a:t>
            </a:r>
          </a:p>
          <a:p>
            <a:r>
              <a:rPr lang="ar-JO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الشعبة القانونية </a:t>
            </a:r>
            <a:endParaRPr lang="en-US" sz="36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94292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947D11EA-E469-42A6-86BC-323396156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7200" b="1" i="1" dirty="0" smtClean="0">
                <a:solidFill>
                  <a:srgbClr val="7030A0"/>
                </a:solidFill>
                <a:latin typeface="Aldhabi" panose="01000000000000000000" pitchFamily="2" charset="-78"/>
                <a:ea typeface="Yu Gothic UI Semibold" panose="020B0700000000000000" pitchFamily="34" charset="-128"/>
                <a:cs typeface="Aldhabi" panose="01000000000000000000" pitchFamily="2" charset="-78"/>
              </a:rPr>
              <a:t>محاور </a:t>
            </a:r>
            <a:r>
              <a:rPr lang="ar-JO" sz="7200" b="1" i="1" dirty="0">
                <a:solidFill>
                  <a:srgbClr val="7030A0"/>
                </a:solidFill>
                <a:latin typeface="Aldhabi" panose="01000000000000000000" pitchFamily="2" charset="-78"/>
                <a:ea typeface="Yu Gothic UI Semibold" panose="020B0700000000000000" pitchFamily="34" charset="-128"/>
                <a:cs typeface="Aldhabi" panose="01000000000000000000" pitchFamily="2" charset="-78"/>
              </a:rPr>
              <a:t>الورشة </a:t>
            </a:r>
            <a:endParaRPr lang="en-US" sz="7200" b="1" i="1" dirty="0">
              <a:solidFill>
                <a:srgbClr val="7030A0"/>
              </a:solidFill>
              <a:latin typeface="Aldhabi" panose="01000000000000000000" pitchFamily="2" charset="-78"/>
              <a:ea typeface="Yu Gothic UI Semibold" panose="020B0700000000000000" pitchFamily="34" charset="-128"/>
              <a:cs typeface="Aldhabi" panose="01000000000000000000" pitchFamily="2" charset="-78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7A98449E-3003-46DD-B1DD-E5CFAA05E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761" y="1608462"/>
            <a:ext cx="10707477" cy="4843922"/>
          </a:xfrm>
        </p:spPr>
        <p:txBody>
          <a:bodyPr>
            <a:normAutofit/>
          </a:bodyPr>
          <a:lstStyle/>
          <a:p>
            <a:pPr marL="0" marR="0" indent="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None/>
            </a:pPr>
            <a:endParaRPr lang="en-US" sz="2000" b="1" kern="0" dirty="0">
              <a:solidFill>
                <a:srgbClr val="7030A0"/>
              </a:solidFill>
              <a:effectLst/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400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مقدمة حول الأخلاق والسلوك القويم في الإسلام والمجتمع.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400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عرض</a:t>
            </a:r>
            <a:r>
              <a:rPr lang="en-US" sz="400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أنواع الجرائم الأخلاقية المنتشرة في البيئة ال</a:t>
            </a:r>
            <a:r>
              <a:rPr lang="ar-JO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تعليمية</a:t>
            </a:r>
            <a:endParaRPr lang="en-US" sz="4000" dirty="0">
              <a:solidFill>
                <a:srgbClr val="7030A0"/>
              </a:solidFill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400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مشاهد</a:t>
            </a:r>
            <a:r>
              <a:rPr lang="en-US" sz="400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تمثيلية أو فيديوهات توعوية قصيرة.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400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نقاش</a:t>
            </a:r>
            <a:r>
              <a:rPr lang="en-US" sz="400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مفتوح: ماذا أفعل إذا واجهت سلوكًا غير أخلاقي؟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400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ورشة</a:t>
            </a:r>
            <a:r>
              <a:rPr lang="en-US" sz="400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تفاعلية: كيف أكون قدوة في </a:t>
            </a:r>
            <a:r>
              <a:rPr lang="en-US" sz="4000" dirty="0" err="1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مجتمعي</a:t>
            </a:r>
            <a:r>
              <a:rPr lang="en-US" sz="400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؟</a:t>
            </a:r>
            <a:endParaRPr lang="en-US" sz="4000" dirty="0">
              <a:solidFill>
                <a:srgbClr val="7030A0"/>
              </a:solidFill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509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D650D42-538E-4BCC-881B-1318D5DFB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8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المقدمة</a:t>
            </a:r>
            <a:endParaRPr lang="en-US" sz="8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0662B65B-FBE8-44D5-B8FB-4098CA1C2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5754" y="1027906"/>
            <a:ext cx="10329232" cy="4351338"/>
          </a:xfrm>
        </p:spPr>
        <p:txBody>
          <a:bodyPr>
            <a:noAutofit/>
          </a:bodyPr>
          <a:lstStyle/>
          <a:p>
            <a:pPr algn="just"/>
            <a:endParaRPr lang="ar-JO" sz="4800" b="1" kern="0" dirty="0">
              <a:solidFill>
                <a:srgbClr val="7030A0"/>
              </a:solidFill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n-US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في ظل التغيرات السريعة في المجتمع وانتشار التكنولوجيا، ظهرت العديد من السلوكيات غير الأخلاقية التي تهدد أمن الطلبة وسلامة </a:t>
            </a:r>
            <a:r>
              <a:rPr lang="ar-JO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</a:t>
            </a:r>
            <a:r>
              <a:rPr lang="en-US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البيئة التعليمية. ومن هنا جاءت الحاجة لإقامة ورشة توعوية تهدف </a:t>
            </a:r>
            <a:r>
              <a:rPr lang="ar-JO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 </a:t>
            </a:r>
            <a:r>
              <a:rPr lang="en-US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إلى تسليط الضوء على الجرائم الأخلاقية، وتعزيز قيم السلوك القويم بين الطلاب و</a:t>
            </a:r>
            <a:r>
              <a:rPr lang="ar-JO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الأساتذة.</a:t>
            </a:r>
            <a:endParaRPr lang="en-US" sz="4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913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55E15086-6418-40F6-89E5-66EEFDCE9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7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الأهداف  </a:t>
            </a:r>
            <a:endParaRPr lang="en-US" sz="7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BAC3D200-7B8A-4F95-857D-1250B28C7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3880" y="1690688"/>
            <a:ext cx="8819920" cy="4351338"/>
          </a:xfrm>
        </p:spPr>
        <p:txBody>
          <a:bodyPr>
            <a:normAutofit fontScale="92500"/>
          </a:bodyPr>
          <a:lstStyle/>
          <a:p>
            <a:pPr marL="0" marR="0" algn="just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r>
              <a:rPr lang="en-US" sz="360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توعية</a:t>
            </a:r>
            <a:r>
              <a:rPr lang="en-US" sz="360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الطلاب بمفهوم الجرائم الأخلاقية وأشكالها المختلفة.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360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تعزيز</a:t>
            </a:r>
            <a:r>
              <a:rPr lang="en-US" sz="360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القيم الإيجابية مثل الصدق، الأمانة، والاحترام.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360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رفع</a:t>
            </a:r>
            <a:r>
              <a:rPr lang="en-US" sz="360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الوعي حول العواقب القانونية والاجتماعية لهذه الجرائم.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360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تدريب</a:t>
            </a:r>
            <a:r>
              <a:rPr lang="en-US" sz="360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الطلاب على طرق الوقاية والتصرف الصحيح عند </a:t>
            </a:r>
            <a:r>
              <a:rPr lang="ar-JO" sz="36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التعرض لأي سلوك غير أخلاقي.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360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بناء</a:t>
            </a:r>
            <a:r>
              <a:rPr lang="ar-JO" sz="3600" dirty="0" smtClean="0">
                <a:solidFill>
                  <a:srgbClr val="7030A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بيئة</a:t>
            </a:r>
            <a:r>
              <a:rPr lang="ar-JO" sz="3600" dirty="0">
                <a:solidFill>
                  <a:srgbClr val="7030A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تعليمية </a:t>
            </a:r>
            <a:r>
              <a:rPr lang="en-US" sz="36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آمنة</a:t>
            </a:r>
            <a:r>
              <a:rPr lang="ar-JO" sz="3600" dirty="0">
                <a:solidFill>
                  <a:srgbClr val="7030A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تُشجع على الحوا</a:t>
            </a:r>
            <a:r>
              <a:rPr lang="ar-JO" sz="36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ر</a:t>
            </a:r>
            <a:r>
              <a:rPr lang="en-US" sz="36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والتبليغ</a:t>
            </a:r>
            <a:r>
              <a:rPr lang="ar-JO" sz="3600" dirty="0">
                <a:solidFill>
                  <a:srgbClr val="7030A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دون خوف</a:t>
            </a:r>
            <a:r>
              <a:rPr lang="ar-JO" sz="3600" dirty="0">
                <a:solidFill>
                  <a:srgbClr val="7030A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.</a:t>
            </a:r>
            <a:endParaRPr lang="en-US" sz="3600" dirty="0">
              <a:solidFill>
                <a:srgbClr val="7030A0"/>
              </a:solidFill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559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0D3EAA0-C87A-4F03-8E19-78CCD7719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7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الأنشطة </a:t>
            </a:r>
            <a:r>
              <a:rPr lang="ar-JO" sz="7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المصاحبة</a:t>
            </a:r>
            <a:endParaRPr lang="en-US" sz="7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F6DE786E-9EFC-419A-B849-3D16D7F94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r>
              <a:rPr lang="en-US" sz="4000" dirty="0" err="1" smtClean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لوحات</a:t>
            </a:r>
            <a:r>
              <a:rPr lang="en-US" sz="4000" dirty="0" smtClean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4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توعوية داخل ال</a:t>
            </a:r>
            <a:r>
              <a:rPr lang="ar-JO" sz="4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جامعات.</a:t>
            </a:r>
            <a:endParaRPr lang="en-US" sz="40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4400" dirty="0" err="1" smtClean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توزيع</a:t>
            </a:r>
            <a:r>
              <a:rPr lang="en-US" sz="4400" dirty="0" smtClean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ar-JO" sz="44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بروشورات</a:t>
            </a:r>
            <a:r>
              <a:rPr lang="en-US" sz="44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/</a:t>
            </a:r>
            <a:r>
              <a:rPr lang="ar-JO" sz="44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44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نشرات تثقيفية</a:t>
            </a:r>
            <a:r>
              <a:rPr lang="ar-JO" sz="44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</a:t>
            </a:r>
            <a:endParaRPr lang="en-US" sz="44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4400" dirty="0" err="1" smtClean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استبيان</a:t>
            </a:r>
            <a:r>
              <a:rPr lang="en-US" sz="4400" dirty="0" smtClean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44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قبل وبعد الورشة لقياس أثر التوعية</a:t>
            </a:r>
            <a:r>
              <a:rPr lang="ar-JO" sz="44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</a:t>
            </a:r>
            <a:endParaRPr lang="en-US" sz="44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4400" dirty="0" err="1" smtClean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ركن</a:t>
            </a:r>
            <a:r>
              <a:rPr lang="en-US" sz="4400" dirty="0" smtClean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44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"رسالة أخلاقية" يكتب فيه الطلاب ما تعلموه</a:t>
            </a:r>
            <a:r>
              <a:rPr lang="ar-JO" sz="44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</a:t>
            </a:r>
            <a:endParaRPr lang="en-US" sz="44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12173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41E945EF-7801-485F-B91F-28EC23F44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6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التوصيات </a:t>
            </a:r>
            <a:endParaRPr lang="en-US" sz="66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CDF62862-A074-414A-BCC5-A79EB24E6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5754" y="1825625"/>
            <a:ext cx="10208046" cy="4351338"/>
          </a:xfrm>
        </p:spPr>
        <p:txBody>
          <a:bodyPr>
            <a:noAutofit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2000" dirty="0">
              <a:solidFill>
                <a:srgbClr val="7030A0"/>
              </a:solidFill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400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تكرار</a:t>
            </a:r>
            <a:r>
              <a:rPr lang="en-US" sz="400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الورشة بشكل دوري.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400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إنشاء</a:t>
            </a:r>
            <a:r>
              <a:rPr lang="en-US" sz="400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قناة اتصال آمنة داخل المدرسة للإبلاغ عن السلوكيات غير الأخلاقية.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400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إدماج</a:t>
            </a:r>
            <a:r>
              <a:rPr lang="en-US" sz="400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المواضيع الأخلاقية ضمن الأنشطة الصفية </a:t>
            </a:r>
            <a:r>
              <a:rPr lang="ar-JO" sz="4000" dirty="0">
                <a:solidFill>
                  <a:srgbClr val="7030A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واللا</a:t>
            </a:r>
            <a:r>
              <a:rPr lang="en-US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صفية.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400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تشجيع</a:t>
            </a:r>
            <a:r>
              <a:rPr lang="en-US" sz="400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الأسرة على متابعة سلوكيات الأبناء الرقمية والواقعية.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42056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03D02B0E-3D4D-41E3-8E42-16D3FD82E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 </a:t>
            </a: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2C882E11-5FED-4CF4-B57E-5192022C5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ar-JO" sz="4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  <a:p>
            <a:pPr algn="ctr"/>
            <a:endParaRPr lang="ar-JO" sz="4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  <a:p>
            <a:pPr marL="0" indent="0" algn="ctr">
              <a:buNone/>
            </a:pPr>
            <a:r>
              <a:rPr lang="ar-JO" sz="8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شكرا لحسن الاستماع</a:t>
            </a:r>
          </a:p>
        </p:txBody>
      </p:sp>
    </p:spTree>
    <p:extLst>
      <p:ext uri="{BB962C8B-B14F-4D97-AF65-F5344CB8AC3E}">
        <p14:creationId xmlns:p14="http://schemas.microsoft.com/office/powerpoint/2010/main" val="132752724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240</Words>
  <Application>Microsoft Office PowerPoint</Application>
  <PresentationFormat>مخصص</PresentationFormat>
  <Paragraphs>36</Paragraphs>
  <Slides>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نسق Office</vt:lpstr>
      <vt:lpstr>الجرائم الأخلاقية و أثرها على الطلبة </vt:lpstr>
      <vt:lpstr>محاور الورشة </vt:lpstr>
      <vt:lpstr>المقدمة</vt:lpstr>
      <vt:lpstr>الأهداف  </vt:lpstr>
      <vt:lpstr>الأنشطة المصاحبة</vt:lpstr>
      <vt:lpstr>التوصيات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الجرائم الأخلاقية وأثرها على الطلبة</dc:title>
  <dc:creator>jenan</dc:creator>
  <cp:lastModifiedBy>Maher</cp:lastModifiedBy>
  <cp:revision>9</cp:revision>
  <dcterms:created xsi:type="dcterms:W3CDTF">2025-04-21T14:33:49Z</dcterms:created>
  <dcterms:modified xsi:type="dcterms:W3CDTF">2025-04-27T10:12:39Z</dcterms:modified>
</cp:coreProperties>
</file>