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67" r:id="rId2"/>
    <p:sldId id="265" r:id="rId3"/>
    <p:sldId id="257" r:id="rId4"/>
    <p:sldId id="268" r:id="rId5"/>
    <p:sldId id="271" r:id="rId6"/>
    <p:sldId id="269" r:id="rId7"/>
    <p:sldId id="258" r:id="rId8"/>
    <p:sldId id="260" r:id="rId9"/>
    <p:sldId id="261" r:id="rId10"/>
    <p:sldId id="262" r:id="rId11"/>
    <p:sldId id="263" r:id="rId12"/>
    <p:sldId id="264" r:id="rId13"/>
    <p:sldId id="272" r:id="rId14"/>
    <p:sldId id="273" r:id="rId15"/>
    <p:sldId id="275" r:id="rId16"/>
    <p:sldId id="274" r:id="rId17"/>
    <p:sldId id="276" r:id="rId18"/>
    <p:sldId id="277" r:id="rId19"/>
    <p:sldId id="279" r:id="rId20"/>
    <p:sldId id="278"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8" name="Footer Placeholder 7"/>
          <p:cNvSpPr>
            <a:spLocks noGrp="1"/>
          </p:cNvSpPr>
          <p:nvPr>
            <p:ph type="ftr" sz="quarter" idx="11"/>
          </p:nvPr>
        </p:nvSpPr>
        <p:spPr/>
        <p:txBody>
          <a:bodyPr/>
          <a:lstStyle/>
          <a:p>
            <a:endParaRPr lang="ar-IQ"/>
          </a:p>
        </p:txBody>
      </p:sp>
      <p:sp>
        <p:nvSpPr>
          <p:cNvPr id="11" name="Slide Number Placeholder 10"/>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ACCC3C9-A873-43A3-AF39-7AB841D485F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C01124-EB6F-4189-90BA-935532B4C91B}" type="datetimeFigureOut">
              <a:rPr lang="ar-IQ" smtClean="0"/>
              <a:pPr/>
              <a:t>02/11/1446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ACCC3C9-A873-43A3-AF39-7AB841D485F0}" type="slidenum">
              <a:rPr lang="ar-IQ" smtClean="0"/>
              <a:pPr/>
              <a:t>‹#›</a:t>
            </a:fld>
            <a:endParaRPr lang="ar-IQ"/>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BC01124-EB6F-4189-90BA-935532B4C91B}" type="datetimeFigureOut">
              <a:rPr lang="ar-IQ" smtClean="0"/>
              <a:pPr/>
              <a:t>02/11/1446</a:t>
            </a:fld>
            <a:endParaRPr lang="ar-IQ"/>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ACCC3C9-A873-43A3-AF39-7AB841D485F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4752528"/>
          </a:xfrm>
        </p:spPr>
        <p:txBody>
          <a:bodyPr/>
          <a:lstStyle/>
          <a:p>
            <a:r>
              <a:rPr lang="ar-IQ" dirty="0">
                <a:solidFill>
                  <a:srgbClr val="C00000"/>
                </a:solidFill>
              </a:rPr>
              <a:t>المحاضرون : </a:t>
            </a:r>
            <a:r>
              <a:rPr lang="ar-IQ" dirty="0" err="1">
                <a:solidFill>
                  <a:srgbClr val="C00000"/>
                </a:solidFill>
              </a:rPr>
              <a:t>م.د.كرار</a:t>
            </a:r>
            <a:r>
              <a:rPr lang="ar-IQ" dirty="0">
                <a:solidFill>
                  <a:srgbClr val="C00000"/>
                </a:solidFill>
              </a:rPr>
              <a:t> علي </a:t>
            </a:r>
            <a:r>
              <a:rPr lang="ar-IQ" dirty="0" err="1">
                <a:solidFill>
                  <a:srgbClr val="C00000"/>
                </a:solidFill>
              </a:rPr>
              <a:t>الساكني</a:t>
            </a:r>
            <a:r>
              <a:rPr lang="ar-IQ" dirty="0">
                <a:solidFill>
                  <a:srgbClr val="C00000"/>
                </a:solidFill>
              </a:rPr>
              <a:t>  </a:t>
            </a:r>
            <a:r>
              <a:rPr lang="ar-IQ" dirty="0" err="1">
                <a:solidFill>
                  <a:srgbClr val="C00000"/>
                </a:solidFill>
              </a:rPr>
              <a:t>م.د</a:t>
            </a:r>
            <a:r>
              <a:rPr lang="ar-IQ" dirty="0">
                <a:solidFill>
                  <a:srgbClr val="C00000"/>
                </a:solidFill>
              </a:rPr>
              <a:t>. نصر طارق محمد    </a:t>
            </a:r>
          </a:p>
        </p:txBody>
      </p:sp>
      <p:sp>
        <p:nvSpPr>
          <p:cNvPr id="3" name="Content Placeholder 2"/>
          <p:cNvSpPr>
            <a:spLocks noGrp="1"/>
          </p:cNvSpPr>
          <p:nvPr>
            <p:ph idx="1"/>
          </p:nvPr>
        </p:nvSpPr>
        <p:spPr>
          <a:xfrm>
            <a:off x="755576" y="908720"/>
            <a:ext cx="8229600" cy="2520280"/>
          </a:xfrm>
        </p:spPr>
        <p:txBody>
          <a:bodyPr>
            <a:noAutofit/>
          </a:bodyPr>
          <a:lstStyle/>
          <a:p>
            <a:pPr marL="0" indent="0" algn="ctr">
              <a:buNone/>
            </a:pPr>
            <a:r>
              <a:rPr lang="ar-IQ" sz="5400" b="1" i="1" dirty="0">
                <a:solidFill>
                  <a:srgbClr val="C00000"/>
                </a:solidFill>
                <a:latin typeface="Times New Roman" panose="02020603050405020304" pitchFamily="18" charset="0"/>
                <a:cs typeface="Times New Roman" panose="02020603050405020304" pitchFamily="18" charset="0"/>
              </a:rPr>
              <a:t>دورة طرق التعامل مع الحيوانات المختبرية</a:t>
            </a:r>
            <a:endParaRPr lang="en-US" sz="5400" b="1" i="1" dirty="0">
              <a:solidFill>
                <a:srgbClr val="C00000"/>
              </a:solidFill>
              <a:latin typeface="Times New Roman" panose="02020603050405020304" pitchFamily="18" charset="0"/>
              <a:cs typeface="Times New Roman" panose="02020603050405020304" pitchFamily="18" charset="0"/>
            </a:endParaRPr>
          </a:p>
          <a:p>
            <a:pPr marL="0" indent="0" algn="ctr">
              <a:buNone/>
            </a:pPr>
            <a:r>
              <a:rPr lang="en-US" sz="5400" b="1" i="1" dirty="0">
                <a:solidFill>
                  <a:srgbClr val="C00000"/>
                </a:solidFill>
                <a:latin typeface="Times New Roman" panose="02020603050405020304" pitchFamily="18" charset="0"/>
                <a:cs typeface="Times New Roman" panose="02020603050405020304" pitchFamily="18" charset="0"/>
              </a:rPr>
              <a:t>Handling Of Lab. Animals</a:t>
            </a:r>
            <a:endParaRPr lang="ar-IQ" sz="5400" b="1" i="1" dirty="0">
              <a:solidFill>
                <a:srgbClr val="C00000"/>
              </a:solidFill>
              <a:latin typeface="Times New Roman" panose="02020603050405020304" pitchFamily="18" charset="0"/>
              <a:cs typeface="Times New Roman" panose="02020603050405020304" pitchFamily="18" charset="0"/>
            </a:endParaRPr>
          </a:p>
          <a:p>
            <a:pPr marL="0" indent="0" algn="ctr">
              <a:buNone/>
            </a:pPr>
            <a:r>
              <a:rPr lang="ar-IQ" b="1" i="1" dirty="0">
                <a:solidFill>
                  <a:srgbClr val="C00000"/>
                </a:solidFill>
                <a:latin typeface="Times New Roman" panose="02020603050405020304" pitchFamily="18" charset="0"/>
                <a:cs typeface="Times New Roman" panose="02020603050405020304" pitchFamily="18" charset="0"/>
              </a:rPr>
              <a:t>للفترة 7 – 9 -نيسان</a:t>
            </a:r>
            <a:endParaRPr lang="en-US" b="1" i="1" dirty="0">
              <a:solidFill>
                <a:srgbClr val="C00000"/>
              </a:solidFill>
              <a:latin typeface="Times New Roman" panose="02020603050405020304" pitchFamily="18" charset="0"/>
              <a:cs typeface="Times New Roman" panose="02020603050405020304" pitchFamily="18" charset="0"/>
            </a:endParaRPr>
          </a:p>
          <a:p>
            <a:pPr marL="0" indent="0" algn="ctr">
              <a:buNone/>
            </a:pPr>
            <a:endParaRPr lang="ar-IQ" sz="5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00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967856" cy="1051560"/>
          </a:xfrm>
        </p:spPr>
        <p:txBody>
          <a:bodyPr>
            <a:normAutofit/>
          </a:bodyPr>
          <a:lstStyle/>
          <a:p>
            <a:pPr algn="l"/>
            <a:r>
              <a:rPr lang="en-US" sz="3200" b="1" dirty="0">
                <a:solidFill>
                  <a:srgbClr val="C00000"/>
                </a:solidFill>
                <a:ea typeface="Times New Roman"/>
                <a:cs typeface="Arial"/>
              </a:rPr>
              <a:t>4-Intravenous inoculation (I.V.</a:t>
            </a:r>
            <a:r>
              <a:rPr lang="en-US" b="1" dirty="0">
                <a:solidFill>
                  <a:srgbClr val="C00000"/>
                </a:solidFill>
                <a:ea typeface="Times New Roman"/>
                <a:cs typeface="Arial"/>
              </a:rPr>
              <a:t>):</a:t>
            </a:r>
            <a:endParaRPr lang="ar-IQ" dirty="0">
              <a:solidFill>
                <a:srgbClr val="C00000"/>
              </a:solidFill>
            </a:endParaRPr>
          </a:p>
        </p:txBody>
      </p:sp>
      <p:sp>
        <p:nvSpPr>
          <p:cNvPr id="3" name="Content Placeholder 2"/>
          <p:cNvSpPr>
            <a:spLocks noGrp="1"/>
          </p:cNvSpPr>
          <p:nvPr>
            <p:ph idx="1"/>
          </p:nvPr>
        </p:nvSpPr>
        <p:spPr>
          <a:xfrm>
            <a:off x="457200" y="1340768"/>
            <a:ext cx="8229600" cy="4785395"/>
          </a:xfrm>
        </p:spPr>
        <p:txBody>
          <a:bodyPr/>
          <a:lstStyle/>
          <a:p>
            <a:pPr marL="0" indent="0" algn="l">
              <a:buNone/>
            </a:pPr>
            <a:r>
              <a:rPr lang="en-US" sz="2400" b="1" u="sng" dirty="0">
                <a:solidFill>
                  <a:srgbClr val="0070C0"/>
                </a:solidFill>
                <a:cs typeface="+mj-cs"/>
              </a:rPr>
              <a:t>Site of injection</a:t>
            </a:r>
            <a:r>
              <a:rPr lang="en-US" sz="2400" b="1" dirty="0"/>
              <a:t>:</a:t>
            </a:r>
          </a:p>
          <a:p>
            <a:pPr marL="0" indent="0" algn="l">
              <a:buNone/>
            </a:pPr>
            <a:r>
              <a:rPr lang="en-US" sz="2400" b="1" dirty="0"/>
              <a:t>External marginal ear vein(Rabbit)</a:t>
            </a:r>
          </a:p>
          <a:p>
            <a:pPr marL="0" indent="0" algn="l">
              <a:buNone/>
            </a:pPr>
            <a:r>
              <a:rPr lang="en-US" sz="2400" b="1" dirty="0"/>
              <a:t>Tail vein(Mouse)</a:t>
            </a:r>
          </a:p>
          <a:p>
            <a:pPr marL="0" indent="0" algn="l">
              <a:buNone/>
            </a:pPr>
            <a:r>
              <a:rPr lang="en-US" sz="2400" b="1" dirty="0" err="1"/>
              <a:t>Disifect</a:t>
            </a:r>
            <a:r>
              <a:rPr lang="en-US" sz="2400" b="1" dirty="0"/>
              <a:t> injection site and insert needle(27-30)gauge</a:t>
            </a:r>
            <a:r>
              <a:rPr lang="en-US" dirty="0"/>
              <a:t>.</a:t>
            </a:r>
            <a:endParaRPr lang="ar-IQ" dirty="0"/>
          </a:p>
        </p:txBody>
      </p:sp>
    </p:spTree>
    <p:extLst>
      <p:ext uri="{BB962C8B-B14F-4D97-AF65-F5344CB8AC3E}">
        <p14:creationId xmlns:p14="http://schemas.microsoft.com/office/powerpoint/2010/main" val="426958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1051560"/>
          </a:xfrm>
        </p:spPr>
        <p:txBody>
          <a:bodyPr>
            <a:normAutofit/>
          </a:bodyPr>
          <a:lstStyle/>
          <a:p>
            <a:pPr algn="l"/>
            <a:r>
              <a:rPr lang="en-US" sz="3200" b="1" dirty="0">
                <a:solidFill>
                  <a:srgbClr val="C00000"/>
                </a:solidFill>
              </a:rPr>
              <a:t>5-Intra-peritoneal injection(IP</a:t>
            </a:r>
            <a:r>
              <a:rPr lang="en-US" sz="3200" dirty="0">
                <a:solidFill>
                  <a:srgbClr val="C00000"/>
                </a:solidFill>
              </a:rPr>
              <a:t>):</a:t>
            </a:r>
            <a:endParaRPr lang="ar-IQ" sz="3200" dirty="0">
              <a:solidFill>
                <a:srgbClr val="C00000"/>
              </a:solidFill>
            </a:endParaRPr>
          </a:p>
        </p:txBody>
      </p:sp>
      <p:sp>
        <p:nvSpPr>
          <p:cNvPr id="3" name="Content Placeholder 2"/>
          <p:cNvSpPr>
            <a:spLocks noGrp="1"/>
          </p:cNvSpPr>
          <p:nvPr>
            <p:ph idx="1"/>
          </p:nvPr>
        </p:nvSpPr>
        <p:spPr>
          <a:xfrm>
            <a:off x="457200" y="1340768"/>
            <a:ext cx="8229600" cy="4785395"/>
          </a:xfrm>
        </p:spPr>
        <p:txBody>
          <a:bodyPr>
            <a:normAutofit/>
          </a:bodyPr>
          <a:lstStyle/>
          <a:p>
            <a:pPr marL="0" indent="0" algn="l">
              <a:buNone/>
            </a:pPr>
            <a:r>
              <a:rPr lang="en-US" sz="2800" dirty="0">
                <a:solidFill>
                  <a:srgbClr val="00B050"/>
                </a:solidFill>
                <a:cs typeface="+mj-cs"/>
              </a:rPr>
              <a:t> </a:t>
            </a:r>
            <a:r>
              <a:rPr lang="en-US" sz="2400" b="1" dirty="0">
                <a:solidFill>
                  <a:srgbClr val="00B050"/>
                </a:solidFill>
                <a:cs typeface="+mj-cs"/>
              </a:rPr>
              <a:t>Starvation</a:t>
            </a:r>
          </a:p>
          <a:p>
            <a:pPr marL="0" indent="0" algn="l">
              <a:buNone/>
            </a:pPr>
            <a:r>
              <a:rPr lang="en-US" sz="2400" b="1" dirty="0">
                <a:cs typeface="+mj-cs"/>
              </a:rPr>
              <a:t> Disinfect injection site   </a:t>
            </a:r>
          </a:p>
          <a:p>
            <a:pPr marL="0" indent="0" algn="l">
              <a:buNone/>
            </a:pPr>
            <a:r>
              <a:rPr lang="en-US" sz="2400" b="1" u="sng" dirty="0">
                <a:solidFill>
                  <a:srgbClr val="0070C0"/>
                </a:solidFill>
                <a:cs typeface="+mj-cs"/>
              </a:rPr>
              <a:t>Site of injection:</a:t>
            </a:r>
          </a:p>
          <a:p>
            <a:pPr marL="0" indent="0" algn="l">
              <a:buNone/>
            </a:pPr>
            <a:r>
              <a:rPr lang="en-US" sz="2400" b="1" dirty="0">
                <a:cs typeface="+mj-cs"/>
              </a:rPr>
              <a:t>Cranial into the abdomen at 30-45 degree caudal to </a:t>
            </a:r>
            <a:r>
              <a:rPr lang="en-US" sz="2400" b="1" dirty="0" err="1">
                <a:cs typeface="+mj-cs"/>
              </a:rPr>
              <a:t>umbillicus</a:t>
            </a:r>
            <a:r>
              <a:rPr lang="en-US" sz="2400" b="1" dirty="0">
                <a:cs typeface="+mj-cs"/>
              </a:rPr>
              <a:t> and lateral to midline</a:t>
            </a:r>
            <a:r>
              <a:rPr lang="en-US" sz="2400" b="1" dirty="0">
                <a:solidFill>
                  <a:srgbClr val="0070C0"/>
                </a:solidFill>
                <a:cs typeface="+mj-cs"/>
              </a:rPr>
              <a:t>.</a:t>
            </a:r>
          </a:p>
          <a:p>
            <a:pPr marL="0" indent="0" algn="l">
              <a:buNone/>
            </a:pPr>
            <a:r>
              <a:rPr lang="en-US" sz="2400" b="1" dirty="0">
                <a:solidFill>
                  <a:srgbClr val="7030A0"/>
                </a:solidFill>
                <a:cs typeface="+mj-cs"/>
              </a:rPr>
              <a:t>Note: </a:t>
            </a:r>
          </a:p>
          <a:p>
            <a:pPr marL="0" indent="0" algn="l">
              <a:buNone/>
            </a:pPr>
            <a:endParaRPr lang="en-US" sz="2400" b="1" dirty="0">
              <a:solidFill>
                <a:srgbClr val="7030A0"/>
              </a:solidFill>
              <a:cs typeface="+mj-cs"/>
            </a:endParaRPr>
          </a:p>
          <a:p>
            <a:pPr algn="r" rtl="0">
              <a:buFont typeface="Wingdings" panose="05000000000000000000" pitchFamily="2" charset="2"/>
              <a:buChar char="Ø"/>
            </a:pPr>
            <a:r>
              <a:rPr lang="en-US" sz="2400" b="1" dirty="0">
                <a:solidFill>
                  <a:srgbClr val="7030A0"/>
                </a:solidFill>
                <a:cs typeface="+mj-cs"/>
              </a:rPr>
              <a:t>Yellow aspirate indicates needle in bladder.</a:t>
            </a:r>
          </a:p>
          <a:p>
            <a:pPr algn="r" rtl="0">
              <a:buFont typeface="Wingdings" panose="05000000000000000000" pitchFamily="2" charset="2"/>
              <a:buChar char="Ø"/>
            </a:pPr>
            <a:endParaRPr lang="en-US" sz="2400" b="1" dirty="0">
              <a:solidFill>
                <a:srgbClr val="7030A0"/>
              </a:solidFill>
              <a:cs typeface="+mj-cs"/>
            </a:endParaRPr>
          </a:p>
          <a:p>
            <a:pPr algn="r" rtl="0">
              <a:buFont typeface="Wingdings" panose="05000000000000000000" pitchFamily="2" charset="2"/>
              <a:buChar char="Ø"/>
            </a:pPr>
            <a:r>
              <a:rPr lang="en-US" sz="2400" b="1" dirty="0">
                <a:solidFill>
                  <a:srgbClr val="7030A0"/>
                </a:solidFill>
                <a:cs typeface="+mj-cs"/>
              </a:rPr>
              <a:t>Greenish-brown aspirate indicate</a:t>
            </a:r>
            <a:r>
              <a:rPr lang="en-US" sz="2400" b="1" dirty="0">
                <a:solidFill>
                  <a:srgbClr val="0070C0"/>
                </a:solidFill>
                <a:cs typeface="+mj-cs"/>
              </a:rPr>
              <a:t>s </a:t>
            </a:r>
            <a:r>
              <a:rPr lang="en-US" sz="2400" b="1" dirty="0">
                <a:solidFill>
                  <a:srgbClr val="7030A0"/>
                </a:solidFill>
                <a:cs typeface="+mj-cs"/>
              </a:rPr>
              <a:t>needle in intestine.</a:t>
            </a:r>
            <a:r>
              <a:rPr lang="ar-IQ" sz="2400" b="1" dirty="0">
                <a:solidFill>
                  <a:srgbClr val="7030A0"/>
                </a:solidFill>
                <a:cs typeface="+mj-cs"/>
              </a:rPr>
              <a:t> </a:t>
            </a:r>
            <a:endParaRPr lang="ar-IQ" sz="2400" b="1" dirty="0">
              <a:solidFill>
                <a:srgbClr val="0070C0"/>
              </a:solidFill>
              <a:cs typeface="+mj-cs"/>
            </a:endParaRPr>
          </a:p>
        </p:txBody>
      </p:sp>
    </p:spTree>
    <p:extLst>
      <p:ext uri="{BB962C8B-B14F-4D97-AF65-F5344CB8AC3E}">
        <p14:creationId xmlns:p14="http://schemas.microsoft.com/office/powerpoint/2010/main" val="424093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183880" cy="1051560"/>
          </a:xfrm>
        </p:spPr>
        <p:txBody>
          <a:bodyPr>
            <a:normAutofit/>
          </a:bodyPr>
          <a:lstStyle/>
          <a:p>
            <a:pPr algn="l"/>
            <a:r>
              <a:rPr lang="en-US" sz="3200" u="sng" dirty="0">
                <a:solidFill>
                  <a:srgbClr val="C00000"/>
                </a:solidFill>
              </a:rPr>
              <a:t>Blood Withdrawal:</a:t>
            </a:r>
            <a:endParaRPr lang="ar-IQ" sz="3200" u="sng" dirty="0">
              <a:solidFill>
                <a:srgbClr val="C00000"/>
              </a:solidFill>
            </a:endParaRPr>
          </a:p>
        </p:txBody>
      </p:sp>
      <p:sp>
        <p:nvSpPr>
          <p:cNvPr id="3" name="Content Placeholder 2"/>
          <p:cNvSpPr>
            <a:spLocks noGrp="1"/>
          </p:cNvSpPr>
          <p:nvPr>
            <p:ph idx="1"/>
          </p:nvPr>
        </p:nvSpPr>
        <p:spPr>
          <a:xfrm>
            <a:off x="467544" y="1412776"/>
            <a:ext cx="8183880" cy="4187952"/>
          </a:xfrm>
        </p:spPr>
        <p:txBody>
          <a:bodyPr>
            <a:normAutofit/>
          </a:bodyPr>
          <a:lstStyle/>
          <a:p>
            <a:pPr marL="0" indent="0" algn="l">
              <a:buNone/>
            </a:pPr>
            <a:r>
              <a:rPr lang="en-US" sz="2400" b="1" dirty="0"/>
              <a:t>1-Heart puncture</a:t>
            </a:r>
          </a:p>
          <a:p>
            <a:pPr marL="0" indent="0" algn="l">
              <a:buNone/>
            </a:pPr>
            <a:r>
              <a:rPr lang="en-US" sz="2400" b="1" dirty="0"/>
              <a:t>2-Tail vein</a:t>
            </a:r>
          </a:p>
          <a:p>
            <a:pPr marL="0" indent="0" algn="l">
              <a:buNone/>
            </a:pPr>
            <a:r>
              <a:rPr lang="en-US" sz="2400" b="1" dirty="0"/>
              <a:t>3-Ear vessels</a:t>
            </a:r>
          </a:p>
          <a:p>
            <a:pPr marL="0" indent="0" algn="l">
              <a:buNone/>
            </a:pPr>
            <a:r>
              <a:rPr lang="en-US" sz="2400" b="1" dirty="0"/>
              <a:t>4-Retro-orbital plexus</a:t>
            </a:r>
          </a:p>
          <a:p>
            <a:pPr marL="0" indent="0" algn="l">
              <a:buNone/>
            </a:pPr>
            <a:r>
              <a:rPr lang="en-US" sz="2400" b="1" dirty="0">
                <a:solidFill>
                  <a:srgbClr val="7030A0"/>
                </a:solidFill>
              </a:rPr>
              <a:t>Note: Dilation of vessels achieved by use of a heat </a:t>
            </a:r>
            <a:r>
              <a:rPr lang="en-US" sz="2400" b="1" dirty="0" err="1">
                <a:solidFill>
                  <a:srgbClr val="7030A0"/>
                </a:solidFill>
              </a:rPr>
              <a:t>lamp,alcohol,massaging</a:t>
            </a:r>
            <a:r>
              <a:rPr lang="en-US" sz="2400" b="1" dirty="0">
                <a:solidFill>
                  <a:srgbClr val="7030A0"/>
                </a:solidFill>
              </a:rPr>
              <a:t> of </a:t>
            </a:r>
            <a:r>
              <a:rPr lang="en-US" sz="2400" b="1" dirty="0" err="1">
                <a:solidFill>
                  <a:srgbClr val="7030A0"/>
                </a:solidFill>
              </a:rPr>
              <a:t>ear,warm</a:t>
            </a:r>
            <a:r>
              <a:rPr lang="en-US" sz="2400" b="1" dirty="0">
                <a:solidFill>
                  <a:srgbClr val="7030A0"/>
                </a:solidFill>
              </a:rPr>
              <a:t> water bath or xylene</a:t>
            </a:r>
            <a:endParaRPr lang="ar-IQ" sz="2400" b="1" dirty="0">
              <a:solidFill>
                <a:srgbClr val="7030A0"/>
              </a:solidFill>
            </a:endParaRPr>
          </a:p>
        </p:txBody>
      </p:sp>
    </p:spTree>
    <p:extLst>
      <p:ext uri="{BB962C8B-B14F-4D97-AF65-F5344CB8AC3E}">
        <p14:creationId xmlns:p14="http://schemas.microsoft.com/office/powerpoint/2010/main" val="341277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I.P.</a:t>
            </a:r>
          </a:p>
        </p:txBody>
      </p:sp>
      <p:pic>
        <p:nvPicPr>
          <p:cNvPr id="1026" name="Picture 2" descr="C:\Users\windows\Desktop\مناعه عملي\12.jpg"/>
          <p:cNvPicPr>
            <a:picLocks noGrp="1" noChangeAspect="1" noChangeArrowheads="1"/>
          </p:cNvPicPr>
          <p:nvPr>
            <p:ph idx="1"/>
          </p:nvPr>
        </p:nvPicPr>
        <p:blipFill>
          <a:blip r:embed="rId2" cstate="print"/>
          <a:srcRect/>
          <a:stretch>
            <a:fillRect/>
          </a:stretch>
        </p:blipFill>
        <p:spPr bwMode="auto">
          <a:xfrm>
            <a:off x="1043608" y="938212"/>
            <a:ext cx="7272808" cy="43629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a:t>
            </a:r>
          </a:p>
        </p:txBody>
      </p:sp>
      <p:pic>
        <p:nvPicPr>
          <p:cNvPr id="2050" name="Picture 2" descr="C:\Users\windows\Desktop\مناعه عملي\15.jpg"/>
          <p:cNvPicPr>
            <a:picLocks noGrp="1" noChangeAspect="1" noChangeArrowheads="1"/>
          </p:cNvPicPr>
          <p:nvPr>
            <p:ph idx="1"/>
          </p:nvPr>
        </p:nvPicPr>
        <p:blipFill>
          <a:blip r:embed="rId2" cstate="print"/>
          <a:srcRect/>
          <a:stretch>
            <a:fillRect/>
          </a:stretch>
        </p:blipFill>
        <p:spPr bwMode="auto">
          <a:xfrm>
            <a:off x="467544" y="938212"/>
            <a:ext cx="8352928" cy="37149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windows\Desktop\مناعه عملي\Intramuscular+Injections+-+IM.jpg"/>
          <p:cNvPicPr>
            <a:picLocks noGrp="1" noChangeAspect="1" noChangeArrowheads="1"/>
          </p:cNvPicPr>
          <p:nvPr>
            <p:ph idx="1"/>
          </p:nvPr>
        </p:nvPicPr>
        <p:blipFill>
          <a:blip r:embed="rId2" cstate="print"/>
          <a:srcRect/>
          <a:stretch>
            <a:fillRect/>
          </a:stretch>
        </p:blipFill>
        <p:spPr bwMode="auto">
          <a:xfrm>
            <a:off x="467544" y="530225"/>
            <a:ext cx="7992888" cy="534704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I.V.</a:t>
            </a:r>
          </a:p>
        </p:txBody>
      </p:sp>
      <p:pic>
        <p:nvPicPr>
          <p:cNvPr id="3074" name="Picture 2" descr="C:\Users\windows\Desktop\مناعه عملي\Rab04.jpg"/>
          <p:cNvPicPr>
            <a:picLocks noGrp="1" noChangeAspect="1" noChangeArrowheads="1"/>
          </p:cNvPicPr>
          <p:nvPr>
            <p:ph idx="1"/>
          </p:nvPr>
        </p:nvPicPr>
        <p:blipFill>
          <a:blip r:embed="rId2" cstate="print"/>
          <a:srcRect/>
          <a:stretch>
            <a:fillRect/>
          </a:stretch>
        </p:blipFill>
        <p:spPr bwMode="auto">
          <a:xfrm>
            <a:off x="755576" y="938212"/>
            <a:ext cx="7416824" cy="39309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Intradermal  Injection               </a:t>
            </a:r>
          </a:p>
        </p:txBody>
      </p:sp>
      <p:pic>
        <p:nvPicPr>
          <p:cNvPr id="5122" name="Picture 2" descr="C:\Users\windows\Desktop\intradermal_injection.jpg"/>
          <p:cNvPicPr>
            <a:picLocks noGrp="1" noChangeAspect="1" noChangeArrowheads="1"/>
          </p:cNvPicPr>
          <p:nvPr>
            <p:ph idx="1"/>
          </p:nvPr>
        </p:nvPicPr>
        <p:blipFill>
          <a:blip r:embed="rId2" cstate="print"/>
          <a:srcRect/>
          <a:stretch>
            <a:fillRect/>
          </a:stretch>
        </p:blipFill>
        <p:spPr bwMode="auto">
          <a:xfrm>
            <a:off x="1043608" y="692696"/>
            <a:ext cx="6696744" cy="410445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   </a:t>
            </a:r>
          </a:p>
        </p:txBody>
      </p:sp>
      <p:pic>
        <p:nvPicPr>
          <p:cNvPr id="6146" name="Picture 2" descr="C:\Users\windows\Desktop\subcutaneous_injection.jpg"/>
          <p:cNvPicPr>
            <a:picLocks noGrp="1" noChangeAspect="1" noChangeArrowheads="1"/>
          </p:cNvPicPr>
          <p:nvPr>
            <p:ph idx="1"/>
          </p:nvPr>
        </p:nvPicPr>
        <p:blipFill>
          <a:blip r:embed="rId2" cstate="print"/>
          <a:srcRect/>
          <a:stretch>
            <a:fillRect/>
          </a:stretch>
        </p:blipFill>
        <p:spPr bwMode="auto">
          <a:xfrm>
            <a:off x="1115616" y="476672"/>
            <a:ext cx="6840759" cy="46085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50F1-D345-49F5-ABAE-A58405945B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588A57B-5EA4-401D-84F2-1A5E8334E7AC}"/>
              </a:ext>
            </a:extLst>
          </p:cNvPr>
          <p:cNvPicPr>
            <a:picLocks noGrp="1" noChangeAspect="1"/>
          </p:cNvPicPr>
          <p:nvPr>
            <p:ph idx="1"/>
          </p:nvPr>
        </p:nvPicPr>
        <p:blipFill>
          <a:blip r:embed="rId2"/>
          <a:stretch>
            <a:fillRect/>
          </a:stretch>
        </p:blipFill>
        <p:spPr>
          <a:xfrm rot="5400000">
            <a:off x="1562470" y="-978294"/>
            <a:ext cx="6091068" cy="8712968"/>
          </a:xfrm>
          <a:prstGeom prst="rect">
            <a:avLst/>
          </a:prstGeom>
        </p:spPr>
      </p:pic>
    </p:spTree>
    <p:extLst>
      <p:ext uri="{BB962C8B-B14F-4D97-AF65-F5344CB8AC3E}">
        <p14:creationId xmlns:p14="http://schemas.microsoft.com/office/powerpoint/2010/main" val="144459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3342"/>
            <a:ext cx="8496944" cy="1470025"/>
          </a:xfrm>
        </p:spPr>
        <p:txBody>
          <a:bodyPr>
            <a:normAutofit/>
          </a:bodyPr>
          <a:lstStyle/>
          <a:p>
            <a:pPr algn="l"/>
            <a:r>
              <a:rPr lang="en-US" sz="3200" b="1" u="sng" dirty="0">
                <a:solidFill>
                  <a:srgbClr val="00B050"/>
                </a:solidFill>
              </a:rPr>
              <a:t>Characteristics features of </a:t>
            </a:r>
            <a:r>
              <a:rPr lang="ar-IQ" sz="3200" b="1" u="sng" dirty="0">
                <a:solidFill>
                  <a:srgbClr val="00B050"/>
                </a:solidFill>
              </a:rPr>
              <a:t>:</a:t>
            </a:r>
            <a:r>
              <a:rPr lang="en-US" sz="3200" b="1" u="sng" dirty="0">
                <a:solidFill>
                  <a:srgbClr val="00B050"/>
                </a:solidFill>
              </a:rPr>
              <a:t>laboratory animals</a:t>
            </a:r>
            <a:endParaRPr lang="ar-IQ" sz="3200" dirty="0"/>
          </a:p>
        </p:txBody>
      </p:sp>
      <p:sp>
        <p:nvSpPr>
          <p:cNvPr id="3" name="Subtitle 2"/>
          <p:cNvSpPr>
            <a:spLocks noGrp="1"/>
          </p:cNvSpPr>
          <p:nvPr>
            <p:ph type="subTitle" idx="1"/>
          </p:nvPr>
        </p:nvSpPr>
        <p:spPr>
          <a:xfrm>
            <a:off x="395536" y="1700808"/>
            <a:ext cx="8748464" cy="4896544"/>
          </a:xfrm>
        </p:spPr>
        <p:txBody>
          <a:bodyPr>
            <a:normAutofit/>
          </a:bodyPr>
          <a:lstStyle/>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Small in size and easily to control.</a:t>
            </a:r>
          </a:p>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Short life cycle and rapidly reproduction (short gestation period and </a:t>
            </a:r>
            <a:r>
              <a:rPr lang="en-US" sz="2400" b="1" dirty="0" err="1">
                <a:solidFill>
                  <a:schemeClr val="tx1"/>
                </a:solidFill>
                <a:ea typeface="Calibri"/>
                <a:cs typeface="+mj-cs"/>
              </a:rPr>
              <a:t>multifetuses</a:t>
            </a:r>
            <a:r>
              <a:rPr lang="en-US" sz="2400" b="1" dirty="0">
                <a:solidFill>
                  <a:schemeClr val="tx1"/>
                </a:solidFill>
                <a:ea typeface="Calibri"/>
                <a:cs typeface="+mj-cs"/>
              </a:rPr>
              <a:t>)</a:t>
            </a:r>
          </a:p>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Cheap in price with lower Bearing cost.     </a:t>
            </a:r>
          </a:p>
          <a:p>
            <a:pPr algn="l"/>
            <a:r>
              <a:rPr lang="en-US" sz="2400" b="1" dirty="0">
                <a:solidFill>
                  <a:schemeClr val="accent1"/>
                </a:solidFill>
                <a:ea typeface="Times New Roman"/>
                <a:cs typeface="+mj-cs"/>
              </a:rPr>
              <a:t>4</a:t>
            </a:r>
            <a:r>
              <a:rPr lang="en-US" sz="2400" b="1" dirty="0">
                <a:solidFill>
                  <a:schemeClr val="tx1"/>
                </a:solidFill>
                <a:ea typeface="Times New Roman"/>
                <a:cs typeface="+mj-cs"/>
              </a:rPr>
              <a:t>.It is mammalian species like large animal and human</a:t>
            </a:r>
            <a:endParaRPr lang="ar-IQ" sz="2400" b="1" dirty="0">
              <a:solidFill>
                <a:schemeClr val="tx1"/>
              </a:solidFill>
              <a:cs typeface="+mj-cs"/>
            </a:endParaRPr>
          </a:p>
        </p:txBody>
      </p:sp>
    </p:spTree>
    <p:extLst>
      <p:ext uri="{BB962C8B-B14F-4D97-AF65-F5344CB8AC3E}">
        <p14:creationId xmlns:p14="http://schemas.microsoft.com/office/powerpoint/2010/main" val="87904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767B-30BA-4BEB-97DA-920E61E26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34CC75-7529-409D-BD62-BC95C8A1BCC3}"/>
              </a:ext>
            </a:extLst>
          </p:cNvPr>
          <p:cNvSpPr>
            <a:spLocks noGrp="1"/>
          </p:cNvSpPr>
          <p:nvPr>
            <p:ph idx="1"/>
          </p:nvPr>
        </p:nvSpPr>
        <p:spPr>
          <a:xfrm>
            <a:off x="755576" y="2323740"/>
            <a:ext cx="6445344" cy="2297416"/>
          </a:xfrm>
        </p:spPr>
        <p:txBody>
          <a:bodyPr>
            <a:normAutofit/>
          </a:bodyPr>
          <a:lstStyle/>
          <a:p>
            <a:r>
              <a:rPr lang="en-US" sz="6600" b="1" dirty="0">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96051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0"/>
            <a:ext cx="8204448" cy="1470025"/>
          </a:xfrm>
        </p:spPr>
        <p:txBody>
          <a:bodyPr>
            <a:normAutofit/>
          </a:bodyPr>
          <a:lstStyle/>
          <a:p>
            <a:pPr algn="l"/>
            <a:r>
              <a:rPr lang="en-US" sz="3200" b="1" u="sng" dirty="0">
                <a:solidFill>
                  <a:srgbClr val="00B050"/>
                </a:solidFill>
                <a:ea typeface="Times New Roman"/>
              </a:rPr>
              <a:t>Purposes of use lab. Animals :</a:t>
            </a:r>
            <a:endParaRPr lang="ar-IQ" sz="3200" dirty="0">
              <a:solidFill>
                <a:srgbClr val="00B050"/>
              </a:solidFill>
            </a:endParaRPr>
          </a:p>
        </p:txBody>
      </p:sp>
      <p:sp>
        <p:nvSpPr>
          <p:cNvPr id="3" name="Subtitle 2"/>
          <p:cNvSpPr>
            <a:spLocks noGrp="1"/>
          </p:cNvSpPr>
          <p:nvPr>
            <p:ph type="subTitle" idx="1"/>
          </p:nvPr>
        </p:nvSpPr>
        <p:spPr>
          <a:xfrm>
            <a:off x="827584" y="2060848"/>
            <a:ext cx="7488832" cy="3888432"/>
          </a:xfrm>
        </p:spPr>
        <p:txBody>
          <a:bodyPr>
            <a:normAutofit fontScale="92500"/>
          </a:bodyPr>
          <a:lstStyle/>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Evaluation and standardization of vaccines and drugs.</a:t>
            </a:r>
            <a:endParaRPr lang="en-US" sz="2400" dirty="0">
              <a:solidFill>
                <a:schemeClr val="tx1"/>
              </a:solidFill>
              <a:ea typeface="Calibri"/>
              <a:cs typeface="+mj-cs"/>
            </a:endParaRPr>
          </a:p>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Study the pathogenesis of some diseases. </a:t>
            </a:r>
            <a:endParaRPr lang="en-US" sz="2400" dirty="0">
              <a:solidFill>
                <a:schemeClr val="tx1"/>
              </a:solidFill>
              <a:ea typeface="Calibri"/>
              <a:cs typeface="+mj-cs"/>
            </a:endParaRPr>
          </a:p>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Study some immunological tests such as delayed type hypersensitivity (DTH ) – SKIN TEST .</a:t>
            </a:r>
            <a:endParaRPr lang="en-US" sz="2400" dirty="0">
              <a:solidFill>
                <a:schemeClr val="tx1"/>
              </a:solidFill>
              <a:ea typeface="Calibri"/>
              <a:cs typeface="+mj-cs"/>
            </a:endParaRPr>
          </a:p>
          <a:p>
            <a:pPr marL="342900" lvl="0" indent="-342900" algn="l" rtl="0">
              <a:lnSpc>
                <a:spcPct val="115000"/>
              </a:lnSpc>
              <a:spcAft>
                <a:spcPts val="1000"/>
              </a:spcAft>
              <a:buFont typeface="+mj-lt"/>
              <a:buAutoNum type="arabicPeriod"/>
            </a:pPr>
            <a:r>
              <a:rPr lang="en-US" sz="2400" b="1" dirty="0">
                <a:solidFill>
                  <a:schemeClr val="tx1"/>
                </a:solidFill>
                <a:ea typeface="Calibri"/>
                <a:cs typeface="+mj-cs"/>
              </a:rPr>
              <a:t>Prepare </a:t>
            </a:r>
            <a:r>
              <a:rPr lang="en-US" sz="2400" b="1" dirty="0" err="1">
                <a:solidFill>
                  <a:schemeClr val="tx1"/>
                </a:solidFill>
                <a:ea typeface="Calibri"/>
                <a:cs typeface="+mj-cs"/>
              </a:rPr>
              <a:t>hyperimmune</a:t>
            </a:r>
            <a:r>
              <a:rPr lang="en-US" sz="2400" b="1" dirty="0">
                <a:solidFill>
                  <a:schemeClr val="tx1"/>
                </a:solidFill>
                <a:ea typeface="Calibri"/>
                <a:cs typeface="+mj-cs"/>
              </a:rPr>
              <a:t> serum for some immunological studies</a:t>
            </a:r>
            <a:r>
              <a:rPr lang="en-US" sz="2400" b="1" dirty="0">
                <a:solidFill>
                  <a:schemeClr val="tx1"/>
                </a:solidFill>
                <a:ea typeface="Calibri"/>
                <a:cs typeface="Arial"/>
              </a:rPr>
              <a:t>.</a:t>
            </a:r>
            <a:endParaRPr lang="en-US" sz="2400" dirty="0">
              <a:solidFill>
                <a:schemeClr val="tx1"/>
              </a:solidFill>
              <a:ea typeface="Calibri"/>
              <a:cs typeface="Arial"/>
            </a:endParaRPr>
          </a:p>
          <a:p>
            <a:endParaRPr lang="ar-IQ" sz="2400" dirty="0">
              <a:solidFill>
                <a:schemeClr val="tx1"/>
              </a:solidFill>
            </a:endParaRPr>
          </a:p>
        </p:txBody>
      </p:sp>
    </p:spTree>
    <p:extLst>
      <p:ext uri="{BB962C8B-B14F-4D97-AF65-F5344CB8AC3E}">
        <p14:creationId xmlns:p14="http://schemas.microsoft.com/office/powerpoint/2010/main" val="380908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ar-IQ" sz="3200" dirty="0"/>
          </a:p>
        </p:txBody>
      </p:sp>
      <p:sp>
        <p:nvSpPr>
          <p:cNvPr id="3" name="Content Placeholder 2"/>
          <p:cNvSpPr>
            <a:spLocks noGrp="1"/>
          </p:cNvSpPr>
          <p:nvPr>
            <p:ph idx="1"/>
          </p:nvPr>
        </p:nvSpPr>
        <p:spPr/>
        <p:txBody>
          <a:bodyPr/>
          <a:lstStyle/>
          <a:p>
            <a:pPr marL="0" lvl="0" indent="0" algn="l" rtl="0" fontAlgn="base">
              <a:lnSpc>
                <a:spcPct val="80000"/>
              </a:lnSpc>
              <a:spcAft>
                <a:spcPct val="0"/>
              </a:spcAft>
              <a:buNone/>
            </a:pPr>
            <a:r>
              <a:rPr kumimoji="1" lang="en-US" altLang="zh-TW" sz="2400" b="1" i="1" u="sng" dirty="0">
                <a:solidFill>
                  <a:srgbClr val="00B050"/>
                </a:solidFill>
                <a:ea typeface="新細明體" pitchFamily="18" charset="-120"/>
              </a:rPr>
              <a:t>Restraints Methods In Lab. Animals</a:t>
            </a:r>
            <a:r>
              <a:rPr kumimoji="1" lang="en-US" altLang="zh-TW" sz="2400" b="1" dirty="0">
                <a:solidFill>
                  <a:srgbClr val="00B050"/>
                </a:solidFill>
                <a:ea typeface="新細明體" pitchFamily="18" charset="-120"/>
              </a:rPr>
              <a:t>:</a:t>
            </a:r>
          </a:p>
          <a:p>
            <a:pPr marL="0" lvl="0" indent="0" algn="l" rtl="0" fontAlgn="base">
              <a:lnSpc>
                <a:spcPct val="80000"/>
              </a:lnSpc>
              <a:spcAft>
                <a:spcPct val="0"/>
              </a:spcAft>
              <a:buNone/>
            </a:pPr>
            <a:endParaRPr kumimoji="1" lang="en-US" altLang="zh-TW" sz="2400" b="1" dirty="0">
              <a:solidFill>
                <a:srgbClr val="C00000"/>
              </a:solidFill>
              <a:ea typeface="新細明體" pitchFamily="18" charset="-120"/>
            </a:endParaRPr>
          </a:p>
          <a:p>
            <a:pPr lvl="0" algn="l" rtl="0" fontAlgn="base">
              <a:lnSpc>
                <a:spcPct val="80000"/>
              </a:lnSpc>
              <a:spcAft>
                <a:spcPct val="0"/>
              </a:spcAft>
              <a:buFont typeface="Arial" charset="0"/>
              <a:buChar char="•"/>
            </a:pPr>
            <a:r>
              <a:rPr kumimoji="1" lang="en-US" altLang="zh-TW" sz="2400" b="1" dirty="0">
                <a:solidFill>
                  <a:srgbClr val="C00000"/>
                </a:solidFill>
                <a:ea typeface="新細明體" pitchFamily="18" charset="-120"/>
              </a:rPr>
              <a:t>In Mice &amp; </a:t>
            </a:r>
            <a:r>
              <a:rPr kumimoji="1" lang="en-US" altLang="zh-TW" sz="2400" b="1" dirty="0" err="1">
                <a:solidFill>
                  <a:srgbClr val="C00000"/>
                </a:solidFill>
                <a:ea typeface="新細明體" pitchFamily="18" charset="-120"/>
              </a:rPr>
              <a:t>Rats</a:t>
            </a:r>
            <a:r>
              <a:rPr lang="en-US" altLang="en-US" sz="2400" b="1" dirty="0" err="1">
                <a:solidFill>
                  <a:prstClr val="black"/>
                </a:solidFill>
              </a:rPr>
              <a:t>The</a:t>
            </a:r>
            <a:r>
              <a:rPr lang="en-US" altLang="en-US" sz="2400" b="1" dirty="0">
                <a:solidFill>
                  <a:prstClr val="black"/>
                </a:solidFill>
              </a:rPr>
              <a:t> animal should be grasped by the tail, and should then be placed on a </a:t>
            </a:r>
            <a:r>
              <a:rPr lang="en-US" altLang="en-US" sz="2400" b="1" u="sng" dirty="0">
                <a:solidFill>
                  <a:prstClr val="black"/>
                </a:solidFill>
              </a:rPr>
              <a:t>rough</a:t>
            </a:r>
            <a:r>
              <a:rPr lang="en-US" altLang="en-US" sz="2400" b="1" dirty="0">
                <a:solidFill>
                  <a:prstClr val="black"/>
                </a:solidFill>
              </a:rPr>
              <a:t> surface such as a cage top while holding the tail firmly </a:t>
            </a:r>
          </a:p>
          <a:p>
            <a:pPr marL="0" indent="0" algn="l">
              <a:buNone/>
            </a:pPr>
            <a:r>
              <a:rPr kumimoji="1" lang="en-US" altLang="zh-TW" sz="2400" b="1" dirty="0">
                <a:solidFill>
                  <a:srgbClr val="000000"/>
                </a:solidFill>
                <a:ea typeface="新細明體" pitchFamily="18" charset="-120"/>
              </a:rPr>
              <a:t>.</a:t>
            </a:r>
          </a:p>
          <a:p>
            <a:pPr marL="0" indent="0" algn="l">
              <a:buNone/>
            </a:pPr>
            <a:endParaRPr lang="ar-IQ"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08920"/>
            <a:ext cx="7272808" cy="286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90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lvl="0" algn="l" rtl="0" fontAlgn="base">
              <a:spcAft>
                <a:spcPct val="0"/>
              </a:spcAft>
              <a:buFont typeface="Arial" charset="0"/>
              <a:buChar char="•"/>
            </a:pPr>
            <a:r>
              <a:rPr lang="en-US" altLang="en-US" sz="2400" b="1" dirty="0">
                <a:solidFill>
                  <a:srgbClr val="C00000"/>
                </a:solidFill>
              </a:rPr>
              <a:t>One-handed method </a:t>
            </a:r>
            <a:r>
              <a:rPr lang="en-US" altLang="en-US" sz="2400" b="1" dirty="0">
                <a:solidFill>
                  <a:prstClr val="black"/>
                </a:solidFill>
              </a:rPr>
              <a:t>:</a:t>
            </a:r>
            <a:endParaRPr lang="en-US" altLang="en-US" sz="2400" dirty="0">
              <a:solidFill>
                <a:prstClr val="black"/>
              </a:solidFill>
            </a:endParaRPr>
          </a:p>
          <a:p>
            <a:pPr lvl="0" algn="l" rtl="0" fontAlgn="base">
              <a:spcAft>
                <a:spcPct val="0"/>
              </a:spcAft>
              <a:buFont typeface="Arial" charset="0"/>
              <a:buChar char="•"/>
            </a:pPr>
            <a:r>
              <a:rPr lang="en-US" altLang="en-US" sz="2400" b="1" dirty="0">
                <a:solidFill>
                  <a:prstClr val="black"/>
                </a:solidFill>
              </a:rPr>
              <a:t>Place the mouse’s tail between the last two fingers of the hand that is holding the nape. </a:t>
            </a:r>
          </a:p>
          <a:p>
            <a:pPr lvl="0" algn="l" rtl="0" fontAlgn="base">
              <a:spcAft>
                <a:spcPct val="0"/>
              </a:spcAft>
              <a:buFont typeface="Arial" charset="0"/>
              <a:buChar char="•"/>
            </a:pPr>
            <a:r>
              <a:rPr lang="en-US" altLang="en-US" sz="2400" b="1" dirty="0">
                <a:solidFill>
                  <a:srgbClr val="C00000"/>
                </a:solidFill>
              </a:rPr>
              <a:t>Two-handed method:</a:t>
            </a:r>
          </a:p>
          <a:p>
            <a:pPr lvl="0" algn="l" rtl="0" fontAlgn="base">
              <a:spcAft>
                <a:spcPct val="0"/>
              </a:spcAft>
              <a:buFont typeface="Arial" charset="0"/>
              <a:buChar char="•"/>
            </a:pPr>
            <a:r>
              <a:rPr lang="en-US" altLang="en-US" sz="2400" b="1" dirty="0">
                <a:solidFill>
                  <a:prstClr val="black"/>
                </a:solidFill>
              </a:rPr>
              <a:t>The scruff can be grasped between the thumb and forefinger whilst maintaining a grip on the tail.</a:t>
            </a:r>
          </a:p>
          <a:p>
            <a:pPr lvl="0" algn="l" rtl="0" fontAlgn="base">
              <a:spcAft>
                <a:spcPct val="0"/>
              </a:spcAft>
              <a:buFont typeface="Arial" charset="0"/>
              <a:buChar char="•"/>
            </a:pPr>
            <a:endParaRPr lang="en-US" altLang="en-US" sz="2400" b="1" dirty="0">
              <a:solidFill>
                <a:prstClr val="black"/>
              </a:solidFill>
            </a:endParaRPr>
          </a:p>
          <a:p>
            <a:pPr lvl="0" algn="l" rtl="0" fontAlgn="base">
              <a:spcAft>
                <a:spcPct val="0"/>
              </a:spcAft>
              <a:buFont typeface="Arial" charset="0"/>
              <a:buChar char="•"/>
            </a:pPr>
            <a:endParaRPr lang="en-US" altLang="en-US" sz="2400" b="1" dirty="0">
              <a:solidFill>
                <a:prstClr val="black"/>
              </a:solidFill>
            </a:endParaRPr>
          </a:p>
          <a:p>
            <a:pPr marL="0" indent="0" algn="l">
              <a:buNone/>
            </a:pPr>
            <a:r>
              <a:rPr lang="en-US" sz="2400" dirty="0"/>
              <a:t>  METHOD1                                          METHOD2</a:t>
            </a:r>
          </a:p>
          <a:p>
            <a:pPr marL="0" indent="0" algn="l">
              <a:buNone/>
            </a:pPr>
            <a:endParaRPr lang="ar-IQ" sz="24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25144"/>
            <a:ext cx="3888432" cy="194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725144"/>
            <a:ext cx="4514850" cy="194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92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marL="0" indent="0" algn="l">
              <a:buNone/>
            </a:pPr>
            <a:r>
              <a:rPr lang="en-US" sz="2400" b="1" dirty="0">
                <a:solidFill>
                  <a:srgbClr val="C00000"/>
                </a:solidFill>
              </a:rPr>
              <a:t>Guinea pigs &amp; Rabbits</a:t>
            </a:r>
            <a:r>
              <a:rPr lang="en-US" sz="2400" b="1" dirty="0"/>
              <a:t>: grasp the loose skin of shoulders and necks. The hind limbs must be supported at all times to prevent animals from injuring its back</a:t>
            </a:r>
            <a:r>
              <a:rPr lang="en-US" dirty="0"/>
              <a:t>.</a:t>
            </a:r>
          </a:p>
          <a:p>
            <a:pPr marL="0" indent="0" algn="l">
              <a:buNone/>
            </a:pPr>
            <a:r>
              <a:rPr lang="en-US" sz="2400" b="1" dirty="0">
                <a:solidFill>
                  <a:srgbClr val="C00000"/>
                </a:solidFill>
              </a:rPr>
              <a:t>RABBITS are very susceptible to lumbar spinal luxation</a:t>
            </a:r>
            <a:endParaRPr lang="ar-IQ" sz="2400" b="1" dirty="0">
              <a:solidFill>
                <a:srgbClr val="C0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9144000"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34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183880" cy="1051560"/>
          </a:xfrm>
        </p:spPr>
        <p:txBody>
          <a:bodyPr>
            <a:normAutofit fontScale="90000"/>
          </a:bodyPr>
          <a:lstStyle/>
          <a:p>
            <a:pPr algn="l"/>
            <a:r>
              <a:rPr lang="en-US" sz="3600" b="1" u="sng" dirty="0">
                <a:solidFill>
                  <a:srgbClr val="00B050"/>
                </a:solidFill>
              </a:rPr>
              <a:t>Route of injection in lab. animals</a:t>
            </a:r>
            <a:r>
              <a:rPr lang="en-US" b="1" u="sng" dirty="0"/>
              <a:t>: </a:t>
            </a:r>
            <a:br>
              <a:rPr lang="en-US" dirty="0"/>
            </a:br>
            <a:endParaRPr lang="ar-IQ" dirty="0"/>
          </a:p>
        </p:txBody>
      </p:sp>
      <p:sp>
        <p:nvSpPr>
          <p:cNvPr id="3" name="Content Placeholder 2"/>
          <p:cNvSpPr>
            <a:spLocks noGrp="1"/>
          </p:cNvSpPr>
          <p:nvPr>
            <p:ph idx="1"/>
          </p:nvPr>
        </p:nvSpPr>
        <p:spPr>
          <a:xfrm>
            <a:off x="251520" y="1340768"/>
            <a:ext cx="8568952" cy="2304256"/>
          </a:xfrm>
        </p:spPr>
        <p:txBody>
          <a:bodyPr>
            <a:noAutofit/>
          </a:bodyPr>
          <a:lstStyle/>
          <a:p>
            <a:pPr lvl="0" algn="l" rtl="0">
              <a:lnSpc>
                <a:spcPct val="115000"/>
              </a:lnSpc>
              <a:spcAft>
                <a:spcPts val="1000"/>
              </a:spcAft>
              <a:buFont typeface="+mj-lt"/>
              <a:buAutoNum type="arabicPeriod"/>
            </a:pPr>
            <a:r>
              <a:rPr lang="en-US" sz="2400" b="1" dirty="0">
                <a:solidFill>
                  <a:srgbClr val="C00000"/>
                </a:solidFill>
                <a:ea typeface="Calibri"/>
                <a:cs typeface="+mj-cs"/>
              </a:rPr>
              <a:t>Intradermal injection(I.D.</a:t>
            </a:r>
            <a:r>
              <a:rPr lang="en-US" sz="2400" b="1" dirty="0">
                <a:ea typeface="Calibri"/>
                <a:cs typeface="+mj-cs"/>
              </a:rPr>
              <a:t>) : </a:t>
            </a:r>
          </a:p>
          <a:p>
            <a:pPr lvl="0" algn="l" rtl="0">
              <a:lnSpc>
                <a:spcPct val="115000"/>
              </a:lnSpc>
              <a:spcAft>
                <a:spcPts val="1000"/>
              </a:spcAft>
              <a:buFont typeface="Wingdings" pitchFamily="2" charset="2"/>
              <a:buChar char="v"/>
            </a:pPr>
            <a:r>
              <a:rPr lang="en-US" sz="2400" b="1" dirty="0">
                <a:ea typeface="Calibri"/>
                <a:cs typeface="+mj-cs"/>
              </a:rPr>
              <a:t>Insert the needle just under the surface of the skin</a:t>
            </a:r>
          </a:p>
          <a:p>
            <a:pPr lvl="0" algn="l" rtl="0">
              <a:lnSpc>
                <a:spcPct val="115000"/>
              </a:lnSpc>
              <a:spcAft>
                <a:spcPts val="1000"/>
              </a:spcAft>
              <a:buFont typeface="Wingdings" pitchFamily="2" charset="2"/>
              <a:buChar char="v"/>
            </a:pPr>
            <a:r>
              <a:rPr lang="en-US" sz="2400" b="1" dirty="0">
                <a:cs typeface="+mj-cs"/>
              </a:rPr>
              <a:t>A distinct bleb should form</a:t>
            </a:r>
          </a:p>
          <a:p>
            <a:pPr lvl="0" algn="l" rtl="0">
              <a:lnSpc>
                <a:spcPct val="115000"/>
              </a:lnSpc>
              <a:spcAft>
                <a:spcPts val="1000"/>
              </a:spcAft>
              <a:buFont typeface="Wingdings" pitchFamily="2" charset="2"/>
              <a:buChar char="v"/>
            </a:pPr>
            <a:r>
              <a:rPr lang="en-US" sz="2400" b="1" u="sng" dirty="0">
                <a:solidFill>
                  <a:srgbClr val="0070C0"/>
                </a:solidFill>
                <a:cs typeface="+mj-cs"/>
              </a:rPr>
              <a:t>Site of injection</a:t>
            </a:r>
            <a:r>
              <a:rPr lang="en-US" sz="2400" b="1" dirty="0">
                <a:cs typeface="+mj-cs"/>
              </a:rPr>
              <a:t>: The flank</a:t>
            </a:r>
          </a:p>
          <a:p>
            <a:pPr lvl="0" algn="l" rtl="0">
              <a:lnSpc>
                <a:spcPct val="115000"/>
              </a:lnSpc>
              <a:spcAft>
                <a:spcPts val="1000"/>
              </a:spcAft>
              <a:buFont typeface="Wingdings" panose="05000000000000000000" pitchFamily="2" charset="2"/>
              <a:buChar char="Ø"/>
            </a:pPr>
            <a:r>
              <a:rPr lang="en-US" sz="2400" b="1" dirty="0">
                <a:solidFill>
                  <a:schemeClr val="accent6">
                    <a:lumMod val="75000"/>
                  </a:schemeClr>
                </a:solidFill>
                <a:ea typeface="Calibri"/>
                <a:cs typeface="+mj-cs"/>
              </a:rPr>
              <a:t> In mice </a:t>
            </a:r>
            <a:r>
              <a:rPr lang="en-US" sz="2400" b="1" dirty="0">
                <a:ea typeface="Calibri"/>
                <a:cs typeface="+mj-cs"/>
              </a:rPr>
              <a:t>Syringe 1ml, hypodermic needles 15 </a:t>
            </a:r>
            <a:r>
              <a:rPr lang="en-US" sz="2400" b="1" dirty="0">
                <a:effectLst/>
                <a:ea typeface="Calibri"/>
                <a:cs typeface="+mj-cs"/>
              </a:rPr>
              <a:t>×</a:t>
            </a:r>
            <a:r>
              <a:rPr lang="en-US" sz="2400" b="1" dirty="0">
                <a:ea typeface="Calibri"/>
                <a:cs typeface="+mj-cs"/>
              </a:rPr>
              <a:t> 0.5 mm.</a:t>
            </a:r>
          </a:p>
          <a:p>
            <a:pPr lvl="0" algn="l" rtl="0">
              <a:lnSpc>
                <a:spcPct val="115000"/>
              </a:lnSpc>
              <a:spcAft>
                <a:spcPts val="1000"/>
              </a:spcAft>
              <a:buFont typeface="Wingdings" panose="05000000000000000000" pitchFamily="2" charset="2"/>
              <a:buChar char="Ø"/>
            </a:pPr>
            <a:r>
              <a:rPr lang="en-US" sz="2400" b="1" dirty="0">
                <a:solidFill>
                  <a:schemeClr val="accent6">
                    <a:lumMod val="75000"/>
                  </a:schemeClr>
                </a:solidFill>
              </a:rPr>
              <a:t>In Guinea pig &amp; rabbit </a:t>
            </a:r>
            <a:r>
              <a:rPr lang="en-US" sz="2400" b="1" dirty="0">
                <a:solidFill>
                  <a:prstClr val="black"/>
                </a:solidFill>
                <a:ea typeface="Times New Roman"/>
                <a:cs typeface="Arial"/>
              </a:rPr>
              <a:t>Needle 2.0 </a:t>
            </a:r>
            <a:r>
              <a:rPr lang="en-US" sz="2400" b="1" dirty="0">
                <a:solidFill>
                  <a:prstClr val="black"/>
                </a:solidFill>
                <a:ea typeface="Times New Roman"/>
              </a:rPr>
              <a:t>×</a:t>
            </a:r>
            <a:r>
              <a:rPr lang="en-US" sz="2400" b="1" dirty="0">
                <a:solidFill>
                  <a:prstClr val="black"/>
                </a:solidFill>
                <a:ea typeface="Times New Roman"/>
                <a:cs typeface="Arial"/>
              </a:rPr>
              <a:t> 0.5 mm are suitable for them  The hair at site is removed with curved scissors or mechanical clippers.</a:t>
            </a:r>
            <a:endParaRPr lang="ar-IQ" sz="2400" b="1" dirty="0">
              <a:solidFill>
                <a:prstClr val="black"/>
              </a:solidFill>
            </a:endParaRPr>
          </a:p>
          <a:p>
            <a:pPr marL="0" lvl="0" indent="0" algn="l" rtl="0">
              <a:lnSpc>
                <a:spcPct val="115000"/>
              </a:lnSpc>
              <a:spcAft>
                <a:spcPts val="1000"/>
              </a:spcAft>
              <a:buNone/>
            </a:pPr>
            <a:endParaRPr lang="en-US" sz="2400" dirty="0">
              <a:ea typeface="Calibri"/>
              <a:cs typeface="+mj-cs"/>
            </a:endParaRPr>
          </a:p>
        </p:txBody>
      </p:sp>
    </p:spTree>
    <p:extLst>
      <p:ext uri="{BB962C8B-B14F-4D97-AF65-F5344CB8AC3E}">
        <p14:creationId xmlns:p14="http://schemas.microsoft.com/office/powerpoint/2010/main" val="356732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01" y="723415"/>
            <a:ext cx="8229600" cy="980728"/>
          </a:xfrm>
        </p:spPr>
        <p:txBody>
          <a:bodyPr>
            <a:normAutofit fontScale="90000"/>
          </a:bodyPr>
          <a:lstStyle/>
          <a:p>
            <a:pPr lvl="0" algn="l"/>
            <a:r>
              <a:rPr lang="ar-IQ" sz="3200" b="1" dirty="0">
                <a:solidFill>
                  <a:srgbClr val="C00000"/>
                </a:solidFill>
              </a:rPr>
              <a:t>                            </a:t>
            </a:r>
            <a:r>
              <a:rPr lang="en-US" b="1" dirty="0">
                <a:solidFill>
                  <a:srgbClr val="C00000"/>
                </a:solidFill>
              </a:rPr>
              <a:t>2-Subcutaneous injection (S/C) </a:t>
            </a:r>
            <a:br>
              <a:rPr lang="en-US" sz="3200" dirty="0">
                <a:solidFill>
                  <a:srgbClr val="C00000"/>
                </a:solidFill>
              </a:rPr>
            </a:br>
            <a:endParaRPr lang="ar-IQ" sz="3200" dirty="0">
              <a:solidFill>
                <a:srgbClr val="C00000"/>
              </a:solidFill>
            </a:endParaRPr>
          </a:p>
        </p:txBody>
      </p:sp>
      <p:sp>
        <p:nvSpPr>
          <p:cNvPr id="3" name="Content Placeholder 2"/>
          <p:cNvSpPr>
            <a:spLocks noGrp="1"/>
          </p:cNvSpPr>
          <p:nvPr>
            <p:ph idx="1"/>
          </p:nvPr>
        </p:nvSpPr>
        <p:spPr>
          <a:xfrm>
            <a:off x="107504" y="1412776"/>
            <a:ext cx="8712968" cy="5805264"/>
          </a:xfrm>
        </p:spPr>
        <p:txBody>
          <a:bodyPr>
            <a:normAutofit/>
          </a:bodyPr>
          <a:lstStyle/>
          <a:p>
            <a:pPr marL="0" indent="0" algn="l">
              <a:buNone/>
            </a:pPr>
            <a:r>
              <a:rPr lang="en-US" sz="2400" b="1" dirty="0">
                <a:cs typeface="+mj-cs"/>
              </a:rPr>
              <a:t>With your fingers lift the skin to make a tent like at site of injection &amp; insert needle into the Subcutaneous tissue.</a:t>
            </a:r>
          </a:p>
          <a:p>
            <a:pPr marL="0" indent="0" algn="l">
              <a:buNone/>
            </a:pPr>
            <a:endParaRPr lang="en-US" sz="2400" b="1" dirty="0">
              <a:cs typeface="+mj-cs"/>
            </a:endParaRPr>
          </a:p>
          <a:p>
            <a:pPr marL="0" indent="0" algn="l">
              <a:buNone/>
            </a:pPr>
            <a:r>
              <a:rPr lang="en-US" sz="2400" b="1" u="sng" dirty="0">
                <a:solidFill>
                  <a:srgbClr val="0070C0"/>
                </a:solidFill>
                <a:cs typeface="+mj-cs"/>
              </a:rPr>
              <a:t>Site of injection:</a:t>
            </a:r>
          </a:p>
          <a:p>
            <a:pPr marL="0" indent="0" algn="l">
              <a:buNone/>
            </a:pPr>
            <a:r>
              <a:rPr lang="en-US" sz="2400" b="1" dirty="0">
                <a:cs typeface="+mj-cs"/>
              </a:rPr>
              <a:t>Loose skin around the neck &amp; shoulder area</a:t>
            </a:r>
            <a:r>
              <a:rPr lang="en-US" sz="2400" b="1" dirty="0">
                <a:solidFill>
                  <a:srgbClr val="0070C0"/>
                </a:solidFill>
                <a:cs typeface="+mj-cs"/>
              </a:rPr>
              <a:t>.</a:t>
            </a:r>
          </a:p>
          <a:p>
            <a:pPr marL="0" indent="0" algn="l">
              <a:buNone/>
            </a:pPr>
            <a:endParaRPr lang="en-US" sz="2400" b="1" dirty="0">
              <a:solidFill>
                <a:srgbClr val="0070C0"/>
              </a:solidFill>
              <a:cs typeface="+mj-cs"/>
            </a:endParaRPr>
          </a:p>
          <a:p>
            <a:pPr marL="0" indent="0" algn="l">
              <a:buNone/>
            </a:pPr>
            <a:r>
              <a:rPr lang="en-US" sz="2400" b="1" dirty="0">
                <a:solidFill>
                  <a:schemeClr val="accent6">
                    <a:lumMod val="75000"/>
                  </a:schemeClr>
                </a:solidFill>
                <a:ea typeface="Times New Roman"/>
                <a:cs typeface="+mj-cs"/>
              </a:rPr>
              <a:t>In mice </a:t>
            </a:r>
            <a:r>
              <a:rPr lang="en-US" sz="2400" b="1" dirty="0">
                <a:ea typeface="Times New Roman"/>
                <a:cs typeface="+mj-cs"/>
              </a:rPr>
              <a:t>1-2 ml syringe , hypodermic needle ( 15 </a:t>
            </a:r>
            <a:r>
              <a:rPr lang="en-US" sz="2400" b="1" dirty="0">
                <a:effectLst/>
                <a:ea typeface="Times New Roman"/>
                <a:cs typeface="+mj-cs"/>
              </a:rPr>
              <a:t>×</a:t>
            </a:r>
            <a:r>
              <a:rPr lang="en-US" sz="2400" b="1" dirty="0">
                <a:ea typeface="Times New Roman"/>
                <a:cs typeface="+mj-cs"/>
              </a:rPr>
              <a:t> 0.5 mm) </a:t>
            </a:r>
            <a:r>
              <a:rPr lang="en-US" sz="2400" b="1" dirty="0">
                <a:solidFill>
                  <a:srgbClr val="FF0000"/>
                </a:solidFill>
                <a:ea typeface="Times New Roman"/>
                <a:cs typeface="Arial"/>
              </a:rPr>
              <a:t>.</a:t>
            </a:r>
          </a:p>
          <a:p>
            <a:pPr marL="0" indent="0" algn="l">
              <a:buNone/>
            </a:pPr>
            <a:r>
              <a:rPr lang="en-US" sz="2400" b="1" dirty="0">
                <a:solidFill>
                  <a:schemeClr val="accent6">
                    <a:lumMod val="75000"/>
                  </a:schemeClr>
                </a:solidFill>
                <a:ea typeface="Times New Roman"/>
                <a:cs typeface="Arial"/>
              </a:rPr>
              <a:t>In Guinea pigs and </a:t>
            </a:r>
            <a:r>
              <a:rPr lang="en-US" sz="2400" b="1" dirty="0" err="1">
                <a:solidFill>
                  <a:schemeClr val="accent6">
                    <a:lumMod val="75000"/>
                  </a:schemeClr>
                </a:solidFill>
                <a:ea typeface="Times New Roman"/>
                <a:cs typeface="Arial"/>
              </a:rPr>
              <a:t>Rabbits,Rats</a:t>
            </a:r>
            <a:r>
              <a:rPr lang="en-US" sz="2400" b="1" dirty="0">
                <a:solidFill>
                  <a:schemeClr val="accent6">
                    <a:lumMod val="75000"/>
                  </a:schemeClr>
                </a:solidFill>
                <a:ea typeface="Times New Roman"/>
                <a:cs typeface="Arial"/>
              </a:rPr>
              <a:t> </a:t>
            </a:r>
            <a:r>
              <a:rPr lang="en-US" sz="2400" b="1" dirty="0">
                <a:ea typeface="Times New Roman"/>
                <a:cs typeface="Arial"/>
              </a:rPr>
              <a:t>Syringe of suitable size, hypodermic needle (30 </a:t>
            </a:r>
            <a:r>
              <a:rPr lang="en-US" sz="2400" b="1" dirty="0">
                <a:effectLst/>
                <a:ea typeface="Times New Roman"/>
              </a:rPr>
              <a:t>×</a:t>
            </a:r>
            <a:r>
              <a:rPr lang="en-US" sz="2400" b="1" dirty="0">
                <a:ea typeface="Times New Roman"/>
                <a:cs typeface="Arial"/>
              </a:rPr>
              <a:t> 0.5 mm).</a:t>
            </a:r>
            <a:endParaRPr lang="ar-IQ" sz="1800" b="1" dirty="0">
              <a:solidFill>
                <a:srgbClr val="FF0000"/>
              </a:solidFill>
              <a:cs typeface="+mj-cs"/>
            </a:endParaRPr>
          </a:p>
        </p:txBody>
      </p:sp>
    </p:spTree>
    <p:extLst>
      <p:ext uri="{BB962C8B-B14F-4D97-AF65-F5344CB8AC3E}">
        <p14:creationId xmlns:p14="http://schemas.microsoft.com/office/powerpoint/2010/main" val="5279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11"/>
            <a:ext cx="8183880" cy="1051560"/>
          </a:xfrm>
        </p:spPr>
        <p:txBody>
          <a:bodyPr>
            <a:normAutofit/>
          </a:bodyPr>
          <a:lstStyle/>
          <a:p>
            <a:pPr algn="l"/>
            <a:r>
              <a:rPr lang="en-US" sz="2800" b="1" dirty="0">
                <a:solidFill>
                  <a:srgbClr val="C00000"/>
                </a:solidFill>
              </a:rPr>
              <a:t>3</a:t>
            </a:r>
            <a:r>
              <a:rPr lang="en-US" sz="3200" b="1" dirty="0">
                <a:solidFill>
                  <a:srgbClr val="C00000"/>
                </a:solidFill>
              </a:rPr>
              <a:t>-Intramuscular injection (I.M.</a:t>
            </a:r>
            <a:r>
              <a:rPr lang="en-US" sz="2800" b="1" dirty="0">
                <a:solidFill>
                  <a:srgbClr val="C00000"/>
                </a:solidFill>
              </a:rPr>
              <a:t>):</a:t>
            </a:r>
            <a:endParaRPr lang="ar-IQ" sz="2800" dirty="0">
              <a:solidFill>
                <a:srgbClr val="C00000"/>
              </a:solidFill>
            </a:endParaRPr>
          </a:p>
        </p:txBody>
      </p:sp>
      <p:sp>
        <p:nvSpPr>
          <p:cNvPr id="3" name="Content Placeholder 2"/>
          <p:cNvSpPr>
            <a:spLocks noGrp="1"/>
          </p:cNvSpPr>
          <p:nvPr>
            <p:ph idx="1"/>
          </p:nvPr>
        </p:nvSpPr>
        <p:spPr>
          <a:xfrm>
            <a:off x="539552" y="1340768"/>
            <a:ext cx="8183880" cy="4187952"/>
          </a:xfrm>
        </p:spPr>
        <p:txBody>
          <a:bodyPr/>
          <a:lstStyle/>
          <a:p>
            <a:pPr marL="0" indent="0" algn="l">
              <a:buNone/>
            </a:pPr>
            <a:r>
              <a:rPr lang="ar-IQ" dirty="0"/>
              <a:t>    </a:t>
            </a:r>
            <a:r>
              <a:rPr lang="en-US" sz="2400" b="1" dirty="0" err="1"/>
              <a:t>Restrian</a:t>
            </a:r>
            <a:r>
              <a:rPr lang="en-US" sz="2400" b="1" dirty="0"/>
              <a:t> the animal(</a:t>
            </a:r>
            <a:r>
              <a:rPr lang="en-US" sz="2400" b="1" dirty="0" err="1"/>
              <a:t>Ginea</a:t>
            </a:r>
            <a:r>
              <a:rPr lang="en-US" sz="2400" b="1" dirty="0"/>
              <a:t> pig &amp; Rabbit)   </a:t>
            </a:r>
          </a:p>
          <a:p>
            <a:pPr marL="0" indent="0" algn="l">
              <a:buNone/>
            </a:pPr>
            <a:r>
              <a:rPr lang="en-US" sz="2400" b="1" u="sng" dirty="0">
                <a:solidFill>
                  <a:srgbClr val="0070C0"/>
                </a:solidFill>
              </a:rPr>
              <a:t>Site of injection</a:t>
            </a:r>
            <a:r>
              <a:rPr lang="en-US" sz="2400" b="1" dirty="0">
                <a:solidFill>
                  <a:srgbClr val="0070C0"/>
                </a:solidFill>
              </a:rPr>
              <a:t>:</a:t>
            </a:r>
          </a:p>
          <a:p>
            <a:pPr marL="0" indent="0" algn="l">
              <a:buNone/>
            </a:pPr>
            <a:r>
              <a:rPr lang="en-US" sz="2400" b="1" dirty="0"/>
              <a:t>Caudal thigh muscle</a:t>
            </a:r>
          </a:p>
          <a:p>
            <a:pPr marL="0" indent="0" algn="l">
              <a:buNone/>
            </a:pPr>
            <a:r>
              <a:rPr lang="en-US" sz="2400" b="1" dirty="0"/>
              <a:t>The recommended needle size is 25 gauges</a:t>
            </a:r>
            <a:r>
              <a:rPr lang="en-US" dirty="0"/>
              <a:t>  </a:t>
            </a:r>
            <a:endParaRPr lang="ar-IQ" dirty="0"/>
          </a:p>
        </p:txBody>
      </p:sp>
    </p:spTree>
    <p:extLst>
      <p:ext uri="{BB962C8B-B14F-4D97-AF65-F5344CB8AC3E}">
        <p14:creationId xmlns:p14="http://schemas.microsoft.com/office/powerpoint/2010/main" val="753220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489</TotalTime>
  <Words>571</Words>
  <Application>Microsoft Office PowerPoint</Application>
  <PresentationFormat>On-screen Show (4:3)</PresentationFormat>
  <Paragraphs>74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Verdana</vt:lpstr>
      <vt:lpstr>Wingdings</vt:lpstr>
      <vt:lpstr>Wingdings 2</vt:lpstr>
      <vt:lpstr>Aspect</vt:lpstr>
      <vt:lpstr>المحاضرون : م.د.كرار علي الساكني  م.د. نصر طارق محمد    </vt:lpstr>
      <vt:lpstr>Characteristics features of :laboratory animals</vt:lpstr>
      <vt:lpstr>Purposes of use lab. Animals :</vt:lpstr>
      <vt:lpstr>PowerPoint Presentation</vt:lpstr>
      <vt:lpstr>PowerPoint Presentation</vt:lpstr>
      <vt:lpstr>PowerPoint Presentation</vt:lpstr>
      <vt:lpstr>Route of injection in lab. animals:  </vt:lpstr>
      <vt:lpstr>                            2-Subcutaneous injection (S/C)  </vt:lpstr>
      <vt:lpstr>3-Intramuscular injection (I.M.):</vt:lpstr>
      <vt:lpstr>4-Intravenous inoculation (I.V.):</vt:lpstr>
      <vt:lpstr>5-Intra-peritoneal injection(IP):</vt:lpstr>
      <vt:lpstr>Blood Withdrawal:</vt:lpstr>
      <vt:lpstr>I.P.</vt:lpstr>
      <vt:lpstr>I.M.</vt:lpstr>
      <vt:lpstr>PowerPoint Presentation</vt:lpstr>
      <vt:lpstr>I.V.</vt:lpstr>
      <vt:lpstr>Intradermal  Injection               </vt:lpstr>
      <vt:lpstr>S/C   </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features of laboratory animals:  Small in size and easily to control. Short life cycle and rapidly reproduction (short gestation period and multifetuses ). Cheap in price with lower nearing cost.  It is mammalian species like large animal and human</dc:title>
  <dc:creator>al_sharqa</dc:creator>
  <cp:lastModifiedBy>karrar@covm.uobaghdad.edu.iq</cp:lastModifiedBy>
  <cp:revision>43</cp:revision>
  <dcterms:created xsi:type="dcterms:W3CDTF">2018-10-12T11:45:12Z</dcterms:created>
  <dcterms:modified xsi:type="dcterms:W3CDTF">2025-04-29T09:40:26Z</dcterms:modified>
</cp:coreProperties>
</file>