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7"/>
  </p:notesMasterIdLst>
  <p:sldIdLst>
    <p:sldId id="256" r:id="rId2"/>
    <p:sldId id="258" r:id="rId3"/>
    <p:sldId id="265" r:id="rId4"/>
    <p:sldId id="266" r:id="rId5"/>
    <p:sldId id="264" r:id="rId6"/>
    <p:sldId id="263" r:id="rId7"/>
    <p:sldId id="281" r:id="rId8"/>
    <p:sldId id="279" r:id="rId9"/>
    <p:sldId id="262" r:id="rId10"/>
    <p:sldId id="261" r:id="rId11"/>
    <p:sldId id="260" r:id="rId12"/>
    <p:sldId id="259" r:id="rId13"/>
    <p:sldId id="257" r:id="rId14"/>
    <p:sldId id="277" r:id="rId15"/>
    <p:sldId id="278"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76" d="100"/>
          <a:sy n="76" d="100"/>
        </p:scale>
        <p:origin x="-1206"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07C882D-0D5C-4489-9E06-3E0AFDBD54E1}" type="datetimeFigureOut">
              <a:rPr lang="ar-IQ" smtClean="0"/>
              <a:pPr/>
              <a:t>21/10/1446</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32E8D3E-E9B5-449A-8109-4EC62FCEEA94}" type="slidenum">
              <a:rPr lang="ar-IQ" smtClean="0"/>
              <a:pPr/>
              <a:t>‹#›</a:t>
            </a:fld>
            <a:endParaRPr lang="ar-IQ"/>
          </a:p>
        </p:txBody>
      </p:sp>
    </p:spTree>
    <p:extLst>
      <p:ext uri="{BB962C8B-B14F-4D97-AF65-F5344CB8AC3E}">
        <p14:creationId xmlns:p14="http://schemas.microsoft.com/office/powerpoint/2010/main" xmlns="" val="146069137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F4105C1B-8521-4A13-B87C-EFE0BBD28BCF}" type="datetime1">
              <a:rPr lang="ar-SA" smtClean="0"/>
              <a:pPr/>
              <a:t>21/10/1446</a:t>
            </a:fld>
            <a:endParaRPr lang="ar-SA" dirty="0"/>
          </a:p>
        </p:txBody>
      </p:sp>
      <p:sp>
        <p:nvSpPr>
          <p:cNvPr id="19" name="Footer Placeholder 18"/>
          <p:cNvSpPr>
            <a:spLocks noGrp="1"/>
          </p:cNvSpPr>
          <p:nvPr>
            <p:ph type="ftr" sz="quarter" idx="11"/>
          </p:nvPr>
        </p:nvSpPr>
        <p:spPr/>
        <p:txBody>
          <a:bodyPr/>
          <a:lstStyle/>
          <a:p>
            <a:endParaRPr lang="ar-SA" dirty="0"/>
          </a:p>
        </p:txBody>
      </p:sp>
      <p:sp>
        <p:nvSpPr>
          <p:cNvPr id="27" name="Slide Number Placeholder 2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D92CA88-27BC-4AA1-8C74-BA1547240E0E}" type="datetime1">
              <a:rPr lang="ar-SA" smtClean="0"/>
              <a:pPr/>
              <a:t>21/10/1446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3A5C34EB-D3D4-481E-BEE0-0259D5D6233A}" type="datetime1">
              <a:rPr lang="ar-SA" smtClean="0"/>
              <a:pPr/>
              <a:t>21/10/1446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621D93E2-B4A8-41AB-9047-838185A2B153}" type="datetime1">
              <a:rPr lang="ar-SA" smtClean="0"/>
              <a:pPr/>
              <a:t>21/10/1446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6B8B66CE-3479-4181-8431-E439B2EC245E}" type="datetime1">
              <a:rPr lang="ar-SA" smtClean="0"/>
              <a:pPr/>
              <a:t>21/10/1446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EE7A1C4B-9D04-432E-B191-FCDFC97FEBA3}" type="datetime1">
              <a:rPr lang="ar-SA" smtClean="0"/>
              <a:pPr/>
              <a:t>21/10/1446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00C24E13-81AC-49EA-8322-C5CA28E65880}" type="datetime1">
              <a:rPr lang="ar-SA" smtClean="0"/>
              <a:pPr/>
              <a:t>21/10/1446</a:t>
            </a:fld>
            <a:endParaRPr lang="ar-SA" dirty="0"/>
          </a:p>
        </p:txBody>
      </p:sp>
      <p:sp>
        <p:nvSpPr>
          <p:cNvPr id="8" name="Footer Placeholder 7"/>
          <p:cNvSpPr>
            <a:spLocks noGrp="1"/>
          </p:cNvSpPr>
          <p:nvPr>
            <p:ph type="ftr" sz="quarter" idx="11"/>
          </p:nvPr>
        </p:nvSpPr>
        <p:spPr/>
        <p:txBody>
          <a:bodyPr/>
          <a:lstStyle/>
          <a:p>
            <a:endParaRPr lang="ar-SA" dirty="0"/>
          </a:p>
        </p:txBody>
      </p:sp>
      <p:sp>
        <p:nvSpPr>
          <p:cNvPr id="9" name="Slide Number Placeholder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4126ACAD-1D40-427A-8FE4-D42DF051C325}" type="datetime1">
              <a:rPr lang="ar-SA" smtClean="0"/>
              <a:pPr/>
              <a:t>21/10/1446</a:t>
            </a:fld>
            <a:endParaRPr lang="ar-SA" dirty="0"/>
          </a:p>
        </p:txBody>
      </p:sp>
      <p:sp>
        <p:nvSpPr>
          <p:cNvPr id="4" name="Footer Placeholder 3"/>
          <p:cNvSpPr>
            <a:spLocks noGrp="1"/>
          </p:cNvSpPr>
          <p:nvPr>
            <p:ph type="ftr" sz="quarter" idx="11"/>
          </p:nvPr>
        </p:nvSpPr>
        <p:spPr/>
        <p:txBody>
          <a:bodyPr/>
          <a:lstStyle/>
          <a:p>
            <a:endParaRPr lang="ar-SA" dirty="0"/>
          </a:p>
        </p:txBody>
      </p:sp>
      <p:sp>
        <p:nvSpPr>
          <p:cNvPr id="5" name="Slide Number Placeholder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D1A290-0D84-43C1-9ECC-9BAB267CE1E4}" type="datetime1">
              <a:rPr lang="ar-SA" smtClean="0"/>
              <a:pPr/>
              <a:t>21/10/1446</a:t>
            </a:fld>
            <a:endParaRPr lang="ar-SA" dirty="0"/>
          </a:p>
        </p:txBody>
      </p:sp>
      <p:sp>
        <p:nvSpPr>
          <p:cNvPr id="3" name="Footer Placeholder 2"/>
          <p:cNvSpPr>
            <a:spLocks noGrp="1"/>
          </p:cNvSpPr>
          <p:nvPr>
            <p:ph type="ftr" sz="quarter" idx="11"/>
          </p:nvPr>
        </p:nvSpPr>
        <p:spPr/>
        <p:txBody>
          <a:bodyPr/>
          <a:lstStyle/>
          <a:p>
            <a:endParaRPr lang="ar-SA" dirty="0"/>
          </a:p>
        </p:txBody>
      </p:sp>
      <p:sp>
        <p:nvSpPr>
          <p:cNvPr id="4" name="Slide Number Placeholder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06AB5C58-E759-49C7-83A7-5CDFAFB0CC1B}" type="datetime1">
              <a:rPr lang="ar-SA" smtClean="0"/>
              <a:pPr/>
              <a:t>21/10/1446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3514576-21CF-4893-8DFC-24A2688B393F}" type="datetime1">
              <a:rPr lang="ar-SA" smtClean="0"/>
              <a:pPr/>
              <a:t>21/10/1446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pPr/>
              <a:t>‹#›</a:t>
            </a:fld>
            <a:endParaRPr lang="ar-SA"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AF41BCE-A8EE-4D4F-8366-97D09FC68C60}" type="datetime1">
              <a:rPr lang="ar-SA" smtClean="0"/>
              <a:pPr/>
              <a:t>21/10/1446</a:t>
            </a:fld>
            <a:endParaRPr lang="ar-SA"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pPr algn="ctr"/>
            <a:r>
              <a:rPr lang="ar-IQ" sz="3600" dirty="0" smtClean="0">
                <a:solidFill>
                  <a:schemeClr val="bg1"/>
                </a:solidFill>
              </a:rPr>
              <a:t>عنوان الدورة التدريبية </a:t>
            </a:r>
            <a:br>
              <a:rPr lang="ar-IQ" sz="3600" dirty="0" smtClean="0">
                <a:solidFill>
                  <a:schemeClr val="bg1"/>
                </a:solidFill>
              </a:rPr>
            </a:br>
            <a:r>
              <a:rPr lang="ar-IQ" sz="3600" dirty="0" err="1" smtClean="0">
                <a:solidFill>
                  <a:schemeClr val="bg1"/>
                </a:solidFill>
              </a:rPr>
              <a:t>حوكمة</a:t>
            </a:r>
            <a:r>
              <a:rPr lang="ar-IQ" sz="3600" dirty="0" smtClean="0">
                <a:solidFill>
                  <a:schemeClr val="bg1"/>
                </a:solidFill>
              </a:rPr>
              <a:t> الوحدات الاقتصادية ودورها في التخطيط المالي المستدام </a:t>
            </a:r>
            <a:endParaRPr lang="ar-IQ" sz="3600" dirty="0">
              <a:solidFill>
                <a:schemeClr val="bg1"/>
              </a:solidFill>
            </a:endParaRPr>
          </a:p>
        </p:txBody>
      </p:sp>
      <p:sp>
        <p:nvSpPr>
          <p:cNvPr id="3" name="عنوان فرعي 2"/>
          <p:cNvSpPr>
            <a:spLocks noGrp="1"/>
          </p:cNvSpPr>
          <p:nvPr>
            <p:ph type="subTitle" idx="1"/>
          </p:nvPr>
        </p:nvSpPr>
        <p:spPr>
          <a:xfrm>
            <a:off x="500034" y="3886200"/>
            <a:ext cx="8286808" cy="1752600"/>
          </a:xfrm>
        </p:spPr>
        <p:txBody>
          <a:bodyPr>
            <a:normAutofit fontScale="92500"/>
          </a:bodyPr>
          <a:lstStyle/>
          <a:p>
            <a:pPr algn="ctr"/>
            <a:r>
              <a:rPr lang="ar-IQ" sz="2400" b="1" dirty="0" smtClean="0">
                <a:solidFill>
                  <a:schemeClr val="bg1"/>
                </a:solidFill>
              </a:rPr>
              <a:t>المحاضرون</a:t>
            </a:r>
          </a:p>
          <a:p>
            <a:pPr algn="r"/>
            <a:r>
              <a:rPr lang="ar-IQ" sz="2400" b="1" dirty="0" smtClean="0">
                <a:solidFill>
                  <a:schemeClr val="bg1"/>
                </a:solidFill>
              </a:rPr>
              <a:t>   </a:t>
            </a:r>
            <a:r>
              <a:rPr lang="ar-IQ" sz="2400" b="1" dirty="0" err="1" smtClean="0">
                <a:solidFill>
                  <a:schemeClr val="bg1"/>
                </a:solidFill>
              </a:rPr>
              <a:t>م.م</a:t>
            </a:r>
            <a:r>
              <a:rPr lang="ar-IQ" sz="2400" b="1" dirty="0" smtClean="0">
                <a:solidFill>
                  <a:schemeClr val="bg1"/>
                </a:solidFill>
              </a:rPr>
              <a:t>. صفاء محمود </a:t>
            </a:r>
            <a:r>
              <a:rPr lang="ar-IQ" sz="2400" b="1" dirty="0" err="1" smtClean="0">
                <a:solidFill>
                  <a:schemeClr val="bg1"/>
                </a:solidFill>
              </a:rPr>
              <a:t>مهيهي</a:t>
            </a:r>
            <a:r>
              <a:rPr lang="ar-IQ" sz="2400" b="1" dirty="0" smtClean="0">
                <a:solidFill>
                  <a:schemeClr val="bg1"/>
                </a:solidFill>
              </a:rPr>
              <a:t>                                     </a:t>
            </a:r>
            <a:r>
              <a:rPr lang="ar-IQ" sz="2400" b="1" dirty="0" err="1" smtClean="0">
                <a:solidFill>
                  <a:schemeClr val="bg1"/>
                </a:solidFill>
              </a:rPr>
              <a:t>م.م</a:t>
            </a:r>
            <a:r>
              <a:rPr lang="ar-IQ" sz="2400" b="1" dirty="0" smtClean="0">
                <a:solidFill>
                  <a:schemeClr val="bg1"/>
                </a:solidFill>
              </a:rPr>
              <a:t>. احمد رعد عبد الحميد</a:t>
            </a:r>
          </a:p>
          <a:p>
            <a:pPr algn="r"/>
            <a:r>
              <a:rPr lang="ar-IQ" sz="2400" b="1" dirty="0" smtClean="0">
                <a:solidFill>
                  <a:schemeClr val="bg1"/>
                </a:solidFill>
              </a:rPr>
              <a:t>كلية التربية البدنية وعلوم الرياضة للبنات        جامعة بغداد/قسم التدقيق والرقابة الداخلية </a:t>
            </a: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solidFill>
                  <a:schemeClr val="bg1"/>
                </a:solidFill>
              </a:rPr>
              <a:pPr/>
              <a:t>1</a:t>
            </a:fld>
            <a:endParaRPr lang="ar-SA"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507288" cy="1143000"/>
          </a:xfrm>
        </p:spPr>
        <p:txBody>
          <a:bodyPr/>
          <a:lstStyle/>
          <a:p>
            <a:pPr algn="r"/>
            <a:r>
              <a:rPr lang="ar-IQ" dirty="0"/>
              <a:t> </a:t>
            </a:r>
            <a:r>
              <a:rPr lang="ar-IQ" dirty="0" smtClean="0"/>
              <a:t> اهمية التحليل المالي المستدام </a:t>
            </a:r>
            <a:endParaRPr lang="ar-IQ" dirty="0"/>
          </a:p>
        </p:txBody>
      </p:sp>
      <p:sp>
        <p:nvSpPr>
          <p:cNvPr id="3" name="عنصر نائب للمحتوى 2"/>
          <p:cNvSpPr>
            <a:spLocks noGrp="1"/>
          </p:cNvSpPr>
          <p:nvPr>
            <p:ph idx="1"/>
          </p:nvPr>
        </p:nvSpPr>
        <p:spPr/>
        <p:txBody>
          <a:bodyPr>
            <a:normAutofit/>
          </a:bodyPr>
          <a:lstStyle/>
          <a:p>
            <a:pPr algn="just"/>
            <a:r>
              <a:rPr lang="ar-SA" sz="2800" b="1" dirty="0"/>
              <a:t>-يعتبر احد مهام المدير المالي في الوحدة </a:t>
            </a:r>
            <a:r>
              <a:rPr lang="ar-IQ" sz="2800" b="1" dirty="0" smtClean="0"/>
              <a:t>الاقتصادية </a:t>
            </a:r>
            <a:r>
              <a:rPr lang="ar-SA" sz="2800" b="1" dirty="0" smtClean="0"/>
              <a:t> </a:t>
            </a:r>
            <a:r>
              <a:rPr lang="ar-SA" sz="2800" b="1" dirty="0"/>
              <a:t>, ويساعد في اداء مهامه بشكل </a:t>
            </a:r>
            <a:r>
              <a:rPr lang="ar-IQ" sz="2800" b="1" dirty="0" smtClean="0"/>
              <a:t>فاعل</a:t>
            </a:r>
            <a:r>
              <a:rPr lang="ar-SA" sz="2800" b="1" dirty="0" smtClean="0"/>
              <a:t>. </a:t>
            </a:r>
            <a:endParaRPr lang="ar-SA" sz="2800" b="1" dirty="0"/>
          </a:p>
          <a:p>
            <a:pPr algn="just"/>
            <a:r>
              <a:rPr lang="ar-SA" sz="2800" b="1" dirty="0"/>
              <a:t>-يتناول التحليل المالي بيانات النظام المحاسبي للوحدات المختلفة وبغض النظر عن طبيعة عملها ليساعد متخذي القرارات في المجتمع بالمؤشرات المرشدة لسلوكهم في اتخاذ القرارات الرشيدة . </a:t>
            </a:r>
          </a:p>
          <a:p>
            <a:pPr algn="just"/>
            <a:r>
              <a:rPr lang="ar-SA" sz="2800" b="1" dirty="0"/>
              <a:t>-يساعد التحليل المالي في تقييم الاداء المنصرم من ناحية و ويساعد في التخطيط المستقبلي لكافة النشاطات الاقتصادية من ناحية اخرى , اضافة الى اخضاع ظروف عدم </a:t>
            </a:r>
            <a:r>
              <a:rPr lang="ar-SA" sz="2800" b="1" dirty="0" err="1"/>
              <a:t>التاكد</a:t>
            </a:r>
            <a:r>
              <a:rPr lang="ar-SA" sz="2800" b="1" dirty="0"/>
              <a:t> للرقابة والسيطرة وحماية الوحدة من الانحرافات المحتملة .</a:t>
            </a:r>
          </a:p>
          <a:p>
            <a:pPr algn="just"/>
            <a:endParaRPr lang="ar-IQ" sz="2800" dirty="0"/>
          </a:p>
        </p:txBody>
      </p:sp>
      <p:sp>
        <p:nvSpPr>
          <p:cNvPr id="4" name="عنصر نائب لرقم الشريحة 3"/>
          <p:cNvSpPr>
            <a:spLocks noGrp="1"/>
          </p:cNvSpPr>
          <p:nvPr>
            <p:ph type="sldNum" sz="quarter" idx="12"/>
          </p:nvPr>
        </p:nvSpPr>
        <p:spPr>
          <a:xfrm flipH="1">
            <a:off x="7879081" y="6356350"/>
            <a:ext cx="45719" cy="365125"/>
          </a:xfrm>
        </p:spPr>
        <p:txBody>
          <a:bodyPr/>
          <a:lstStyle/>
          <a:p>
            <a:fld id="{0B34F065-1154-456A-91E3-76DE8E75E17B}" type="slidenum">
              <a:rPr lang="ar-SA" smtClean="0"/>
              <a:pPr/>
              <a:t>10</a:t>
            </a:fld>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rtl="0"/>
            <a:r>
              <a:rPr lang="ar-IQ" sz="4400" b="1" dirty="0"/>
              <a:t> اهمية التحليل </a:t>
            </a:r>
            <a:r>
              <a:rPr lang="ar-IQ" sz="4400" b="1" dirty="0" smtClean="0"/>
              <a:t>المالي </a:t>
            </a:r>
            <a:r>
              <a:rPr lang="ar-IQ" sz="4400" b="1" dirty="0"/>
              <a:t>المستدام </a:t>
            </a:r>
          </a:p>
        </p:txBody>
      </p:sp>
      <p:sp>
        <p:nvSpPr>
          <p:cNvPr id="3" name="عنصر نائب للمحتوى 2"/>
          <p:cNvSpPr>
            <a:spLocks noGrp="1"/>
          </p:cNvSpPr>
          <p:nvPr>
            <p:ph idx="1"/>
          </p:nvPr>
        </p:nvSpPr>
        <p:spPr/>
        <p:txBody>
          <a:bodyPr>
            <a:noAutofit/>
          </a:bodyPr>
          <a:lstStyle/>
          <a:p>
            <a:pPr algn="just"/>
            <a:r>
              <a:rPr lang="ar-IQ" sz="3200" dirty="0"/>
              <a:t>-تساعد النسب المالية والاحصائية والمعلومات والبيانات التي تمثلها هذه النسب والاتجاهات والتغيرات في تفهمها والحكم عليها من قبل مدقق الحسابات وبالتالي يمكن اعتبار التحليل المالي اداة فعالة لزيادة فاعلية التدقيق . </a:t>
            </a:r>
          </a:p>
          <a:p>
            <a:pPr algn="just"/>
            <a:r>
              <a:rPr lang="ar-IQ" sz="3200" dirty="0"/>
              <a:t>-يساعد التحليل المالي في توقع المستقبل للوحدات </a:t>
            </a:r>
            <a:r>
              <a:rPr lang="ar-IQ" sz="3200" dirty="0" err="1"/>
              <a:t>الاقصادية</a:t>
            </a:r>
            <a:r>
              <a:rPr lang="ar-IQ" sz="3200" dirty="0"/>
              <a:t> من حيث معرفة مؤشرات نتائج الاعمال وبالتالي اتخاذ الاجراءات المناسبة لمواجهة الاحتمالات المختلفة </a:t>
            </a:r>
          </a:p>
          <a:p>
            <a:pPr marL="0" indent="0" algn="just">
              <a:buNone/>
            </a:pPr>
            <a:endParaRPr lang="ar-IQ" sz="32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11</a:t>
            </a:fld>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0648"/>
            <a:ext cx="8229600" cy="1368152"/>
          </a:xfrm>
        </p:spPr>
        <p:txBody>
          <a:bodyPr>
            <a:noAutofit/>
          </a:bodyPr>
          <a:lstStyle/>
          <a:p>
            <a:pPr algn="ctr"/>
            <a:r>
              <a:rPr lang="ar-IQ" sz="3200" b="1" dirty="0" smtClean="0"/>
              <a:t> دور </a:t>
            </a:r>
            <a:r>
              <a:rPr lang="ar-IQ" sz="3200" b="1" dirty="0" err="1" smtClean="0"/>
              <a:t>حوكمة</a:t>
            </a:r>
            <a:r>
              <a:rPr lang="ar-IQ" sz="3200" b="1" dirty="0" smtClean="0"/>
              <a:t> الوحدات الاقتصادية في التخطيط المالي المستدام </a:t>
            </a:r>
            <a:endParaRPr lang="ar-IQ" sz="3200" b="1" dirty="0"/>
          </a:p>
        </p:txBody>
      </p:sp>
      <p:sp>
        <p:nvSpPr>
          <p:cNvPr id="3" name="عنصر نائب للمحتوى 2"/>
          <p:cNvSpPr>
            <a:spLocks noGrp="1"/>
          </p:cNvSpPr>
          <p:nvPr>
            <p:ph idx="1"/>
          </p:nvPr>
        </p:nvSpPr>
        <p:spPr>
          <a:xfrm>
            <a:off x="428596" y="1643050"/>
            <a:ext cx="8229600" cy="4525963"/>
          </a:xfrm>
        </p:spPr>
        <p:txBody>
          <a:bodyPr>
            <a:noAutofit/>
          </a:bodyPr>
          <a:lstStyle/>
          <a:p>
            <a:pPr marL="457200" indent="-457200">
              <a:lnSpc>
                <a:spcPct val="200000"/>
              </a:lnSpc>
              <a:buAutoNum type="arabicPeriod"/>
            </a:pPr>
            <a:r>
              <a:rPr lang="ar-IQ" sz="2400" b="1" dirty="0" smtClean="0"/>
              <a:t>تعزيز </a:t>
            </a:r>
            <a:r>
              <a:rPr lang="ar-IQ" sz="2400" b="1" dirty="0"/>
              <a:t>الشفافية </a:t>
            </a:r>
            <a:r>
              <a:rPr lang="ar-IQ" sz="2400" b="1" dirty="0" smtClean="0"/>
              <a:t>والمساءلة من </a:t>
            </a:r>
            <a:r>
              <a:rPr lang="ar-IQ" sz="2400" b="1" dirty="0"/>
              <a:t>خلال وجود هياكل </a:t>
            </a:r>
            <a:r>
              <a:rPr lang="ar-IQ" sz="2400" b="1" dirty="0" err="1"/>
              <a:t>حوكمة</a:t>
            </a:r>
            <a:r>
              <a:rPr lang="ar-IQ" sz="2400" b="1" dirty="0"/>
              <a:t> واضحة، تصبح العمليات المالية أكثر شفافية، مما يقلل من الفساد </a:t>
            </a:r>
            <a:r>
              <a:rPr lang="ar-IQ" sz="2400" b="1" dirty="0" smtClean="0"/>
              <a:t>والهدر وتوفر </a:t>
            </a:r>
            <a:r>
              <a:rPr lang="ar-IQ" sz="2400" b="1" dirty="0"/>
              <a:t>تقارير دقيقة للمساهمين وأصحاب المصلحة، مما يعزز </a:t>
            </a:r>
            <a:r>
              <a:rPr lang="ar-IQ" sz="2400" b="1" dirty="0" smtClean="0"/>
              <a:t>الثقة .</a:t>
            </a:r>
          </a:p>
          <a:p>
            <a:pPr marL="457200" indent="-457200">
              <a:lnSpc>
                <a:spcPct val="200000"/>
              </a:lnSpc>
              <a:buAutoNum type="arabicPeriod"/>
            </a:pPr>
            <a:r>
              <a:rPr lang="ar-IQ" sz="2400" b="1" dirty="0" smtClean="0"/>
              <a:t>ضمان </a:t>
            </a:r>
            <a:r>
              <a:rPr lang="ar-IQ" sz="2400" b="1" dirty="0"/>
              <a:t>الاستخدام الرشيد </a:t>
            </a:r>
            <a:r>
              <a:rPr lang="ar-IQ" sz="2400" b="1" dirty="0" smtClean="0"/>
              <a:t>للموارد تساهم </a:t>
            </a:r>
            <a:r>
              <a:rPr lang="ar-IQ" sz="2400" b="1" dirty="0" err="1"/>
              <a:t>الحوكمة</a:t>
            </a:r>
            <a:r>
              <a:rPr lang="ar-IQ" sz="2400" b="1" dirty="0"/>
              <a:t> في ترشيد الإنفاق وتخصيص الموارد المالية بكفاءة، ما يدعم استدامة الخطط المالية على المدى </a:t>
            </a:r>
            <a:r>
              <a:rPr lang="ar-IQ" sz="2400" b="1" dirty="0" smtClean="0"/>
              <a:t>الطويل.</a:t>
            </a:r>
            <a:endParaRPr lang="ar-IQ" sz="2400" b="1"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12</a:t>
            </a:fld>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692696"/>
            <a:ext cx="8640960" cy="1143000"/>
          </a:xfrm>
        </p:spPr>
        <p:txBody>
          <a:bodyPr>
            <a:noAutofit/>
          </a:bodyPr>
          <a:lstStyle/>
          <a:p>
            <a:pPr algn="ctr"/>
            <a:r>
              <a:rPr lang="ar-IQ" sz="3600" b="1" dirty="0"/>
              <a:t> دور </a:t>
            </a:r>
            <a:r>
              <a:rPr lang="ar-IQ" sz="3600" b="1" dirty="0" err="1"/>
              <a:t>حوكمة</a:t>
            </a:r>
            <a:r>
              <a:rPr lang="ar-IQ" sz="3600" b="1" dirty="0"/>
              <a:t> الوحدات الاقتصادية في التخطيط المالي المستدام </a:t>
            </a:r>
          </a:p>
        </p:txBody>
      </p:sp>
      <p:sp>
        <p:nvSpPr>
          <p:cNvPr id="3" name="عنصر نائب للمحتوى 2"/>
          <p:cNvSpPr>
            <a:spLocks noGrp="1"/>
          </p:cNvSpPr>
          <p:nvPr>
            <p:ph idx="1"/>
          </p:nvPr>
        </p:nvSpPr>
        <p:spPr/>
        <p:txBody>
          <a:bodyPr>
            <a:normAutofit/>
          </a:bodyPr>
          <a:lstStyle/>
          <a:p>
            <a:pPr marL="514350" indent="-514350">
              <a:lnSpc>
                <a:spcPct val="150000"/>
              </a:lnSpc>
              <a:buAutoNum type="arabicPeriod" startAt="3"/>
            </a:pPr>
            <a:r>
              <a:rPr lang="ar-IQ" sz="2800" b="1" dirty="0" smtClean="0"/>
              <a:t>إدارة </a:t>
            </a:r>
            <a:r>
              <a:rPr lang="ar-IQ" sz="2800" b="1" dirty="0"/>
              <a:t>المخاطر </a:t>
            </a:r>
            <a:r>
              <a:rPr lang="ar-IQ" sz="2800" b="1" dirty="0" smtClean="0"/>
              <a:t>المالية من </a:t>
            </a:r>
            <a:r>
              <a:rPr lang="ar-IQ" sz="2800" b="1" dirty="0"/>
              <a:t>خلال تبني سياسات وإجراءات رقابية، تساعد </a:t>
            </a:r>
            <a:r>
              <a:rPr lang="ar-IQ" sz="2800" b="1" dirty="0" err="1"/>
              <a:t>الحوكمة</a:t>
            </a:r>
            <a:r>
              <a:rPr lang="ar-IQ" sz="2800" b="1" dirty="0"/>
              <a:t> في التنبؤ بالمخاطر المالية والتعامل معها بفعالية، مما يحمي استمرارية </a:t>
            </a:r>
            <a:r>
              <a:rPr lang="ar-IQ" sz="2800" b="1" dirty="0" smtClean="0"/>
              <a:t>الأعمال.</a:t>
            </a:r>
          </a:p>
          <a:p>
            <a:pPr marL="514350" indent="-514350">
              <a:lnSpc>
                <a:spcPct val="150000"/>
              </a:lnSpc>
              <a:buAutoNum type="arabicPeriod" startAt="3"/>
            </a:pPr>
            <a:r>
              <a:rPr lang="ar-IQ" sz="2800" b="1" dirty="0" smtClean="0"/>
              <a:t>. </a:t>
            </a:r>
            <a:r>
              <a:rPr lang="ar-IQ" sz="2800" b="1" dirty="0"/>
              <a:t>تحقيق التوازن بين الأهداف الربحية </a:t>
            </a:r>
            <a:r>
              <a:rPr lang="ar-IQ" sz="2800" b="1" dirty="0" smtClean="0"/>
              <a:t>والاجتماعية وتدعم </a:t>
            </a:r>
            <a:r>
              <a:rPr lang="ar-IQ" sz="2800" b="1" dirty="0" err="1" smtClean="0"/>
              <a:t>لحوكمة</a:t>
            </a:r>
            <a:r>
              <a:rPr lang="ar-IQ" sz="2800" b="1" dirty="0" smtClean="0"/>
              <a:t> </a:t>
            </a:r>
            <a:r>
              <a:rPr lang="ar-IQ" sz="2800" b="1" dirty="0"/>
              <a:t>تنفيذ استراتيجيات تأخذ في الحسبان الأثر البيئي والاجتماعي إلى جانب الأداء المالي، وهو جوهر الاستدامة </a:t>
            </a:r>
            <a:r>
              <a:rPr lang="ar-IQ" sz="2800" b="1" dirty="0" smtClean="0"/>
              <a:t>المالية .</a:t>
            </a:r>
          </a:p>
          <a:p>
            <a:pPr>
              <a:lnSpc>
                <a:spcPct val="150000"/>
              </a:lnSpc>
            </a:pPr>
            <a:endParaRPr lang="ar-IQ" sz="2800" b="1" dirty="0"/>
          </a:p>
          <a:p>
            <a:pPr>
              <a:lnSpc>
                <a:spcPct val="150000"/>
              </a:lnSpc>
            </a:pPr>
            <a:endParaRPr lang="ar-IQ" sz="2800" b="1" dirty="0" smtClean="0"/>
          </a:p>
          <a:p>
            <a:pPr>
              <a:lnSpc>
                <a:spcPct val="150000"/>
              </a:lnSpc>
            </a:pPr>
            <a:endParaRPr lang="ar-IQ" sz="2800" b="1"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13</a:t>
            </a:fld>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IQ" dirty="0"/>
              <a:t> دور </a:t>
            </a:r>
            <a:r>
              <a:rPr lang="ar-IQ" dirty="0" err="1"/>
              <a:t>حوكمة</a:t>
            </a:r>
            <a:r>
              <a:rPr lang="ar-IQ" dirty="0"/>
              <a:t> الوحدات الاقتصادية في التخطيط المالي المستدام </a:t>
            </a:r>
          </a:p>
        </p:txBody>
      </p:sp>
      <p:sp>
        <p:nvSpPr>
          <p:cNvPr id="3" name="عنصر نائب للمحتوى 2"/>
          <p:cNvSpPr>
            <a:spLocks noGrp="1"/>
          </p:cNvSpPr>
          <p:nvPr>
            <p:ph idx="1"/>
          </p:nvPr>
        </p:nvSpPr>
        <p:spPr/>
        <p:txBody>
          <a:bodyPr>
            <a:noAutofit/>
          </a:bodyPr>
          <a:lstStyle/>
          <a:p>
            <a:pPr algn="justLow">
              <a:lnSpc>
                <a:spcPct val="150000"/>
              </a:lnSpc>
              <a:buNone/>
            </a:pPr>
            <a:r>
              <a:rPr lang="ar-IQ" sz="2400" b="1" dirty="0" smtClean="0"/>
              <a:t>  5. تحفيز </a:t>
            </a:r>
            <a:r>
              <a:rPr lang="ar-IQ" sz="2400" b="1" dirty="0"/>
              <a:t>التخطيط طويل </a:t>
            </a:r>
            <a:r>
              <a:rPr lang="ar-IQ" sz="2400" b="1" dirty="0" smtClean="0"/>
              <a:t>الأجل وتشجع </a:t>
            </a:r>
            <a:r>
              <a:rPr lang="ar-IQ" sz="2400" b="1" dirty="0" err="1"/>
              <a:t>الحوكمة</a:t>
            </a:r>
            <a:r>
              <a:rPr lang="ar-IQ" sz="2400" b="1" dirty="0"/>
              <a:t> الفعالة على الابتعاد عن القرارات قصيرة الأمد التي قد تُضر بالمؤسسة مستقبلًا، وتدفع نحو استراتيجيات تنموية </a:t>
            </a:r>
            <a:r>
              <a:rPr lang="ar-IQ" sz="2400" b="1" dirty="0" smtClean="0"/>
              <a:t>مستدامة.</a:t>
            </a:r>
          </a:p>
          <a:p>
            <a:pPr algn="justLow">
              <a:lnSpc>
                <a:spcPct val="150000"/>
              </a:lnSpc>
              <a:buNone/>
            </a:pPr>
            <a:r>
              <a:rPr lang="ar-IQ" sz="2400" b="1" dirty="0" smtClean="0"/>
              <a:t> 6. </a:t>
            </a:r>
            <a:r>
              <a:rPr lang="ar-IQ" sz="2400" b="1" dirty="0"/>
              <a:t>تعزيز ثقة المستثمرين </a:t>
            </a:r>
            <a:r>
              <a:rPr lang="ar-IQ" sz="2400" b="1" dirty="0" smtClean="0"/>
              <a:t>والممولين بوجود </a:t>
            </a:r>
            <a:r>
              <a:rPr lang="ar-IQ" sz="2400" b="1" dirty="0" err="1"/>
              <a:t>حوكمة</a:t>
            </a:r>
            <a:r>
              <a:rPr lang="ar-IQ" sz="2400" b="1" dirty="0"/>
              <a:t> قوية يُظهر التزام الوحدة الاقتصادية بالاستدامة، مما يزيد من فرص الحصول على التمويل طويل الأجل بشروط </a:t>
            </a:r>
            <a:r>
              <a:rPr lang="ar-IQ" sz="2400" b="1" dirty="0" smtClean="0"/>
              <a:t>ميسرة .</a:t>
            </a:r>
            <a:endParaRPr lang="ar-IQ" sz="2400" b="1" dirty="0"/>
          </a:p>
          <a:p>
            <a:pPr algn="justLow">
              <a:lnSpc>
                <a:spcPct val="150000"/>
              </a:lnSpc>
              <a:buNone/>
            </a:pPr>
            <a:r>
              <a:rPr lang="ar-IQ" sz="2400" b="1" dirty="0" smtClean="0"/>
              <a:t>   </a:t>
            </a:r>
            <a:endParaRPr lang="ar-IQ" sz="3200" b="1"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14</a:t>
            </a:fld>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الخاتمة </a:t>
            </a:r>
            <a:endParaRPr lang="ar-IQ" dirty="0"/>
          </a:p>
        </p:txBody>
      </p:sp>
      <p:sp>
        <p:nvSpPr>
          <p:cNvPr id="3" name="عنصر نائب للمحتوى 2"/>
          <p:cNvSpPr>
            <a:spLocks noGrp="1"/>
          </p:cNvSpPr>
          <p:nvPr>
            <p:ph idx="1"/>
          </p:nvPr>
        </p:nvSpPr>
        <p:spPr/>
        <p:txBody>
          <a:bodyPr>
            <a:normAutofit/>
          </a:bodyPr>
          <a:lstStyle/>
          <a:p>
            <a:pPr marL="0" indent="0">
              <a:buNone/>
            </a:pPr>
            <a:endParaRPr lang="ar-IQ" sz="3600" b="1" dirty="0"/>
          </a:p>
          <a:p>
            <a:endParaRPr lang="ar-IQ" sz="3600" b="1" dirty="0" smtClean="0"/>
          </a:p>
          <a:p>
            <a:pPr algn="ctr"/>
            <a:r>
              <a:rPr lang="ar-IQ" sz="3600" b="1" dirty="0" smtClean="0"/>
              <a:t>شكراً لكم </a:t>
            </a: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15</a:t>
            </a:fld>
            <a:endParaRPr lang="ar-SA" dirty="0"/>
          </a:p>
        </p:txBody>
      </p:sp>
    </p:spTree>
    <p:extLst>
      <p:ext uri="{BB962C8B-B14F-4D97-AF65-F5344CB8AC3E}">
        <p14:creationId xmlns:p14="http://schemas.microsoft.com/office/powerpoint/2010/main" xmlns="" val="529888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dirty="0" smtClean="0"/>
              <a:t>ألمقدمة </a:t>
            </a:r>
            <a:endParaRPr lang="ar-IQ" sz="4000" dirty="0"/>
          </a:p>
        </p:txBody>
      </p:sp>
      <p:sp>
        <p:nvSpPr>
          <p:cNvPr id="3" name="عنصر نائب للمحتوى 2"/>
          <p:cNvSpPr>
            <a:spLocks noGrp="1"/>
          </p:cNvSpPr>
          <p:nvPr>
            <p:ph idx="1"/>
          </p:nvPr>
        </p:nvSpPr>
        <p:spPr>
          <a:xfrm>
            <a:off x="457200" y="1772816"/>
            <a:ext cx="8229600" cy="4551784"/>
          </a:xfrm>
        </p:spPr>
        <p:txBody>
          <a:bodyPr>
            <a:normAutofit fontScale="92500" lnSpcReduction="20000"/>
          </a:bodyPr>
          <a:lstStyle/>
          <a:p>
            <a:pPr algn="justLow">
              <a:buNone/>
            </a:pPr>
            <a:r>
              <a:rPr lang="ar-IQ" sz="2800" dirty="0" smtClean="0"/>
              <a:t>        تعد </a:t>
            </a:r>
            <a:r>
              <a:rPr lang="ar-IQ" sz="2800" dirty="0" err="1"/>
              <a:t>الحوكمة</a:t>
            </a:r>
            <a:r>
              <a:rPr lang="ar-IQ" sz="2800" dirty="0"/>
              <a:t> إحدى الركائز </a:t>
            </a:r>
            <a:r>
              <a:rPr lang="ar-IQ" sz="2800" dirty="0" smtClean="0"/>
              <a:t>الاساسية  </a:t>
            </a:r>
            <a:r>
              <a:rPr lang="ar-IQ" sz="2800" dirty="0"/>
              <a:t>التي تقوم عليها الإدارة الرشيدة للوحدات الاقتصادية، لما لها من دور فاعل في تعزيز مبادئ الشفافية والمساءلة وترسيخ معايير الانضباط </a:t>
            </a:r>
            <a:r>
              <a:rPr lang="ar-IQ" sz="2800" dirty="0" smtClean="0"/>
              <a:t>المؤسسي، </a:t>
            </a:r>
            <a:r>
              <a:rPr lang="ar-IQ" sz="2800" dirty="0"/>
              <a:t>وقد أصبح الاهتمام بتطبيق مبادئ </a:t>
            </a:r>
            <a:r>
              <a:rPr lang="ar-IQ" sz="2800" dirty="0" err="1"/>
              <a:t>الحوكمة</a:t>
            </a:r>
            <a:r>
              <a:rPr lang="ar-IQ" sz="2800" dirty="0"/>
              <a:t> ضرورة ملحّة في ظل التغيرات الاقتصادية المتسارعة والتحديات المتزايدة التي تواجه بيئة الأعمال، لاسيما تلك المرتبطة بتحقيق الاستدامة المالية على المدى الطويل. ويُعَدُّ التخطيط المالي المستدام أداة استراتيجية تهدف إلى ضمان الاستخدام الأمثل للموارد المالية، بما يحقق التوازن بين الكفاءة الاقتصادية والمسؤولية الاجتماعية </a:t>
            </a:r>
            <a:r>
              <a:rPr lang="ar-IQ" sz="2800" dirty="0" smtClean="0"/>
              <a:t>والبيئية، ويبرز </a:t>
            </a:r>
            <a:r>
              <a:rPr lang="ar-IQ" sz="2800" dirty="0"/>
              <a:t>دور </a:t>
            </a:r>
            <a:r>
              <a:rPr lang="ar-IQ" sz="2800" dirty="0" err="1"/>
              <a:t>الحوكمة</a:t>
            </a:r>
            <a:r>
              <a:rPr lang="ar-IQ" sz="2800" dirty="0"/>
              <a:t> </a:t>
            </a:r>
            <a:r>
              <a:rPr lang="ar-IQ" sz="2800" dirty="0" smtClean="0"/>
              <a:t>من </a:t>
            </a:r>
            <a:r>
              <a:rPr lang="ar-IQ" sz="2800" dirty="0"/>
              <a:t>خلال توفير إطار تنظيمي يضمن اتخاذ قرارات مالية رشيدة تتسم بالشفافية والكفاءة، مما يسهم في تحقيق أهداف الوحدة الاقتصادية واستدامة </a:t>
            </a:r>
            <a:r>
              <a:rPr lang="ar-IQ" sz="2800" dirty="0" smtClean="0"/>
              <a:t>نشاطها وتتضح العلاقة </a:t>
            </a:r>
            <a:r>
              <a:rPr lang="ar-IQ" sz="2800" dirty="0"/>
              <a:t>التفاعلية بين </a:t>
            </a:r>
            <a:r>
              <a:rPr lang="ar-IQ" sz="2800" dirty="0" err="1"/>
              <a:t>حوكمة</a:t>
            </a:r>
            <a:r>
              <a:rPr lang="ar-IQ" sz="2800" dirty="0"/>
              <a:t> الوحدات الاقتصادية والتخطيط المالي </a:t>
            </a:r>
            <a:r>
              <a:rPr lang="ar-IQ" sz="2800" dirty="0" smtClean="0"/>
              <a:t>المستدام </a:t>
            </a:r>
            <a:r>
              <a:rPr lang="ar-IQ" sz="2800" dirty="0"/>
              <a:t>من خلال تحليل المفاهيم النظرية وتقييم الممارسات التطبيقية ذات </a:t>
            </a:r>
            <a:r>
              <a:rPr lang="ar-IQ" sz="2800" dirty="0" smtClean="0"/>
              <a:t>الصلة </a:t>
            </a:r>
            <a:r>
              <a:rPr lang="ar-IQ" sz="2800" dirty="0"/>
              <a:t>مع التركيز على التحديات والفرص </a:t>
            </a:r>
            <a:r>
              <a:rPr lang="ar-IQ" sz="2800" dirty="0" smtClean="0"/>
              <a:t>المتاحة .</a:t>
            </a:r>
            <a:endParaRPr lang="ar-IQ" sz="28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2</a:t>
            </a:fld>
            <a:endParaRPr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dirty="0" smtClean="0"/>
              <a:t>محاور الدورة</a:t>
            </a:r>
            <a:r>
              <a:rPr lang="ar-IQ" sz="3600" dirty="0" smtClean="0"/>
              <a:t> التدريبية </a:t>
            </a:r>
            <a:endParaRPr lang="ar-IQ" sz="3600" dirty="0"/>
          </a:p>
        </p:txBody>
      </p:sp>
      <p:sp>
        <p:nvSpPr>
          <p:cNvPr id="3" name="عنصر نائب للمحتوى 2"/>
          <p:cNvSpPr>
            <a:spLocks noGrp="1"/>
          </p:cNvSpPr>
          <p:nvPr>
            <p:ph idx="1"/>
          </p:nvPr>
        </p:nvSpPr>
        <p:spPr/>
        <p:txBody>
          <a:bodyPr/>
          <a:lstStyle/>
          <a:p>
            <a:pPr lvl="0">
              <a:buNone/>
            </a:pPr>
            <a:r>
              <a:rPr lang="ar-IQ" dirty="0"/>
              <a:t>•	بيان المرتكزات المعرفية </a:t>
            </a:r>
            <a:r>
              <a:rPr lang="ar-IQ" dirty="0" err="1"/>
              <a:t>لحوكمة</a:t>
            </a:r>
            <a:r>
              <a:rPr lang="ar-IQ" dirty="0"/>
              <a:t> الوحدات الاقتصادية   </a:t>
            </a:r>
            <a:r>
              <a:rPr lang="ar-IQ" dirty="0" smtClean="0"/>
              <a:t>.</a:t>
            </a:r>
          </a:p>
          <a:p>
            <a:pPr lvl="0">
              <a:buNone/>
            </a:pPr>
            <a:endParaRPr lang="ar-IQ" dirty="0"/>
          </a:p>
          <a:p>
            <a:pPr lvl="0">
              <a:buNone/>
            </a:pPr>
            <a:r>
              <a:rPr lang="ar-IQ" dirty="0"/>
              <a:t>•	</a:t>
            </a:r>
            <a:r>
              <a:rPr lang="ar-IQ" dirty="0" smtClean="0"/>
              <a:t>بيان </a:t>
            </a:r>
            <a:r>
              <a:rPr lang="ar-IQ" dirty="0"/>
              <a:t>المرتكزات المعرفية للتخطيط المالي المستدام    </a:t>
            </a:r>
            <a:r>
              <a:rPr lang="ar-IQ" dirty="0" smtClean="0"/>
              <a:t>.</a:t>
            </a:r>
          </a:p>
          <a:p>
            <a:pPr lvl="0">
              <a:buNone/>
            </a:pPr>
            <a:endParaRPr lang="ar-IQ" dirty="0"/>
          </a:p>
          <a:p>
            <a:pPr lvl="0">
              <a:buNone/>
            </a:pPr>
            <a:r>
              <a:rPr lang="ar-IQ" dirty="0"/>
              <a:t>•	بيان اهمية  </a:t>
            </a:r>
            <a:r>
              <a:rPr lang="ar-IQ" dirty="0" err="1"/>
              <a:t>حوكمة</a:t>
            </a:r>
            <a:r>
              <a:rPr lang="ar-IQ" dirty="0"/>
              <a:t> الوحدات الاقتصادية ودورها في التخطيط المالي المستدام  . </a:t>
            </a:r>
          </a:p>
          <a:p>
            <a:pPr>
              <a:buNone/>
            </a:pPr>
            <a:endParaRPr lang="ar-IQ"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3</a:t>
            </a:fld>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dirty="0" smtClean="0"/>
              <a:t>الهدف من الدورة التدريبية </a:t>
            </a:r>
            <a:endParaRPr lang="ar-IQ" sz="4000" dirty="0"/>
          </a:p>
        </p:txBody>
      </p:sp>
      <p:sp>
        <p:nvSpPr>
          <p:cNvPr id="3" name="عنصر نائب للمحتوى 2"/>
          <p:cNvSpPr>
            <a:spLocks noGrp="1"/>
          </p:cNvSpPr>
          <p:nvPr>
            <p:ph idx="1"/>
          </p:nvPr>
        </p:nvSpPr>
        <p:spPr/>
        <p:txBody>
          <a:bodyPr/>
          <a:lstStyle/>
          <a:p>
            <a:pPr algn="justLow">
              <a:buNone/>
            </a:pPr>
            <a:r>
              <a:rPr lang="ar-IQ" b="1" dirty="0" smtClean="0"/>
              <a:t>       </a:t>
            </a:r>
            <a:r>
              <a:rPr lang="ar-IQ" sz="3600" b="1" dirty="0" smtClean="0"/>
              <a:t>تهدف هذه الدورة التدريبية إلى تزويد المشاركين بالمعرفة والمهارات اللازمة للاستفادة من توظيف مفهوم </a:t>
            </a:r>
            <a:r>
              <a:rPr lang="ar-IQ" sz="3600" b="1" dirty="0" err="1" smtClean="0"/>
              <a:t>الحوكمة</a:t>
            </a:r>
            <a:r>
              <a:rPr lang="ar-IQ" sz="3600" b="1" dirty="0" smtClean="0"/>
              <a:t> في عملية التخطيط المالي المستدام ، مما يساعد على تحقيق أهداف النمو والاستدامة المالية ، فضلا عن تعزيز الشفافية والمساءلة في ترسيخ معايير الانضباط المؤسسي .</a:t>
            </a:r>
            <a:endParaRPr lang="ar-IQ" sz="3600" b="1"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4</a:t>
            </a:fld>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اولا :مفهوم </a:t>
            </a:r>
            <a:r>
              <a:rPr lang="ar-IQ" dirty="0" err="1" smtClean="0"/>
              <a:t>حوكمة</a:t>
            </a:r>
            <a:r>
              <a:rPr lang="ar-IQ" dirty="0" smtClean="0"/>
              <a:t> الوحدات الاقتصادية </a:t>
            </a:r>
            <a:endParaRPr lang="ar-IQ" dirty="0"/>
          </a:p>
        </p:txBody>
      </p:sp>
      <p:sp>
        <p:nvSpPr>
          <p:cNvPr id="3" name="عنصر نائب للمحتوى 2"/>
          <p:cNvSpPr>
            <a:spLocks noGrp="1"/>
          </p:cNvSpPr>
          <p:nvPr>
            <p:ph idx="1"/>
          </p:nvPr>
        </p:nvSpPr>
        <p:spPr/>
        <p:txBody>
          <a:bodyPr>
            <a:noAutofit/>
          </a:bodyPr>
          <a:lstStyle/>
          <a:p>
            <a:pPr algn="justLow"/>
            <a:r>
              <a:rPr lang="ar-IQ" sz="2000" b="1" dirty="0"/>
              <a:t>عرفتها مبادرة </a:t>
            </a:r>
            <a:r>
              <a:rPr lang="en-US" sz="2000" b="1" dirty="0"/>
              <a:t>Berlin </a:t>
            </a:r>
            <a:r>
              <a:rPr lang="ar-IQ" sz="2000" b="1" dirty="0"/>
              <a:t>بأنها " المجموعة الكاملة من الترتيبات التشريعية والمؤسسية التي تحدد الإطار التنظيمي الواقعي والقانوني لإدارة الشركة والإشراف عليها</a:t>
            </a:r>
            <a:r>
              <a:rPr lang="ar-IQ" sz="2000" b="1" dirty="0" smtClean="0"/>
              <a:t>.</a:t>
            </a:r>
          </a:p>
          <a:p>
            <a:pPr algn="justLow"/>
            <a:r>
              <a:rPr lang="ar-IQ" sz="2000" b="1" dirty="0" smtClean="0"/>
              <a:t>كما عرفت ايضا بانها التوازن </a:t>
            </a:r>
            <a:r>
              <a:rPr lang="ar-IQ" sz="2000" b="1" dirty="0"/>
              <a:t>بين الأهداف الاقتصادية والاجتماعية ، بين الأهداف الفردية والجماعية ، وان إطار </a:t>
            </a:r>
            <a:r>
              <a:rPr lang="ar-IQ" sz="2000" b="1" dirty="0" err="1"/>
              <a:t>حوكمة</a:t>
            </a:r>
            <a:r>
              <a:rPr lang="ar-IQ" sz="2000" b="1" dirty="0"/>
              <a:t> الشركات هنا لتشجيع الاستخدام الكفء للموارد وطلب المساءلة عن الوصايا عليها . وان الهدف هو الربط قدر الإمكان لمصالح الأفراد والشركات والمجتمع كله </a:t>
            </a:r>
            <a:r>
              <a:rPr lang="ar-IQ" sz="2000" b="1" dirty="0" smtClean="0"/>
              <a:t>.</a:t>
            </a:r>
          </a:p>
          <a:p>
            <a:pPr algn="justLow"/>
            <a:r>
              <a:rPr lang="ar-IQ" sz="2000" b="1" dirty="0" smtClean="0"/>
              <a:t>ووصفت بانها تمثل </a:t>
            </a:r>
            <a:r>
              <a:rPr lang="ar-IQ" sz="2000" b="1" dirty="0"/>
              <a:t>العلاقات بين أصحاب المصالح ، والتي تستخدم لتحديد الاتجاه </a:t>
            </a:r>
            <a:r>
              <a:rPr lang="ar-IQ" sz="2000" b="1" dirty="0" err="1"/>
              <a:t>الستراتيجي</a:t>
            </a:r>
            <a:r>
              <a:rPr lang="ar-IQ" sz="2000" b="1" dirty="0"/>
              <a:t> للشركة والرقابة على   أدائها . وان </a:t>
            </a:r>
            <a:r>
              <a:rPr lang="ar-IQ" sz="2000" b="1" dirty="0" err="1"/>
              <a:t>حوكمة</a:t>
            </a:r>
            <a:r>
              <a:rPr lang="ar-IQ" sz="2000" b="1" dirty="0"/>
              <a:t> الشركات في جوهرها تهتم بتحديد طرق لضمان اتخاذ القرارات </a:t>
            </a:r>
            <a:r>
              <a:rPr lang="ar-IQ" sz="2000" b="1" dirty="0" err="1"/>
              <a:t>الستراتيجية</a:t>
            </a:r>
            <a:r>
              <a:rPr lang="ar-IQ" sz="2000" b="1" dirty="0"/>
              <a:t> في الشركة بشكل </a:t>
            </a:r>
            <a:r>
              <a:rPr lang="ar-IQ" sz="2000" b="1" dirty="0" smtClean="0"/>
              <a:t>فعال</a:t>
            </a:r>
            <a:r>
              <a:rPr lang="ar-IQ" sz="2000" b="1" dirty="0" smtClean="0"/>
              <a:t>.</a:t>
            </a:r>
          </a:p>
          <a:p>
            <a:pPr algn="justLow"/>
            <a:r>
              <a:rPr lang="ar-IQ" sz="2000" b="1" dirty="0" smtClean="0"/>
              <a:t>هي </a:t>
            </a:r>
            <a:r>
              <a:rPr lang="ar-IQ" sz="2000" b="1" dirty="0" smtClean="0"/>
              <a:t>مجموعة من القوانين والقواعد والإجراءات التي تهدف إلى تحقيق الجودة والتميز في الأداء من خلال اختيار الأساليب الصحيحة والفعّالة من أجل إدارة المنظمات وتحقيق أهدافها</a:t>
            </a:r>
            <a:r>
              <a:rPr lang="ar-IQ" sz="2000" b="1" dirty="0" smtClean="0"/>
              <a:t>.</a:t>
            </a:r>
          </a:p>
          <a:p>
            <a:r>
              <a:rPr lang="ar-IQ" sz="2000" b="1" dirty="0" smtClean="0"/>
              <a:t>بالاختصار هي </a:t>
            </a:r>
            <a:r>
              <a:rPr lang="ar-IQ" sz="2000" b="1" dirty="0" err="1" smtClean="0"/>
              <a:t>اتباع</a:t>
            </a:r>
            <a:r>
              <a:rPr lang="ar-IQ" sz="2000" b="1" dirty="0" smtClean="0"/>
              <a:t> نظام معين للتحكم في العلاقات بين الأطراف الأساسية التي تؤثر على أداء المنظمات، مما يُساعد على تنظيم العمل وتحديد المسؤوليات لتحقيق الأهداف على المدى الطويل.</a:t>
            </a:r>
          </a:p>
          <a:p>
            <a:r>
              <a:rPr lang="ar-IQ" sz="2000" dirty="0" smtClean="0"/>
              <a:t> </a:t>
            </a:r>
          </a:p>
          <a:p>
            <a:pPr algn="justLow"/>
            <a:endParaRPr lang="ar-IQ" sz="2000" b="1"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5</a:t>
            </a:fld>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dirty="0" smtClean="0"/>
              <a:t>أهمية </a:t>
            </a:r>
            <a:r>
              <a:rPr lang="ar-IQ" sz="4000" dirty="0" err="1" smtClean="0"/>
              <a:t>الحوكمه</a:t>
            </a:r>
            <a:r>
              <a:rPr lang="ar-IQ" sz="4000" dirty="0" smtClean="0"/>
              <a:t> للوحدات الاقتصادية</a:t>
            </a:r>
            <a:endParaRPr lang="ar-IQ" sz="4000" dirty="0"/>
          </a:p>
        </p:txBody>
      </p:sp>
      <p:sp>
        <p:nvSpPr>
          <p:cNvPr id="3" name="عنصر نائب للمحتوى 2"/>
          <p:cNvSpPr>
            <a:spLocks noGrp="1"/>
          </p:cNvSpPr>
          <p:nvPr>
            <p:ph idx="1"/>
          </p:nvPr>
        </p:nvSpPr>
        <p:spPr/>
        <p:txBody>
          <a:bodyPr>
            <a:normAutofit fontScale="92500"/>
          </a:bodyPr>
          <a:lstStyle/>
          <a:p>
            <a:pPr marL="0" indent="0" algn="justLow">
              <a:buNone/>
            </a:pPr>
            <a:r>
              <a:rPr lang="ar-IQ" sz="2400" b="1" dirty="0" smtClean="0"/>
              <a:t>تتجلى أهمية </a:t>
            </a:r>
            <a:r>
              <a:rPr lang="ar-IQ" sz="2400" b="1" dirty="0" err="1" smtClean="0"/>
              <a:t>حوكمة</a:t>
            </a:r>
            <a:r>
              <a:rPr lang="ar-IQ" sz="2400" b="1" dirty="0" smtClean="0"/>
              <a:t> الوحدات الاقتصادية بالاتي:</a:t>
            </a:r>
          </a:p>
          <a:p>
            <a:r>
              <a:rPr lang="ar-IQ" sz="2400" b="1" dirty="0" smtClean="0"/>
              <a:t>1. محاربة </a:t>
            </a:r>
            <a:r>
              <a:rPr lang="ar-IQ" sz="2400" b="1" dirty="0"/>
              <a:t>الفساد المالي والإداري في الشركات وعدم السماح بوجوده </a:t>
            </a:r>
            <a:r>
              <a:rPr lang="ar-IQ" sz="2400" b="1" dirty="0" err="1" smtClean="0"/>
              <a:t>اوعودته</a:t>
            </a:r>
            <a:r>
              <a:rPr lang="ar-IQ" sz="2400" b="1" dirty="0" smtClean="0"/>
              <a:t> </a:t>
            </a:r>
            <a:r>
              <a:rPr lang="ar-IQ" sz="2400" b="1" dirty="0"/>
              <a:t>مره أخرى </a:t>
            </a:r>
            <a:r>
              <a:rPr lang="ar-IQ" sz="2400" b="1" dirty="0" smtClean="0"/>
              <a:t>. يعني</a:t>
            </a:r>
            <a:r>
              <a:rPr lang="ar-IQ" sz="2400" b="1" dirty="0" smtClean="0"/>
              <a:t>:</a:t>
            </a:r>
            <a:r>
              <a:rPr lang="ar-IQ" sz="2400" dirty="0" smtClean="0"/>
              <a:t> </a:t>
            </a:r>
            <a:r>
              <a:rPr lang="ar-IQ" sz="2400" dirty="0" err="1" smtClean="0"/>
              <a:t>الحوكمة</a:t>
            </a:r>
            <a:r>
              <a:rPr lang="ar-IQ" sz="2400" dirty="0" smtClean="0"/>
              <a:t> تحط أنظمة صارمة تراقب وتتابع كل عملية مالية أو إدارية. وهذا يقلل احتمالية التلاعب أو السرقة أو حتى استغلال النفوذ داخل المؤسسة.</a:t>
            </a:r>
          </a:p>
          <a:p>
            <a:r>
              <a:rPr lang="ar-IQ" sz="2400" dirty="0" smtClean="0"/>
              <a:t> </a:t>
            </a:r>
            <a:r>
              <a:rPr lang="ar-IQ" sz="2400" b="1" dirty="0" smtClean="0"/>
              <a:t>مثال:</a:t>
            </a:r>
            <a:r>
              <a:rPr lang="ar-IQ" sz="2400" dirty="0" smtClean="0"/>
              <a:t> شركة عندها نظام موافقات مزدوج قبل صرف أي مبلغ، ما يقدر موظف يمرر دفعة لنفسه أو قريبه إلا إذا تمت مراجعتها من شخص مستقل (مثل لجنة التدقيق</a:t>
            </a:r>
            <a:r>
              <a:rPr lang="ar-IQ" sz="2400" dirty="0" smtClean="0"/>
              <a:t>).</a:t>
            </a:r>
            <a:endParaRPr lang="ar-IQ" sz="2400" b="1" dirty="0"/>
          </a:p>
          <a:p>
            <a:r>
              <a:rPr lang="ar-IQ" sz="2400" b="1" dirty="0"/>
              <a:t>2 . تحقق ضمان النزاهة والحيادية والاستقامة لكافة العاملين في </a:t>
            </a:r>
            <a:r>
              <a:rPr lang="ar-IQ" sz="2400" b="1" dirty="0" smtClean="0"/>
              <a:t>الشركة  </a:t>
            </a:r>
            <a:r>
              <a:rPr lang="ar-IQ" sz="2400" b="1" dirty="0"/>
              <a:t>بدءا من مجلس الإدارة والمديرين التنفيذيين حتى أدنى مستوى </a:t>
            </a:r>
            <a:r>
              <a:rPr lang="ar-IQ" sz="2400" b="1" dirty="0" smtClean="0"/>
              <a:t>للعاملين </a:t>
            </a:r>
            <a:r>
              <a:rPr lang="ar-IQ" sz="2400" b="1" dirty="0"/>
              <a:t>فيها . </a:t>
            </a:r>
            <a:r>
              <a:rPr lang="ar-IQ" sz="2400" b="1" dirty="0" smtClean="0"/>
              <a:t>لتوضيح:</a:t>
            </a:r>
            <a:r>
              <a:rPr lang="ar-IQ" sz="2400" dirty="0" smtClean="0"/>
              <a:t> </a:t>
            </a:r>
            <a:r>
              <a:rPr lang="ar-IQ" sz="2400" dirty="0" err="1" smtClean="0"/>
              <a:t>الحوكمة</a:t>
            </a:r>
            <a:r>
              <a:rPr lang="ar-IQ" sz="2400" dirty="0" smtClean="0"/>
              <a:t> تنشر ثقافة أخلاقية ومهنية، وتضمن أن كل قرارات الشركة تؤخذ بعدالة وشفافية، </a:t>
            </a:r>
            <a:r>
              <a:rPr lang="ar-IQ" sz="2400" dirty="0" err="1" smtClean="0"/>
              <a:t>مو</a:t>
            </a:r>
            <a:r>
              <a:rPr lang="ar-IQ" sz="2400" dirty="0" smtClean="0"/>
              <a:t> بحسب علاقات أو مصالح شخصية.</a:t>
            </a:r>
          </a:p>
          <a:p>
            <a:r>
              <a:rPr lang="ar-IQ" sz="2400" b="1" dirty="0" smtClean="0"/>
              <a:t>مثال</a:t>
            </a:r>
            <a:r>
              <a:rPr lang="ar-IQ" sz="2400" b="1" dirty="0" smtClean="0"/>
              <a:t>:</a:t>
            </a:r>
            <a:r>
              <a:rPr lang="ar-IQ" sz="2400" dirty="0" smtClean="0"/>
              <a:t> لما شركة تعلن عن فرص ترقية داخليًا وتخلي المعايير معروفة للجميع (كالأداء والخبرة)، فهي تمارس </a:t>
            </a:r>
            <a:r>
              <a:rPr lang="ar-IQ" sz="2400" dirty="0" err="1" smtClean="0"/>
              <a:t>حوكمة</a:t>
            </a:r>
            <a:r>
              <a:rPr lang="ar-IQ" sz="2400" dirty="0" smtClean="0"/>
              <a:t> نزيهة تضمن العدالة الوظيفية.</a:t>
            </a:r>
          </a:p>
          <a:p>
            <a:pPr marL="0" indent="0" algn="justLow">
              <a:buNone/>
            </a:pPr>
            <a:endParaRPr lang="ar-IQ" sz="2400" b="1" dirty="0"/>
          </a:p>
          <a:p>
            <a:pPr marL="0" indent="0" algn="justLow">
              <a:buNone/>
            </a:pPr>
            <a:endParaRPr lang="ar-IQ" sz="2400" b="1" dirty="0"/>
          </a:p>
          <a:p>
            <a:pPr marL="0" indent="0" algn="justLow">
              <a:buNone/>
            </a:pPr>
            <a:endParaRPr lang="ar-IQ" sz="2400" dirty="0" smtClean="0"/>
          </a:p>
          <a:p>
            <a:pPr marL="0" indent="0" algn="justLow">
              <a:buNone/>
            </a:pPr>
            <a:endParaRPr lang="ar-IQ" sz="2400" dirty="0" smtClean="0"/>
          </a:p>
          <a:p>
            <a:pPr marL="0" indent="0" algn="justLow">
              <a:buNone/>
            </a:pPr>
            <a:endParaRPr lang="ar-IQ" sz="2400" dirty="0" smtClean="0"/>
          </a:p>
          <a:p>
            <a:pPr marL="0" indent="0" algn="justLow">
              <a:buNone/>
            </a:pPr>
            <a:endParaRPr lang="ar-IQ" sz="24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6</a:t>
            </a:fld>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77500" lnSpcReduction="20000"/>
          </a:bodyPr>
          <a:lstStyle/>
          <a:p>
            <a:r>
              <a:rPr lang="ar-IQ" sz="2800" b="1" dirty="0" smtClean="0"/>
              <a:t>3. </a:t>
            </a:r>
            <a:r>
              <a:rPr lang="ar-IQ" sz="2800" b="1" dirty="0" smtClean="0"/>
              <a:t>تفادي وجود أخطاء عمديه أو انحراف متعمد كان أو غير متعمد ومنع     استمراره أو العمل على تقليله إلى أدنى قدر ممكن ، وذلك باستخدام  النظم الرقابية المتطورة . لتوضيح:</a:t>
            </a:r>
            <a:r>
              <a:rPr lang="ar-IQ" sz="2800" dirty="0" smtClean="0"/>
              <a:t> </a:t>
            </a:r>
            <a:r>
              <a:rPr lang="ar-IQ" sz="2800" dirty="0" err="1" smtClean="0"/>
              <a:t>الحوكمة</a:t>
            </a:r>
            <a:r>
              <a:rPr lang="ar-IQ" sz="2800" dirty="0" smtClean="0"/>
              <a:t> تطبّق أنظمة رقابة مالية ومراجعة مستمرة تقلل من احتمالية الوقوع في أخطاء محاسبية، أو قرارات غير مدروسة، أو حتى فساد خفي.</a:t>
            </a:r>
          </a:p>
          <a:p>
            <a:r>
              <a:rPr lang="ar-IQ" sz="2800" dirty="0" smtClean="0"/>
              <a:t>💡 </a:t>
            </a:r>
            <a:r>
              <a:rPr lang="ar-IQ" sz="2800" b="1" dirty="0" smtClean="0"/>
              <a:t>مثال:</a:t>
            </a:r>
            <a:r>
              <a:rPr lang="ar-IQ" sz="2800" dirty="0" smtClean="0"/>
              <a:t> لو أحد الأقسام يصرف مبالغ زائدة بشكل غير مبرر، لجنة الرقابة تكتشفها وتقترح حل فوري، مثل إعادة هيكلة الميزانية أو تدريب الموظف </a:t>
            </a:r>
            <a:r>
              <a:rPr lang="ar-IQ" sz="2800" dirty="0" err="1" smtClean="0"/>
              <a:t>المسؤول</a:t>
            </a:r>
            <a:r>
              <a:rPr lang="ar-IQ" sz="2800" dirty="0" smtClean="0"/>
              <a:t>.</a:t>
            </a:r>
            <a:endParaRPr lang="ar-IQ" sz="2800" b="1" dirty="0" smtClean="0"/>
          </a:p>
          <a:p>
            <a:r>
              <a:rPr lang="ar-IQ" sz="2800" b="1" dirty="0" smtClean="0"/>
              <a:t>4 . تحقيق الاستفادة القصوى من نظم المحاسبة والمراقبة الداخلية ، وتحقيق فاعلية الإنفاق وربط الإنفاق </a:t>
            </a:r>
            <a:r>
              <a:rPr lang="ar-IQ" sz="2800" b="1" dirty="0" smtClean="0"/>
              <a:t>بالإنتاج </a:t>
            </a:r>
            <a:r>
              <a:rPr lang="ar-IQ" b="1" dirty="0" smtClean="0"/>
              <a:t>التوضيح:</a:t>
            </a:r>
            <a:r>
              <a:rPr lang="ar-IQ" dirty="0" smtClean="0"/>
              <a:t> </a:t>
            </a:r>
            <a:r>
              <a:rPr lang="ar-IQ" dirty="0" err="1" smtClean="0"/>
              <a:t>الحوكمة</a:t>
            </a:r>
            <a:r>
              <a:rPr lang="ar-IQ" dirty="0" smtClean="0"/>
              <a:t> تضمن أن كل ريال يُصرف داخل الشركة يكون له مقابل إنتاجي. ما في صرف "عشوائي" أو "مزاجي"، بل كل شيء مربوط بنتائج ملموسة.</a:t>
            </a:r>
          </a:p>
          <a:p>
            <a:r>
              <a:rPr lang="ar-IQ" dirty="0" smtClean="0"/>
              <a:t>💡 </a:t>
            </a:r>
            <a:r>
              <a:rPr lang="ar-IQ" b="1" dirty="0" smtClean="0"/>
              <a:t>مثال:</a:t>
            </a:r>
            <a:r>
              <a:rPr lang="ar-IQ" dirty="0" smtClean="0"/>
              <a:t> شركة عندها نظام تحليل مالي يبين إن قسم التسويق يصرف كثير وما يجيب عائد كافي، فيتم إعادة تقييم الحملة وتقليص الميزانية أو تحسين </a:t>
            </a:r>
            <a:r>
              <a:rPr lang="ar-IQ" dirty="0" err="1" smtClean="0"/>
              <a:t>استراتيجيتها</a:t>
            </a:r>
            <a:r>
              <a:rPr lang="ar-IQ" dirty="0" smtClean="0"/>
              <a:t> لتحقيق نتائج أفضل بنفس الكلفة.</a:t>
            </a:r>
          </a:p>
          <a:p>
            <a:pPr marL="0" indent="0" algn="justLow">
              <a:buNone/>
            </a:pPr>
            <a:endParaRPr lang="ar-IQ"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7</a:t>
            </a:fld>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مبادئ </a:t>
            </a:r>
            <a:r>
              <a:rPr lang="ar-IQ" dirty="0" err="1" smtClean="0"/>
              <a:t>الحوكمة</a:t>
            </a:r>
            <a:endParaRPr lang="ar-IQ" dirty="0"/>
          </a:p>
        </p:txBody>
      </p:sp>
      <p:sp>
        <p:nvSpPr>
          <p:cNvPr id="3" name="عنصر نائب للمحتوى 2"/>
          <p:cNvSpPr>
            <a:spLocks noGrp="1"/>
          </p:cNvSpPr>
          <p:nvPr>
            <p:ph idx="1"/>
          </p:nvPr>
        </p:nvSpPr>
        <p:spPr/>
        <p:txBody>
          <a:bodyPr>
            <a:normAutofit fontScale="92500" lnSpcReduction="20000"/>
          </a:bodyPr>
          <a:lstStyle/>
          <a:p>
            <a:r>
              <a:rPr lang="ar-IQ" b="1" dirty="0" smtClean="0"/>
              <a:t>1. الشفافية :</a:t>
            </a:r>
            <a:endParaRPr lang="en-US" b="1" dirty="0" smtClean="0"/>
          </a:p>
          <a:p>
            <a:r>
              <a:rPr lang="ar-IQ" dirty="0" smtClean="0"/>
              <a:t>يعني توفُّر معلومات واضحة، دقيقة، ومحدثة لجميع أصحاب العلاقة.</a:t>
            </a:r>
          </a:p>
          <a:p>
            <a:r>
              <a:rPr lang="ar-IQ" dirty="0" smtClean="0"/>
              <a:t>تشمل التقارير المالية، والإفصاح عن القرارات </a:t>
            </a:r>
            <a:r>
              <a:rPr lang="ar-IQ" dirty="0" err="1" smtClean="0"/>
              <a:t>الاستراتيجية</a:t>
            </a:r>
            <a:r>
              <a:rPr lang="ar-IQ" dirty="0" smtClean="0"/>
              <a:t>.</a:t>
            </a:r>
          </a:p>
          <a:p>
            <a:r>
              <a:rPr lang="ar-IQ" b="1" dirty="0" smtClean="0"/>
              <a:t>المساءلة :</a:t>
            </a:r>
            <a:endParaRPr lang="en-US" b="1" dirty="0" smtClean="0"/>
          </a:p>
          <a:p>
            <a:r>
              <a:rPr lang="ar-IQ" dirty="0" smtClean="0"/>
              <a:t>كل شخص في المؤسسة يجب أن يكون </a:t>
            </a:r>
            <a:r>
              <a:rPr lang="ar-IQ" dirty="0" smtClean="0"/>
              <a:t>مسئولا </a:t>
            </a:r>
            <a:r>
              <a:rPr lang="ar-IQ" dirty="0" smtClean="0"/>
              <a:t>عن تصرفاته وقراراته.</a:t>
            </a:r>
          </a:p>
          <a:p>
            <a:r>
              <a:rPr lang="ar-IQ" dirty="0" smtClean="0"/>
              <a:t>يتضمن وجود نظام رقابي داخلي وخارجي.</a:t>
            </a:r>
          </a:p>
          <a:p>
            <a:r>
              <a:rPr lang="ar-IQ" b="1" dirty="0" smtClean="0"/>
              <a:t>العدالة :</a:t>
            </a:r>
            <a:endParaRPr lang="en-US" b="1" dirty="0" smtClean="0"/>
          </a:p>
          <a:p>
            <a:r>
              <a:rPr lang="ar-IQ" dirty="0" smtClean="0"/>
              <a:t>معاملة جميع أصحاب العلاقة بعدالة وعدم تفضيل طرف على حساب الآخر</a:t>
            </a:r>
            <a:r>
              <a:rPr lang="ar-IQ" dirty="0" smtClean="0"/>
              <a:t>.</a:t>
            </a:r>
          </a:p>
          <a:p>
            <a:r>
              <a:rPr lang="ar-IQ" b="1" dirty="0" smtClean="0"/>
              <a:t>الكفاءة والمسؤولية :</a:t>
            </a:r>
            <a:endParaRPr lang="en-US" b="1" dirty="0" smtClean="0"/>
          </a:p>
          <a:p>
            <a:r>
              <a:rPr lang="ar-IQ" dirty="0" smtClean="0"/>
              <a:t>استخدام الموارد بطريقة فعّالة لتحقيق الأهداف.</a:t>
            </a:r>
          </a:p>
          <a:p>
            <a:r>
              <a:rPr lang="ar-IQ" dirty="0" smtClean="0"/>
              <a:t>تحديد الأدوار والمهام بوضوح لضمان الأداء الأمثل.</a:t>
            </a:r>
          </a:p>
          <a:p>
            <a:endParaRPr lang="ar-IQ" dirty="0" smtClean="0"/>
          </a:p>
          <a:p>
            <a:endParaRPr lang="ar-IQ" dirty="0" smtClean="0"/>
          </a:p>
          <a:p>
            <a:endParaRPr lang="ar-IQ"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8</a:t>
            </a:fld>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225536"/>
          </a:xfrm>
        </p:spPr>
        <p:txBody>
          <a:bodyPr>
            <a:noAutofit/>
          </a:bodyPr>
          <a:lstStyle/>
          <a:p>
            <a:pPr algn="ctr" rtl="0"/>
            <a:r>
              <a:rPr lang="ar-IQ" sz="3600" b="1" dirty="0" smtClean="0"/>
              <a:t>مفهوم التخطيط المالي المستدام </a:t>
            </a:r>
            <a:endParaRPr lang="ar-IQ" sz="3600" dirty="0"/>
          </a:p>
        </p:txBody>
      </p:sp>
      <p:sp>
        <p:nvSpPr>
          <p:cNvPr id="3" name="عنصر نائب للمحتوى 2"/>
          <p:cNvSpPr>
            <a:spLocks noGrp="1"/>
          </p:cNvSpPr>
          <p:nvPr>
            <p:ph idx="1"/>
          </p:nvPr>
        </p:nvSpPr>
        <p:spPr/>
        <p:txBody>
          <a:bodyPr>
            <a:normAutofit/>
          </a:bodyPr>
          <a:lstStyle/>
          <a:p>
            <a:pPr algn="justLow">
              <a:buNone/>
            </a:pPr>
            <a:r>
              <a:rPr lang="ar-SA" b="1" dirty="0"/>
              <a:t> </a:t>
            </a:r>
            <a:r>
              <a:rPr lang="en-US" b="1" dirty="0" smtClean="0"/>
              <a:t>        </a:t>
            </a:r>
            <a:r>
              <a:rPr lang="ar-SA" sz="2800" b="1" dirty="0" smtClean="0"/>
              <a:t>التحليل </a:t>
            </a:r>
            <a:r>
              <a:rPr lang="ar-SA" sz="2800" b="1" dirty="0"/>
              <a:t>المالي من اهم </a:t>
            </a:r>
            <a:r>
              <a:rPr lang="ar-IQ" sz="2800" b="1" dirty="0" smtClean="0"/>
              <a:t>ال</a:t>
            </a:r>
            <a:r>
              <a:rPr lang="ar-SA" sz="2800" b="1" dirty="0" smtClean="0"/>
              <a:t>مهام </a:t>
            </a:r>
            <a:r>
              <a:rPr lang="ar-SA" sz="2800" b="1" dirty="0"/>
              <a:t>الوظيفة المالية وهو عبارة عن قراءة ودراسة وترجمة المعلومات التي تتضمنها القوائم المالية , ثم تحليلها لفهم مضمونها واعطاء صورة تساعد على فهم الهيكلة المالية والسياسات المتبعة من طرف الوحدة وكذلك ابراز الاهداف </a:t>
            </a:r>
            <a:r>
              <a:rPr lang="ar-SA" sz="2800" b="1" dirty="0" smtClean="0"/>
              <a:t> </a:t>
            </a:r>
            <a:r>
              <a:rPr lang="ar-SA" sz="2800" b="1" dirty="0"/>
              <a:t>والقرارات الخاصة بالتدفقات المالية , وابراز نقاط القوة والضعف اي تشخيص الوضعية المالية للوحدة وهذا من اجل رسم الخطط وتوجيه السياسات المالية المستقبلية </a:t>
            </a:r>
            <a:r>
              <a:rPr lang="ar-IQ" sz="2800" b="1" dirty="0" smtClean="0"/>
              <a:t>وبما يسهم في استدامة الموارد الخاصة بالوحدات الاقتصادية .</a:t>
            </a:r>
            <a:endParaRPr lang="ar-IQ" sz="28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9</a:t>
            </a:fld>
            <a:endParaRPr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1947</TotalTime>
  <Words>1212</Words>
  <Application>Microsoft Office PowerPoint</Application>
  <PresentationFormat>عرض على الشاشة (3:4)‏</PresentationFormat>
  <Paragraphs>87</Paragraphs>
  <Slides>15</Slides>
  <Notes>0</Notes>
  <HiddenSlides>0</HiddenSlides>
  <MMClips>0</MMClips>
  <ScaleCrop>false</ScaleCrop>
  <HeadingPairs>
    <vt:vector size="4" baseType="variant">
      <vt:variant>
        <vt:lpstr>سمة</vt:lpstr>
      </vt:variant>
      <vt:variant>
        <vt:i4>1</vt:i4>
      </vt:variant>
      <vt:variant>
        <vt:lpstr>عناوين الشرائح</vt:lpstr>
      </vt:variant>
      <vt:variant>
        <vt:i4>15</vt:i4>
      </vt:variant>
    </vt:vector>
  </HeadingPairs>
  <TitlesOfParts>
    <vt:vector size="16" baseType="lpstr">
      <vt:lpstr>تدفق</vt:lpstr>
      <vt:lpstr>عنوان الدورة التدريبية  حوكمة الوحدات الاقتصادية ودورها في التخطيط المالي المستدام </vt:lpstr>
      <vt:lpstr>ألمقدمة </vt:lpstr>
      <vt:lpstr>محاور الدورة التدريبية </vt:lpstr>
      <vt:lpstr>الهدف من الدورة التدريبية </vt:lpstr>
      <vt:lpstr>اولا :مفهوم حوكمة الوحدات الاقتصادية </vt:lpstr>
      <vt:lpstr>أهمية الحوكمه للوحدات الاقتصادية</vt:lpstr>
      <vt:lpstr>الشريحة 7</vt:lpstr>
      <vt:lpstr>مبادئ الحوكمة</vt:lpstr>
      <vt:lpstr>مفهوم التخطيط المالي المستدام </vt:lpstr>
      <vt:lpstr>  اهمية التحليل المالي المستدام </vt:lpstr>
      <vt:lpstr> اهمية التحليل المالي المستدام </vt:lpstr>
      <vt:lpstr> دور حوكمة الوحدات الاقتصادية في التخطيط المالي المستدام </vt:lpstr>
      <vt:lpstr> دور حوكمة الوحدات الاقتصادية في التخطيط المالي المستدام </vt:lpstr>
      <vt:lpstr> دور حوكمة الوحدات الاقتصادية في التخطيط المالي المستدام </vt:lpstr>
      <vt:lpstr>الخاتمة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دوره بعنوان التحليل المالي وأثره في اتخاذ القرارات الستراتيجية</dc:title>
  <dc:creator>hp</dc:creator>
  <cp:lastModifiedBy>hp</cp:lastModifiedBy>
  <cp:revision>94</cp:revision>
  <dcterms:created xsi:type="dcterms:W3CDTF">2025-03-19T07:12:24Z</dcterms:created>
  <dcterms:modified xsi:type="dcterms:W3CDTF">2025-04-19T19:20:27Z</dcterms:modified>
</cp:coreProperties>
</file>