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slideMaster+xml" PartName="/ppt/slideMasters/slideMaster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8.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Override ContentType="application/vnd.openxmlformats-officedocument.presentationml.viewProps+xml" PartName="/ppt/viewProps1.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Lst>
  <p:sldSz cy="6858000" cx="9144000"/>
  <p:notesSz cx="6858000" cy="9144000"/>
  <p:defaultTextStyle>
    <a:defPPr lvl="0">
      <a:defRPr lang="ar-IQ"/>
    </a:defPPr>
    <a:lvl1pPr defTabSz="914400" eaLnBrk="1" hangingPunct="1" latinLnBrk="0" lvl="0" marL="0" rtl="1" algn="r">
      <a:defRPr kern="1200" sz="1800">
        <a:solidFill>
          <a:schemeClr val="tx1"/>
        </a:solidFill>
        <a:latin typeface="+mn-lt"/>
        <a:ea typeface="+mn-ea"/>
        <a:cs typeface="+mn-cs"/>
      </a:defRPr>
    </a:lvl1pPr>
    <a:lvl2pPr defTabSz="914400" eaLnBrk="1" hangingPunct="1" latinLnBrk="0" lvl="1" marL="457200" rtl="1" algn="r">
      <a:defRPr kern="1200" sz="1800">
        <a:solidFill>
          <a:schemeClr val="tx1"/>
        </a:solidFill>
        <a:latin typeface="+mn-lt"/>
        <a:ea typeface="+mn-ea"/>
        <a:cs typeface="+mn-cs"/>
      </a:defRPr>
    </a:lvl2pPr>
    <a:lvl3pPr defTabSz="914400" eaLnBrk="1" hangingPunct="1" latinLnBrk="0" lvl="2" marL="914400" rtl="1" algn="r">
      <a:defRPr kern="1200" sz="1800">
        <a:solidFill>
          <a:schemeClr val="tx1"/>
        </a:solidFill>
        <a:latin typeface="+mn-lt"/>
        <a:ea typeface="+mn-ea"/>
        <a:cs typeface="+mn-cs"/>
      </a:defRPr>
    </a:lvl3pPr>
    <a:lvl4pPr defTabSz="914400" eaLnBrk="1" hangingPunct="1" latinLnBrk="0" lvl="3" marL="1371600" rtl="1" algn="r">
      <a:defRPr kern="1200" sz="1800">
        <a:solidFill>
          <a:schemeClr val="tx1"/>
        </a:solidFill>
        <a:latin typeface="+mn-lt"/>
        <a:ea typeface="+mn-ea"/>
        <a:cs typeface="+mn-cs"/>
      </a:defRPr>
    </a:lvl4pPr>
    <a:lvl5pPr defTabSz="914400" eaLnBrk="1" hangingPunct="1" latinLnBrk="0" lvl="4" marL="1828800" rtl="1" algn="r">
      <a:defRPr kern="1200" sz="1800">
        <a:solidFill>
          <a:schemeClr val="tx1"/>
        </a:solidFill>
        <a:latin typeface="+mn-lt"/>
        <a:ea typeface="+mn-ea"/>
        <a:cs typeface="+mn-cs"/>
      </a:defRPr>
    </a:lvl5pPr>
    <a:lvl6pPr defTabSz="914400" eaLnBrk="1" hangingPunct="1" latinLnBrk="0" lvl="5" marL="2286000" rtl="1" algn="r">
      <a:defRPr kern="1200" sz="1800">
        <a:solidFill>
          <a:schemeClr val="tx1"/>
        </a:solidFill>
        <a:latin typeface="+mn-lt"/>
        <a:ea typeface="+mn-ea"/>
        <a:cs typeface="+mn-cs"/>
      </a:defRPr>
    </a:lvl6pPr>
    <a:lvl7pPr defTabSz="914400" eaLnBrk="1" hangingPunct="1" latinLnBrk="0" lvl="6" marL="2743200" rtl="1" algn="r">
      <a:defRPr kern="1200" sz="1800">
        <a:solidFill>
          <a:schemeClr val="tx1"/>
        </a:solidFill>
        <a:latin typeface="+mn-lt"/>
        <a:ea typeface="+mn-ea"/>
        <a:cs typeface="+mn-cs"/>
      </a:defRPr>
    </a:lvl7pPr>
    <a:lvl8pPr defTabSz="914400" eaLnBrk="1" hangingPunct="1" latinLnBrk="0" lvl="7" marL="3200400" rtl="1" algn="r">
      <a:defRPr kern="1200" sz="1800">
        <a:solidFill>
          <a:schemeClr val="tx1"/>
        </a:solidFill>
        <a:latin typeface="+mn-lt"/>
        <a:ea typeface="+mn-ea"/>
        <a:cs typeface="+mn-cs"/>
      </a:defRPr>
    </a:lvl8pPr>
    <a:lvl9pPr defTabSz="914400" eaLnBrk="1" hangingPunct="1" latinLnBrk="0" lvl="8" marL="3657600" rtl="1" algn="r">
      <a:defRPr kern="1200" sz="1800">
        <a:solidFill>
          <a:schemeClr val="tx1"/>
        </a:solidFill>
        <a:latin typeface="+mn-lt"/>
        <a:ea typeface="+mn-ea"/>
        <a:cs typeface="+mn-cs"/>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1.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viewProps" Target="viewProps1.xml"/><Relationship Id="rId3" Type="http://schemas.openxmlformats.org/officeDocument/2006/relationships/presProps" Target="presProps1.xml"/><Relationship Id="rId4" Type="http://schemas.openxmlformats.org/officeDocument/2006/relationships/slideMaster" Target="slideMasters/slide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EBC3FEBF-2399-4DC0-92B6-C530219EA1AD}" type="datetimeFigureOut">
              <a:rPr lang="ar-IQ" smtClean="0"/>
              <a:t>29/08/1446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93BACBC-83A0-4A6F-9776-FC8FC16C65B7}"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EBC3FEBF-2399-4DC0-92B6-C530219EA1AD}" type="datetimeFigureOut">
              <a:rPr lang="ar-IQ" smtClean="0"/>
              <a:t>29/08/1446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93BACBC-83A0-4A6F-9776-FC8FC16C65B7}"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EBC3FEBF-2399-4DC0-92B6-C530219EA1AD}" type="datetimeFigureOut">
              <a:rPr lang="ar-IQ" smtClean="0"/>
              <a:t>29/08/1446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93BACBC-83A0-4A6F-9776-FC8FC16C65B7}"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EBC3FEBF-2399-4DC0-92B6-C530219EA1AD}" type="datetimeFigureOut">
              <a:rPr lang="ar-IQ" smtClean="0"/>
              <a:t>29/08/1446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93BACBC-83A0-4A6F-9776-FC8FC16C65B7}"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EBC3FEBF-2399-4DC0-92B6-C530219EA1AD}" type="datetimeFigureOut">
              <a:rPr lang="ar-IQ" smtClean="0"/>
              <a:t>29/08/1446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93BACBC-83A0-4A6F-9776-FC8FC16C65B7}"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EBC3FEBF-2399-4DC0-92B6-C530219EA1AD}" type="datetimeFigureOut">
              <a:rPr lang="ar-IQ" smtClean="0"/>
              <a:t>29/08/1446</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D93BACBC-83A0-4A6F-9776-FC8FC16C65B7}"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EBC3FEBF-2399-4DC0-92B6-C530219EA1AD}" type="datetimeFigureOut">
              <a:rPr lang="ar-IQ" smtClean="0"/>
              <a:t>29/08/1446</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D93BACBC-83A0-4A6F-9776-FC8FC16C65B7}"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EBC3FEBF-2399-4DC0-92B6-C530219EA1AD}" type="datetimeFigureOut">
              <a:rPr lang="ar-IQ" smtClean="0"/>
              <a:t>29/08/1446</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D93BACBC-83A0-4A6F-9776-FC8FC16C65B7}"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BC3FEBF-2399-4DC0-92B6-C530219EA1AD}" type="datetimeFigureOut">
              <a:rPr lang="ar-IQ" smtClean="0"/>
              <a:t>29/08/1446</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D93BACBC-83A0-4A6F-9776-FC8FC16C65B7}"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BC3FEBF-2399-4DC0-92B6-C530219EA1AD}" type="datetimeFigureOut">
              <a:rPr lang="ar-IQ" smtClean="0"/>
              <a:t>29/08/1446</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D93BACBC-83A0-4A6F-9776-FC8FC16C65B7}"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BC3FEBF-2399-4DC0-92B6-C530219EA1AD}" type="datetimeFigureOut">
              <a:rPr lang="ar-IQ" smtClean="0"/>
              <a:t>29/08/1446</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D93BACBC-83A0-4A6F-9776-FC8FC16C65B7}"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BC3FEBF-2399-4DC0-92B6-C530219EA1AD}" type="datetimeFigureOut">
              <a:rPr lang="ar-IQ" smtClean="0"/>
              <a:t>29/08/1446</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93BACBC-83A0-4A6F-9776-FC8FC16C65B7}"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b="1" dirty="0" smtClean="0">
                <a:solidFill>
                  <a:srgbClr val="FF0066"/>
                </a:solidFill>
              </a:rPr>
              <a:t>التسويق الوردي( المفهوم والطرق)</a:t>
            </a:r>
            <a:br>
              <a:rPr lang="ar-IQ" b="1" dirty="0" smtClean="0">
                <a:solidFill>
                  <a:srgbClr val="FF0066"/>
                </a:solidFill>
              </a:rPr>
            </a:br>
            <a:r>
              <a:rPr lang="ar-IQ" b="1" dirty="0" smtClean="0">
                <a:solidFill>
                  <a:srgbClr val="FF0066"/>
                </a:solidFill>
              </a:rPr>
              <a:t>وآثاره على المرأة</a:t>
            </a:r>
            <a:endParaRPr lang="ar-IQ" b="1" dirty="0">
              <a:solidFill>
                <a:srgbClr val="FF0066"/>
              </a:solidFill>
            </a:endParaRPr>
          </a:p>
        </p:txBody>
      </p:sp>
      <p:sp>
        <p:nvSpPr>
          <p:cNvPr id="3" name="عنوان فرعي 2"/>
          <p:cNvSpPr>
            <a:spLocks noGrp="1"/>
          </p:cNvSpPr>
          <p:nvPr>
            <p:ph type="subTitle" idx="1"/>
          </p:nvPr>
        </p:nvSpPr>
        <p:spPr/>
        <p:txBody>
          <a:bodyPr/>
          <a:lstStyle/>
          <a:p>
            <a:r>
              <a:rPr lang="ar-IQ" b="1" dirty="0" smtClean="0">
                <a:solidFill>
                  <a:schemeClr val="tx1"/>
                </a:solidFill>
              </a:rPr>
              <a:t>د. عيون سعد جمعة</a:t>
            </a:r>
          </a:p>
          <a:p>
            <a:r>
              <a:rPr lang="ar-IQ" b="1" dirty="0" smtClean="0">
                <a:solidFill>
                  <a:schemeClr val="tx1"/>
                </a:solidFill>
              </a:rPr>
              <a:t>كلية الإعلام / جامعة بغداد</a:t>
            </a:r>
            <a:endParaRPr lang="ar-IQ"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smtClean="0">
                <a:solidFill>
                  <a:srgbClr val="FF0066"/>
                </a:solidFill>
              </a:rPr>
              <a:t>طرق تطبيق حملات التسويق الوردي</a:t>
            </a:r>
            <a:endParaRPr lang="ar-IQ" dirty="0"/>
          </a:p>
        </p:txBody>
      </p:sp>
      <p:sp>
        <p:nvSpPr>
          <p:cNvPr id="3" name="عنصر نائب للمحتوى 2"/>
          <p:cNvSpPr>
            <a:spLocks noGrp="1"/>
          </p:cNvSpPr>
          <p:nvPr>
            <p:ph idx="1"/>
          </p:nvPr>
        </p:nvSpPr>
        <p:spPr/>
        <p:txBody>
          <a:bodyPr>
            <a:normAutofit/>
          </a:bodyPr>
          <a:lstStyle/>
          <a:p>
            <a:pPr algn="just" fontAlgn="base"/>
            <a:r>
              <a:rPr lang="ar-IQ" sz="2400" dirty="0"/>
              <a:t>يعتبر أحد </a:t>
            </a:r>
            <a:r>
              <a:rPr lang="ar-IQ" sz="2400" dirty="0" err="1"/>
              <a:t>الـ</a:t>
            </a:r>
            <a:r>
              <a:rPr lang="ar-IQ" sz="2400" dirty="0"/>
              <a:t> أمثلة على التسويق الوردي  شركة ( </a:t>
            </a:r>
            <a:r>
              <a:rPr lang="en-US" sz="2400" dirty="0"/>
              <a:t>Nike ) </a:t>
            </a:r>
            <a:r>
              <a:rPr lang="ar-IQ" sz="2400" dirty="0"/>
              <a:t>اعتادت تلك الشركة بالتحديد على توجيه رسائلها التسويقية وحملاتها الترويجية إلى الذكور، فإذا تصفحت صفحات التواصل الاجتماعي الخاصة </a:t>
            </a:r>
            <a:r>
              <a:rPr lang="ar-IQ" sz="2400" dirty="0" err="1"/>
              <a:t>بها</a:t>
            </a:r>
            <a:r>
              <a:rPr lang="ar-IQ" sz="2400" dirty="0"/>
              <a:t> </a:t>
            </a:r>
            <a:r>
              <a:rPr lang="ar-IQ" sz="2400" dirty="0" err="1"/>
              <a:t>يتجد</a:t>
            </a:r>
            <a:r>
              <a:rPr lang="ar-IQ" sz="2400" dirty="0"/>
              <a:t> رسائل عديدة </a:t>
            </a:r>
            <a:r>
              <a:rPr lang="ar-IQ" sz="2400" dirty="0" err="1"/>
              <a:t>كـ</a:t>
            </a:r>
            <a:r>
              <a:rPr lang="ar-IQ" sz="2400" dirty="0"/>
              <a:t> ( </a:t>
            </a:r>
            <a:r>
              <a:rPr lang="en-US" sz="2400" dirty="0"/>
              <a:t>Just Do It ) </a:t>
            </a:r>
            <a:r>
              <a:rPr lang="ar-IQ" sz="2400" dirty="0"/>
              <a:t>وعندما تم إضافة السيدات وتقديم منتجات لهم لم يتم الاهتمام بتوجيه رسائل تسويقية لهم، كان يجب أن تهتم تلك العلامة التجارية كذلك بعمل أحذية ملائمة للسيدات، كأن تقدم أحذية نسائية بكعب </a:t>
            </a:r>
            <a:r>
              <a:rPr lang="ar-IQ" sz="2400" dirty="0" smtClean="0"/>
              <a:t>عال.</a:t>
            </a:r>
          </a:p>
          <a:p>
            <a:pPr algn="just" fontAlgn="base"/>
            <a:r>
              <a:rPr lang="ar-IQ" sz="2400" b="1" dirty="0" smtClean="0"/>
              <a:t>لا تحاول </a:t>
            </a:r>
            <a:r>
              <a:rPr lang="ar-IQ" sz="2400" b="1" dirty="0"/>
              <a:t>خداع </a:t>
            </a:r>
            <a:r>
              <a:rPr lang="ar-IQ" sz="2400" b="1" dirty="0" smtClean="0"/>
              <a:t>المرأة:</a:t>
            </a:r>
            <a:r>
              <a:rPr lang="ar-IQ" sz="2400" dirty="0" smtClean="0"/>
              <a:t>عليك </a:t>
            </a:r>
            <a:r>
              <a:rPr lang="ar-IQ" sz="2400" dirty="0"/>
              <a:t>ألا تقنع المرأة بأن المنتج </a:t>
            </a:r>
            <a:r>
              <a:rPr lang="ar-IQ" sz="2400" dirty="0" err="1"/>
              <a:t>الردئ</a:t>
            </a:r>
            <a:r>
              <a:rPr lang="ar-IQ" sz="2400" dirty="0"/>
              <a:t> المتواجد في مكانك الخاص منتج جيد، بل عليك أن تكون أمينًا عند تقديم منتجك الخاص للعملاء؛ ذلك لأن المرأة تستطيع أن تفرق بكل سهولة بين المنتج الجيد والمنتج </a:t>
            </a:r>
            <a:r>
              <a:rPr lang="ar-IQ" sz="2400" dirty="0" err="1"/>
              <a:t>الردئ</a:t>
            </a:r>
            <a:r>
              <a:rPr lang="ar-IQ" sz="2400" dirty="0"/>
              <a:t>؛ السبب في أن المرأة يمكنها أن تفرق بين المنتجات لأنها تبحث كثيرًا حتى تصل إلى المنتج الذي تبحث عنه.</a:t>
            </a:r>
          </a:p>
          <a:p>
            <a:pPr algn="just" fontAlgn="base"/>
            <a:endParaRPr lang="ar-IQ"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92500" lnSpcReduction="20000"/>
          </a:bodyPr>
          <a:lstStyle/>
          <a:p>
            <a:pPr algn="just" fontAlgn="base"/>
            <a:r>
              <a:rPr lang="ar-IQ" sz="2600" b="1" dirty="0"/>
              <a:t>امنح المرأة قليلًا من </a:t>
            </a:r>
            <a:r>
              <a:rPr lang="ar-IQ" sz="2600" b="1" dirty="0" smtClean="0"/>
              <a:t>الأضواء: </a:t>
            </a:r>
            <a:r>
              <a:rPr lang="ar-IQ" sz="2600" dirty="0" smtClean="0"/>
              <a:t>من </a:t>
            </a:r>
            <a:r>
              <a:rPr lang="ar-IQ" sz="2600" dirty="0"/>
              <a:t>أهم الأساليب التي تجعل التسويق الوردي – </a:t>
            </a:r>
            <a:r>
              <a:rPr lang="en-US" sz="2600" dirty="0"/>
              <a:t>Pink Marketing </a:t>
            </a:r>
            <a:r>
              <a:rPr lang="ar-IQ" sz="2600" dirty="0"/>
              <a:t>أكثر نجاحًا هو أن تركز الأضواء على المرأة بشكل أكبر، من أكبر الأمثلة التي يمكن أن نتناولها في هذا الجانب بالتحديد هو شركة </a:t>
            </a:r>
            <a:r>
              <a:rPr lang="en-US" sz="2600" dirty="0"/>
              <a:t>Dove، </a:t>
            </a:r>
            <a:r>
              <a:rPr lang="ar-IQ" sz="2600" dirty="0"/>
              <a:t>ركزت شركة </a:t>
            </a:r>
            <a:r>
              <a:rPr lang="ar-IQ" sz="2600" dirty="0" err="1"/>
              <a:t>دوف</a:t>
            </a:r>
            <a:r>
              <a:rPr lang="ar-IQ" sz="2600" dirty="0"/>
              <a:t> على النساء بشكل كبير، وكان شعار الحملة الخاصة بتلك الشركة بالتحديد أن كافة النساء الحقيقيات جميلات بالفعل، نجحت تلك الحملة التي تناولتها تلك الشركة بالتحديد لأنهن اعتقدن بأن تلك الإعلانات تمثل جانبًا كبيرًا من شخصيتهن.</a:t>
            </a:r>
          </a:p>
          <a:p>
            <a:pPr algn="just" fontAlgn="base"/>
            <a:r>
              <a:rPr lang="ar-IQ" sz="2800" dirty="0"/>
              <a:t> </a:t>
            </a:r>
            <a:r>
              <a:rPr lang="ar-IQ" sz="2800" b="1" dirty="0"/>
              <a:t>لا تركز فقط على اللون </a:t>
            </a:r>
            <a:r>
              <a:rPr lang="ar-IQ" sz="2800" b="1" dirty="0" smtClean="0"/>
              <a:t>الوردي:</a:t>
            </a:r>
            <a:r>
              <a:rPr lang="ar-IQ" sz="2800" dirty="0" smtClean="0"/>
              <a:t>لا </a:t>
            </a:r>
            <a:r>
              <a:rPr lang="ar-IQ" sz="2800" dirty="0"/>
              <a:t>يجب أن تركز فقط على اللون الوردي أثناء إجراء التسويق الموجه للمرأة، حيث يعتبر اللون الوردي أداة واحدة فقط يتم استخدامها في الحملات الإعلانية وغيرها، بل يمكنك أن تستخدم </a:t>
            </a:r>
            <a:r>
              <a:rPr lang="ar-IQ" sz="2800" dirty="0" err="1"/>
              <a:t>ادوات</a:t>
            </a:r>
            <a:r>
              <a:rPr lang="ar-IQ" sz="2800" dirty="0"/>
              <a:t> أخرى ومن أهم تلك </a:t>
            </a:r>
            <a:r>
              <a:rPr lang="ar-IQ" sz="2800" dirty="0" err="1"/>
              <a:t>الادوات</a:t>
            </a:r>
            <a:r>
              <a:rPr lang="ar-IQ" sz="2800" dirty="0"/>
              <a:t> الألوان </a:t>
            </a:r>
            <a:r>
              <a:rPr lang="ar-IQ" sz="2800" dirty="0" err="1"/>
              <a:t>كالاحمر</a:t>
            </a:r>
            <a:r>
              <a:rPr lang="ar-IQ" sz="2800" dirty="0"/>
              <a:t> والأسود بالإضافة إلى اللون البنفسجي والأزرق، عليك أن تبدأ في توظيف تلك الأدوات في حملاتك الإعلانية المختلفة</a:t>
            </a:r>
            <a:r>
              <a:rPr lang="ar-IQ" sz="2800" dirty="0" smtClean="0"/>
              <a:t>.</a:t>
            </a:r>
            <a:endParaRPr lang="ar-IQ" sz="2800" dirty="0"/>
          </a:p>
          <a:p>
            <a:endParaRPr lang="ar-IQ"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a:bodyPr>
          <a:lstStyle/>
          <a:p>
            <a:pPr algn="just" fontAlgn="base"/>
            <a:r>
              <a:rPr lang="ar-IQ" b="1" dirty="0"/>
              <a:t>المرأة أفضل من يقوم </a:t>
            </a:r>
            <a:r>
              <a:rPr lang="ar-IQ" b="1" dirty="0" err="1"/>
              <a:t>بـ</a:t>
            </a:r>
            <a:r>
              <a:rPr lang="ar-IQ" b="1" dirty="0"/>
              <a:t> التسويق الوردي – </a:t>
            </a:r>
            <a:r>
              <a:rPr lang="en-US" b="1" dirty="0"/>
              <a:t>Pink </a:t>
            </a:r>
            <a:r>
              <a:rPr lang="en-US" b="1" dirty="0" smtClean="0"/>
              <a:t>Marketing:</a:t>
            </a:r>
            <a:r>
              <a:rPr lang="ar-IQ" dirty="0" smtClean="0"/>
              <a:t>تعتبر </a:t>
            </a:r>
            <a:r>
              <a:rPr lang="ar-IQ" dirty="0"/>
              <a:t>المرأة هي أفضل من يقوم بهذا النوع من التسويق، فلديها قدرة كبيرة على صناعة الإعلانات بطريقة إبداعية مميزة، احرص على أن يكون في فريق التسويق الخاص بك مجموعة من النساء الماهرات في الترويج للمنتجات المختلفة، إذا قمت بذلك بشكل صحيح ستكون قد نجحت في التسويق الموجه للمرأة</a:t>
            </a:r>
            <a:r>
              <a:rPr lang="ar-IQ" dirty="0" smtClean="0"/>
              <a:t>.</a:t>
            </a:r>
            <a:endParaRPr lang="ar-IQ"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b="1" dirty="0">
                <a:solidFill>
                  <a:srgbClr val="FF0066"/>
                </a:solidFill>
              </a:rPr>
              <a:t> </a:t>
            </a:r>
            <a:r>
              <a:rPr lang="ar-IQ" b="1" dirty="0" smtClean="0">
                <a:solidFill>
                  <a:srgbClr val="FF0066"/>
                </a:solidFill>
              </a:rPr>
              <a:t/>
            </a:r>
            <a:br>
              <a:rPr lang="ar-IQ" b="1" dirty="0" smtClean="0">
                <a:solidFill>
                  <a:srgbClr val="FF0066"/>
                </a:solidFill>
              </a:rPr>
            </a:br>
            <a:r>
              <a:rPr lang="ar-IQ" b="1" dirty="0">
                <a:solidFill>
                  <a:srgbClr val="FF0066"/>
                </a:solidFill>
              </a:rPr>
              <a:t/>
            </a:r>
            <a:br>
              <a:rPr lang="ar-IQ" b="1" dirty="0">
                <a:solidFill>
                  <a:srgbClr val="FF0066"/>
                </a:solidFill>
              </a:rPr>
            </a:br>
            <a:r>
              <a:rPr lang="ar-IQ" b="1" dirty="0" smtClean="0">
                <a:solidFill>
                  <a:srgbClr val="FF0066"/>
                </a:solidFill>
              </a:rPr>
              <a:t>أمثلة </a:t>
            </a:r>
            <a:r>
              <a:rPr lang="ar-IQ" b="1" dirty="0">
                <a:solidFill>
                  <a:srgbClr val="FF0066"/>
                </a:solidFill>
              </a:rPr>
              <a:t>على التسويق الوردي </a:t>
            </a:r>
            <a:r>
              <a:rPr lang="ar-IQ" dirty="0">
                <a:solidFill>
                  <a:srgbClr val="FF0066"/>
                </a:solidFill>
              </a:rPr>
              <a:t/>
            </a:r>
            <a:br>
              <a:rPr lang="ar-IQ" dirty="0">
                <a:solidFill>
                  <a:srgbClr val="FF0066"/>
                </a:solidFill>
              </a:rPr>
            </a:br>
            <a:r>
              <a:rPr lang="ar-IQ" dirty="0" smtClean="0">
                <a:solidFill>
                  <a:srgbClr val="FF0066"/>
                </a:solidFill>
              </a:rPr>
              <a:t/>
            </a:r>
            <a:br>
              <a:rPr lang="ar-IQ" dirty="0" smtClean="0">
                <a:solidFill>
                  <a:srgbClr val="FF0066"/>
                </a:solidFill>
              </a:rPr>
            </a:br>
            <a:endParaRPr lang="ar-IQ" dirty="0">
              <a:solidFill>
                <a:srgbClr val="FF0066"/>
              </a:solidFill>
            </a:endParaRPr>
          </a:p>
        </p:txBody>
      </p:sp>
      <p:sp>
        <p:nvSpPr>
          <p:cNvPr id="3" name="عنصر نائب للمحتوى 2"/>
          <p:cNvSpPr>
            <a:spLocks noGrp="1"/>
          </p:cNvSpPr>
          <p:nvPr>
            <p:ph idx="1"/>
          </p:nvPr>
        </p:nvSpPr>
        <p:spPr/>
        <p:txBody>
          <a:bodyPr>
            <a:normAutofit fontScale="70000" lnSpcReduction="20000"/>
          </a:bodyPr>
          <a:lstStyle/>
          <a:p>
            <a:endParaRPr lang="ar-IQ" b="1" dirty="0" smtClean="0"/>
          </a:p>
          <a:p>
            <a:pPr algn="just"/>
            <a:r>
              <a:rPr lang="ar-IQ" b="1" dirty="0" smtClean="0"/>
              <a:t>مستحضرات </a:t>
            </a:r>
            <a:r>
              <a:rPr lang="ar-IQ" b="1" dirty="0"/>
              <a:t>التجميل والعناية </a:t>
            </a:r>
            <a:r>
              <a:rPr lang="ar-IQ" b="1" dirty="0" smtClean="0"/>
              <a:t>بالبشرة:ا</a:t>
            </a:r>
            <a:r>
              <a:rPr lang="ar-IQ" dirty="0" smtClean="0"/>
              <a:t>لعديد </a:t>
            </a:r>
            <a:r>
              <a:rPr lang="ar-IQ" dirty="0"/>
              <a:t>من الشركات تستخدم الألوان الوردية والإعلانات التي تستهدف النساء في تسويق منتجاتها مثل أحمر الشفاه، ومستحضرات العناية بالبشرة.</a:t>
            </a:r>
          </a:p>
          <a:p>
            <a:pPr algn="just"/>
            <a:r>
              <a:rPr lang="ar-IQ" b="1" dirty="0"/>
              <a:t>الأزياء </a:t>
            </a:r>
            <a:r>
              <a:rPr lang="ar-IQ" b="1" dirty="0" smtClean="0"/>
              <a:t>والملابس:</a:t>
            </a:r>
            <a:r>
              <a:rPr lang="ar-IQ" dirty="0" smtClean="0"/>
              <a:t>العلامات </a:t>
            </a:r>
            <a:r>
              <a:rPr lang="ar-IQ" dirty="0"/>
              <a:t>التجارية تستخدم اللون الوردي والتصاميم الأنثوية في ترويج مجموعات الملابس والإكسسوارات التي تستهدف النساء.</a:t>
            </a:r>
          </a:p>
          <a:p>
            <a:pPr algn="just"/>
            <a:r>
              <a:rPr lang="ar-IQ" b="1" dirty="0"/>
              <a:t>المنتجات </a:t>
            </a:r>
            <a:r>
              <a:rPr lang="ar-IQ" b="1" dirty="0" smtClean="0"/>
              <a:t>الغذائية:</a:t>
            </a:r>
            <a:r>
              <a:rPr lang="ar-IQ" dirty="0" smtClean="0"/>
              <a:t>الشركات </a:t>
            </a:r>
            <a:r>
              <a:rPr lang="ar-IQ" dirty="0"/>
              <a:t>المصنعة للمنتجات الغذائية قد تستخدم التسويق الوردي في ترويج منتجات صحية وعضوية مثل </a:t>
            </a:r>
            <a:r>
              <a:rPr lang="ar-IQ" dirty="0" err="1"/>
              <a:t>الشوكولاتة</a:t>
            </a:r>
            <a:r>
              <a:rPr lang="ar-IQ" dirty="0"/>
              <a:t> الوردية والحلويات الصحية.</a:t>
            </a:r>
          </a:p>
          <a:p>
            <a:pPr algn="just"/>
            <a:r>
              <a:rPr lang="ar-IQ" b="1" dirty="0" smtClean="0"/>
              <a:t>المشروبات:ا</a:t>
            </a:r>
            <a:r>
              <a:rPr lang="ar-IQ" dirty="0" smtClean="0"/>
              <a:t>لعلامات </a:t>
            </a:r>
            <a:r>
              <a:rPr lang="ar-IQ" dirty="0"/>
              <a:t>التجارية للمشروبات، مثل المشروبات الغازية والشاي، قد تستخدم التسويق الوردي لاستهداف النساء من خلال الإعلانات والعبوات بتصاميم نسائية.</a:t>
            </a:r>
          </a:p>
          <a:p>
            <a:pPr algn="just"/>
            <a:r>
              <a:rPr lang="ar-IQ" b="1" dirty="0"/>
              <a:t>السياحة </a:t>
            </a:r>
            <a:r>
              <a:rPr lang="ar-IQ" b="1" dirty="0" smtClean="0"/>
              <a:t>والسفر:</a:t>
            </a:r>
            <a:r>
              <a:rPr lang="ar-IQ" dirty="0" smtClean="0"/>
              <a:t>الشركات </a:t>
            </a:r>
            <a:r>
              <a:rPr lang="ar-IQ" dirty="0"/>
              <a:t>السياحية قد تستخدم  </a:t>
            </a:r>
            <a:r>
              <a:rPr lang="ar-IQ" dirty="0" err="1" smtClean="0"/>
              <a:t>الالوان</a:t>
            </a:r>
            <a:r>
              <a:rPr lang="ar-IQ" dirty="0" smtClean="0"/>
              <a:t> والصور </a:t>
            </a:r>
            <a:r>
              <a:rPr lang="ar-IQ" dirty="0"/>
              <a:t>الجميلة </a:t>
            </a:r>
            <a:r>
              <a:rPr lang="ar-IQ" dirty="0" smtClean="0"/>
              <a:t>في </a:t>
            </a:r>
            <a:r>
              <a:rPr lang="ar-IQ" dirty="0"/>
              <a:t>تسويق الرحلات والمنتجات السياحية </a:t>
            </a:r>
            <a:r>
              <a:rPr lang="ar-IQ" dirty="0" smtClean="0"/>
              <a:t>وتستهدف النساء بصورة كبيرة ليتم استمالتها من اجل تجربة الخدمة.</a:t>
            </a:r>
            <a:endParaRPr lang="ar-IQ"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pPr>
              <a:buNone/>
            </a:pPr>
            <a:r>
              <a:rPr lang="ar-IQ" dirty="0" smtClean="0"/>
              <a:t>  </a:t>
            </a:r>
          </a:p>
          <a:p>
            <a:pPr>
              <a:buNone/>
            </a:pPr>
            <a:endParaRPr lang="ar-IQ" dirty="0"/>
          </a:p>
          <a:p>
            <a:pPr>
              <a:buNone/>
            </a:pPr>
            <a:r>
              <a:rPr lang="ar-IQ" dirty="0" smtClean="0"/>
              <a:t>         </a:t>
            </a:r>
          </a:p>
          <a:p>
            <a:pPr>
              <a:buNone/>
            </a:pPr>
            <a:r>
              <a:rPr lang="ar-IQ" sz="4000" b="1" i="1" dirty="0">
                <a:solidFill>
                  <a:srgbClr val="FF0066"/>
                </a:solidFill>
              </a:rPr>
              <a:t> </a:t>
            </a:r>
            <a:r>
              <a:rPr lang="ar-IQ" sz="4000" b="1" i="1" dirty="0" smtClean="0">
                <a:solidFill>
                  <a:srgbClr val="FF0066"/>
                </a:solidFill>
              </a:rPr>
              <a:t>                شكرا لحسن استماعكم</a:t>
            </a:r>
            <a:endParaRPr lang="ar-IQ" sz="4000" b="1" i="1" dirty="0">
              <a:solidFill>
                <a:srgbClr val="FF0066"/>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smtClean="0">
                <a:solidFill>
                  <a:srgbClr val="FF0066"/>
                </a:solidFill>
              </a:rPr>
              <a:t>مفهوم وتعريف التسويق الوردي</a:t>
            </a:r>
            <a:endParaRPr lang="ar-IQ" b="1" dirty="0">
              <a:solidFill>
                <a:srgbClr val="FF0066"/>
              </a:solidFill>
            </a:endParaRPr>
          </a:p>
        </p:txBody>
      </p:sp>
      <p:sp>
        <p:nvSpPr>
          <p:cNvPr id="3" name="عنصر نائب للمحتوى 2"/>
          <p:cNvSpPr>
            <a:spLocks noGrp="1"/>
          </p:cNvSpPr>
          <p:nvPr>
            <p:ph idx="1"/>
          </p:nvPr>
        </p:nvSpPr>
        <p:spPr/>
        <p:txBody>
          <a:bodyPr>
            <a:normAutofit fontScale="85000" lnSpcReduction="10000"/>
          </a:bodyPr>
          <a:lstStyle/>
          <a:p>
            <a:pPr algn="just" fontAlgn="base"/>
            <a:r>
              <a:rPr lang="ar-IQ" b="1" dirty="0"/>
              <a:t>يعتبر التسويق الوردي – </a:t>
            </a:r>
            <a:r>
              <a:rPr lang="en-US" b="1" dirty="0"/>
              <a:t>Pink Marketing </a:t>
            </a:r>
            <a:r>
              <a:rPr lang="ar-IQ" b="1" dirty="0"/>
              <a:t>نوع من أنواع التسويق؛ يستهدف هذا التسويق المرأة بشكلٍ خاص، يحرص </a:t>
            </a:r>
            <a:r>
              <a:rPr lang="ar-IQ" b="1" dirty="0" err="1"/>
              <a:t>مختصو</a:t>
            </a:r>
            <a:r>
              <a:rPr lang="ar-IQ" b="1" dirty="0"/>
              <a:t> هذا النوع من أنواع التسويق على فهم كافة الخصائص الخاصة بالمرأة، فمن الضروري فهم طريقة التفكير إضافة إلى تحديد أهم احتياجات المرأة؛ ذلك حتى يتم إعداد خطة تسويقية ناجحة</a:t>
            </a:r>
            <a:r>
              <a:rPr lang="ar-IQ" b="1" dirty="0" smtClean="0"/>
              <a:t>.</a:t>
            </a:r>
          </a:p>
          <a:p>
            <a:pPr algn="just" fontAlgn="base"/>
            <a:r>
              <a:rPr lang="ar-IQ" b="1" dirty="0"/>
              <a:t>قد </a:t>
            </a:r>
            <a:r>
              <a:rPr lang="ar-IQ" b="1" dirty="0" err="1"/>
              <a:t>يتراود</a:t>
            </a:r>
            <a:r>
              <a:rPr lang="ar-IQ" b="1" dirty="0"/>
              <a:t> في ذهنك أن </a:t>
            </a:r>
            <a:r>
              <a:rPr lang="ar-IQ" b="1" dirty="0" err="1"/>
              <a:t>الـ</a:t>
            </a:r>
            <a:r>
              <a:rPr lang="ar-IQ" b="1" dirty="0"/>
              <a:t> </a:t>
            </a:r>
            <a:r>
              <a:rPr lang="en-US" b="1" dirty="0"/>
              <a:t>Pink Marketing </a:t>
            </a:r>
            <a:r>
              <a:rPr lang="ar-IQ" b="1" dirty="0"/>
              <a:t>يعني استخدام اللون الوردي أثناء التسويق للمنتجات الخاصة بالمرأة، لكن في الحقيقة يتم استخدام عشرات الألوان أثناء الاعتماد على هذا النوع من التسويق، وبذلك فإن التسويق الوردي لا يرتبط بشكل أساسي </a:t>
            </a:r>
            <a:r>
              <a:rPr lang="ar-IQ" b="1" dirty="0" smtClean="0"/>
              <a:t>باسمه ولكن تمت تسميته استنادا على </a:t>
            </a:r>
            <a:r>
              <a:rPr lang="ar-IQ" b="1" dirty="0" err="1" smtClean="0"/>
              <a:t>ان</a:t>
            </a:r>
            <a:r>
              <a:rPr lang="ar-IQ" b="1" dirty="0" smtClean="0"/>
              <a:t> اللون الوردي هو من </a:t>
            </a:r>
            <a:r>
              <a:rPr lang="ar-IQ" b="1" dirty="0" err="1" smtClean="0"/>
              <a:t>الالوان</a:t>
            </a:r>
            <a:r>
              <a:rPr lang="ar-IQ" b="1" dirty="0" smtClean="0"/>
              <a:t> المفضلة لدى المرأة ورمزا خاصا </a:t>
            </a:r>
            <a:r>
              <a:rPr lang="ar-IQ" b="1" dirty="0" err="1" smtClean="0"/>
              <a:t>بها</a:t>
            </a:r>
            <a:r>
              <a:rPr lang="ar-IQ" b="1" dirty="0" smtClean="0"/>
              <a:t>.</a:t>
            </a:r>
            <a:endParaRPr lang="ar-IQ"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smtClean="0">
                <a:solidFill>
                  <a:srgbClr val="FF0066"/>
                </a:solidFill>
              </a:rPr>
              <a:t>مفهوم وتعريف التسويق الوردي</a:t>
            </a:r>
            <a:endParaRPr lang="ar-IQ" dirty="0"/>
          </a:p>
        </p:txBody>
      </p:sp>
      <p:sp>
        <p:nvSpPr>
          <p:cNvPr id="3" name="عنصر نائب للمحتوى 2"/>
          <p:cNvSpPr>
            <a:spLocks noGrp="1"/>
          </p:cNvSpPr>
          <p:nvPr>
            <p:ph idx="1"/>
          </p:nvPr>
        </p:nvSpPr>
        <p:spPr/>
        <p:txBody>
          <a:bodyPr/>
          <a:lstStyle/>
          <a:p>
            <a:pPr algn="just"/>
            <a:r>
              <a:rPr lang="ar-IQ" b="1" dirty="0" smtClean="0"/>
              <a:t>ولذلك يعرف بأنه ”كافة الأنشطة التسويقية التي تقوم </a:t>
            </a:r>
            <a:r>
              <a:rPr lang="ar-IQ" b="1" dirty="0" err="1" smtClean="0"/>
              <a:t>بها</a:t>
            </a:r>
            <a:r>
              <a:rPr lang="ar-IQ" b="1" dirty="0" smtClean="0"/>
              <a:t> الشركة عندما تستهدف بمنتجاتها شريحة الإناث من المستهلكين، وتقوم الشركة هنا بتعديل كل إستراتيجياتها التسويقية لتناسب المرأة وطريقة تفكيرها لتلبية رغباتها وحاجاتها“.</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fontAlgn="base"/>
            <a:r>
              <a:rPr lang="ar-IQ" b="1" dirty="0" smtClean="0">
                <a:solidFill>
                  <a:srgbClr val="FF0066"/>
                </a:solidFill>
              </a:rPr>
              <a:t/>
            </a:r>
            <a:br>
              <a:rPr lang="ar-IQ" b="1" dirty="0" smtClean="0">
                <a:solidFill>
                  <a:srgbClr val="FF0066"/>
                </a:solidFill>
              </a:rPr>
            </a:br>
            <a:r>
              <a:rPr lang="ar-IQ" b="1" dirty="0">
                <a:solidFill>
                  <a:srgbClr val="FF0066"/>
                </a:solidFill>
              </a:rPr>
              <a:t/>
            </a:r>
            <a:br>
              <a:rPr lang="ar-IQ" b="1" dirty="0">
                <a:solidFill>
                  <a:srgbClr val="FF0066"/>
                </a:solidFill>
              </a:rPr>
            </a:br>
            <a:r>
              <a:rPr lang="ar-IQ" b="1" dirty="0" smtClean="0">
                <a:solidFill>
                  <a:srgbClr val="FF0066"/>
                </a:solidFill>
              </a:rPr>
              <a:t>لماذا </a:t>
            </a:r>
            <a:r>
              <a:rPr lang="ar-IQ" b="1" dirty="0">
                <a:solidFill>
                  <a:srgbClr val="FF0066"/>
                </a:solidFill>
              </a:rPr>
              <a:t>ينبغي الاهتمام بالتسويق الوردي؟</a:t>
            </a:r>
            <a:br>
              <a:rPr lang="ar-IQ" b="1" dirty="0">
                <a:solidFill>
                  <a:srgbClr val="FF0066"/>
                </a:solidFill>
              </a:rPr>
            </a:br>
            <a:r>
              <a:rPr lang="ar-IQ" dirty="0" smtClean="0">
                <a:solidFill>
                  <a:srgbClr val="FF0066"/>
                </a:solidFill>
              </a:rPr>
              <a:t/>
            </a:r>
            <a:br>
              <a:rPr lang="ar-IQ" dirty="0" smtClean="0">
                <a:solidFill>
                  <a:srgbClr val="FF0066"/>
                </a:solidFill>
              </a:rPr>
            </a:br>
            <a:endParaRPr lang="ar-IQ" dirty="0">
              <a:solidFill>
                <a:srgbClr val="FF0066"/>
              </a:solidFill>
            </a:endParaRPr>
          </a:p>
        </p:txBody>
      </p:sp>
      <p:sp>
        <p:nvSpPr>
          <p:cNvPr id="3" name="عنصر نائب للمحتوى 2"/>
          <p:cNvSpPr>
            <a:spLocks noGrp="1"/>
          </p:cNvSpPr>
          <p:nvPr>
            <p:ph idx="1"/>
          </p:nvPr>
        </p:nvSpPr>
        <p:spPr/>
        <p:txBody>
          <a:bodyPr>
            <a:normAutofit fontScale="85000" lnSpcReduction="20000"/>
          </a:bodyPr>
          <a:lstStyle/>
          <a:p>
            <a:pPr algn="just" fontAlgn="base"/>
            <a:r>
              <a:rPr lang="ar-IQ" b="1" dirty="0"/>
              <a:t>ينبغي الاهتمام بشكل خاص </a:t>
            </a:r>
            <a:r>
              <a:rPr lang="ar-IQ" b="1" dirty="0" err="1"/>
              <a:t>بـ</a:t>
            </a:r>
            <a:r>
              <a:rPr lang="ar-IQ" b="1" dirty="0"/>
              <a:t> </a:t>
            </a:r>
            <a:r>
              <a:rPr lang="en-US" b="1" dirty="0"/>
              <a:t>Pink Marketing؛ </a:t>
            </a:r>
            <a:r>
              <a:rPr lang="ar-IQ" b="1" dirty="0"/>
              <a:t>ذلك لأن المرأة مهمةٌ للغاية؛ فهي تقوم بالتسوق لكافة أفراد أسرتها من آباء أو أطفال صغار، فحتى لو وجدت أن الفاتورة مكتوبة باسم الأب، فلا يعني ذلك أن الأب من قام بالشراء، بل يمكن أن تستخدم الأم بطاقة الائتمان الخاصة بالأب، وفي كافة الأسر ستجد أن المرأة هي الحارس الأساسي لنفقات الأسرة! لذلك فإن المرأة مهمة وينبغي الاهتمام بالتسويق لها.</a:t>
            </a:r>
          </a:p>
          <a:p>
            <a:pPr algn="just" fontAlgn="base"/>
            <a:r>
              <a:rPr lang="ar-IQ" b="1" dirty="0"/>
              <a:t> </a:t>
            </a:r>
          </a:p>
          <a:p>
            <a:pPr algn="just" fontAlgn="base"/>
            <a:r>
              <a:rPr lang="ar-IQ" b="1" dirty="0"/>
              <a:t>تكمن أهمية التسويق إلى المرأة كذلك أنه الطريقة الفعالة التي تستخدم لدراسة كافة </a:t>
            </a:r>
            <a:r>
              <a:rPr lang="ar-IQ" b="1" dirty="0" err="1"/>
              <a:t>الإحتياجات</a:t>
            </a:r>
            <a:r>
              <a:rPr lang="ar-IQ" b="1" dirty="0"/>
              <a:t> الخاصة بالمرأة، وبذلك ستكون الحملات التسويقية موجهة إلى الشريحة الصحيحة، يجعلك </a:t>
            </a:r>
            <a:r>
              <a:rPr lang="ar-IQ" b="1" dirty="0" err="1"/>
              <a:t>الـ</a:t>
            </a:r>
            <a:r>
              <a:rPr lang="ar-IQ" b="1" dirty="0"/>
              <a:t> </a:t>
            </a:r>
            <a:r>
              <a:rPr lang="en-US" b="1" dirty="0"/>
              <a:t>Pink Marketing </a:t>
            </a:r>
            <a:r>
              <a:rPr lang="ar-IQ" b="1" dirty="0"/>
              <a:t>تتعرف بتمعن على كل ما يخص المرأة من اهتمام بالجمال وبالأمومة وغيرها من الاحتياجات</a:t>
            </a:r>
            <a:r>
              <a:rPr lang="ar-IQ" b="1" dirty="0" smtClean="0"/>
              <a:t>.</a:t>
            </a:r>
            <a:endParaRPr lang="ar-IQ"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smtClean="0">
                <a:solidFill>
                  <a:srgbClr val="FF0066"/>
                </a:solidFill>
              </a:rPr>
              <a:t>مميزات التسويق الوردي</a:t>
            </a:r>
            <a:endParaRPr lang="ar-IQ" dirty="0"/>
          </a:p>
        </p:txBody>
      </p:sp>
      <p:sp>
        <p:nvSpPr>
          <p:cNvPr id="3" name="عنصر نائب للمحتوى 2"/>
          <p:cNvSpPr>
            <a:spLocks noGrp="1"/>
          </p:cNvSpPr>
          <p:nvPr>
            <p:ph idx="1"/>
          </p:nvPr>
        </p:nvSpPr>
        <p:spPr/>
        <p:txBody>
          <a:bodyPr>
            <a:normAutofit fontScale="85000" lnSpcReduction="20000"/>
          </a:bodyPr>
          <a:lstStyle/>
          <a:p>
            <a:pPr algn="just"/>
            <a:r>
              <a:rPr lang="ar-IQ" b="1" dirty="0" smtClean="0"/>
              <a:t>استهداف </a:t>
            </a:r>
            <a:r>
              <a:rPr lang="ar-IQ" b="1" dirty="0"/>
              <a:t>الفئة المستهدفة بشكل </a:t>
            </a:r>
            <a:r>
              <a:rPr lang="ar-IQ" b="1" dirty="0" smtClean="0"/>
              <a:t>دقيق:</a:t>
            </a:r>
            <a:r>
              <a:rPr lang="ar-IQ" dirty="0" smtClean="0"/>
              <a:t>يمكن </a:t>
            </a:r>
            <a:r>
              <a:rPr lang="ar-IQ" dirty="0"/>
              <a:t>للتسويق الوردي أن يتيح استهداف الفئة المستهدفة بشكل أكثر دقة، حيث يركز على احتياجات واهتمامات النساء.</a:t>
            </a:r>
          </a:p>
          <a:p>
            <a:pPr algn="just"/>
            <a:r>
              <a:rPr lang="ar-IQ" b="1" dirty="0"/>
              <a:t>تعزيز التفاعل </a:t>
            </a:r>
            <a:r>
              <a:rPr lang="ar-IQ" b="1" dirty="0" smtClean="0"/>
              <a:t>والارتباط:</a:t>
            </a:r>
            <a:r>
              <a:rPr lang="ar-IQ" dirty="0" smtClean="0"/>
              <a:t>بما </a:t>
            </a:r>
            <a:r>
              <a:rPr lang="ar-IQ" dirty="0"/>
              <a:t>أن التسويق الوردي يستخدم رموزًا وصورًا </a:t>
            </a:r>
            <a:r>
              <a:rPr lang="ar-IQ" dirty="0" err="1"/>
              <a:t>تستهوي</a:t>
            </a:r>
            <a:r>
              <a:rPr lang="ar-IQ" dirty="0"/>
              <a:t> النساء، فإنه يمكن أن يعزز التفاعل والارتباط بين العلامة التجارية وجمهورها النسائي.</a:t>
            </a:r>
          </a:p>
          <a:p>
            <a:pPr algn="just"/>
            <a:r>
              <a:rPr lang="ar-IQ" b="1" dirty="0"/>
              <a:t>استغلال الفرص </a:t>
            </a:r>
            <a:r>
              <a:rPr lang="ar-IQ" b="1" dirty="0" smtClean="0"/>
              <a:t>التجارية:</a:t>
            </a:r>
            <a:r>
              <a:rPr lang="ar-IQ" dirty="0" smtClean="0"/>
              <a:t>يمكن </a:t>
            </a:r>
            <a:r>
              <a:rPr lang="ar-IQ" dirty="0"/>
              <a:t>للشركات استغلال التسويق الوردي لاستهداف الفئة النسائية واستغلال الفرص التجارية في الأسواق التي </a:t>
            </a:r>
            <a:r>
              <a:rPr lang="ar-IQ" dirty="0" err="1"/>
              <a:t>تستهوي</a:t>
            </a:r>
            <a:r>
              <a:rPr lang="ar-IQ" dirty="0"/>
              <a:t> هذه الفئة.</a:t>
            </a:r>
          </a:p>
          <a:p>
            <a:pPr algn="just"/>
            <a:r>
              <a:rPr lang="ar-IQ" b="1" dirty="0"/>
              <a:t>تعزيز الاندماج </a:t>
            </a:r>
            <a:r>
              <a:rPr lang="ar-IQ" b="1" dirty="0" smtClean="0"/>
              <a:t>الاجتماعي:</a:t>
            </a:r>
            <a:r>
              <a:rPr lang="ar-IQ" dirty="0" smtClean="0"/>
              <a:t>قد </a:t>
            </a:r>
            <a:r>
              <a:rPr lang="ar-IQ" dirty="0"/>
              <a:t>يساهم التسويق الوردي في تعزيز الاندماج الاجتماعي عن طريق تقديم صور إيجابية وتمثيل متنوع للنساء في وسائل الإعلام والإعلانات.</a:t>
            </a:r>
          </a:p>
          <a:p>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smtClean="0">
                <a:solidFill>
                  <a:srgbClr val="FF0066"/>
                </a:solidFill>
              </a:rPr>
              <a:t>عيوب التسويق الوردي</a:t>
            </a:r>
            <a:endParaRPr lang="ar-IQ" dirty="0"/>
          </a:p>
        </p:txBody>
      </p:sp>
      <p:sp>
        <p:nvSpPr>
          <p:cNvPr id="3" name="عنصر نائب للمحتوى 2"/>
          <p:cNvSpPr>
            <a:spLocks noGrp="1"/>
          </p:cNvSpPr>
          <p:nvPr>
            <p:ph idx="1"/>
          </p:nvPr>
        </p:nvSpPr>
        <p:spPr/>
        <p:txBody>
          <a:bodyPr>
            <a:normAutofit fontScale="85000" lnSpcReduction="20000"/>
          </a:bodyPr>
          <a:lstStyle/>
          <a:p>
            <a:pPr algn="just"/>
            <a:r>
              <a:rPr lang="ar-IQ" b="1" dirty="0"/>
              <a:t>تعزيز النمطية </a:t>
            </a:r>
            <a:r>
              <a:rPr lang="ar-IQ" b="1" dirty="0" smtClean="0"/>
              <a:t>الجنسية:</a:t>
            </a:r>
            <a:r>
              <a:rPr lang="ar-IQ" dirty="0" smtClean="0"/>
              <a:t>قد </a:t>
            </a:r>
            <a:r>
              <a:rPr lang="ar-IQ" dirty="0"/>
              <a:t>يؤدي التسويق الوردي إلى تعزيز النمطية الجنسية والتقسيم الاجتماعي للأدوار بين الجنسين، مما يقلل من التنوع والتمثيل المتنوع للنساء في المجتمع.</a:t>
            </a:r>
          </a:p>
          <a:p>
            <a:pPr algn="just"/>
            <a:r>
              <a:rPr lang="ar-IQ" b="1" dirty="0"/>
              <a:t>تقييد </a:t>
            </a:r>
            <a:r>
              <a:rPr lang="ar-IQ" b="1" dirty="0" smtClean="0"/>
              <a:t>الاختيارات:</a:t>
            </a:r>
            <a:r>
              <a:rPr lang="ar-IQ" dirty="0" smtClean="0"/>
              <a:t>قد </a:t>
            </a:r>
            <a:r>
              <a:rPr lang="ar-IQ" dirty="0"/>
              <a:t>يجعل التسويق الوردي النساء يشعرن بأنهن مقيدات في اختياراتهن </a:t>
            </a:r>
            <a:r>
              <a:rPr lang="ar-IQ" dirty="0" err="1"/>
              <a:t>وتفضيلاتهن</a:t>
            </a:r>
            <a:r>
              <a:rPr lang="ar-IQ" dirty="0"/>
              <a:t>، حيث يتم توجيههن نحو منتجات وخدمات محددة بناءً على النمطية الجنسية.</a:t>
            </a:r>
          </a:p>
          <a:p>
            <a:pPr algn="just"/>
            <a:r>
              <a:rPr lang="ar-IQ" b="1" dirty="0"/>
              <a:t>تجارة الأمور </a:t>
            </a:r>
            <a:r>
              <a:rPr lang="ar-IQ" b="1" dirty="0" smtClean="0"/>
              <a:t>الشخصية:</a:t>
            </a:r>
            <a:r>
              <a:rPr lang="ar-IQ" dirty="0" smtClean="0"/>
              <a:t>قد </a:t>
            </a:r>
            <a:r>
              <a:rPr lang="ar-IQ" dirty="0"/>
              <a:t>يستغل التسويق الوردي القضايا الشخصية والحساسة للنساء مثل الجمال والجسم، مما يمكن أن يؤدي إلى انعكاس سلبي على تقدير النساء لأنفسهن.</a:t>
            </a:r>
          </a:p>
          <a:p>
            <a:pPr algn="just"/>
            <a:r>
              <a:rPr lang="ar-IQ" b="1" dirty="0"/>
              <a:t>تقليل </a:t>
            </a:r>
            <a:r>
              <a:rPr lang="ar-IQ" b="1" dirty="0" smtClean="0"/>
              <a:t>الفعالية:</a:t>
            </a:r>
            <a:r>
              <a:rPr lang="ar-IQ" dirty="0" smtClean="0"/>
              <a:t>قد </a:t>
            </a:r>
            <a:r>
              <a:rPr lang="ar-IQ" dirty="0"/>
              <a:t>يؤدي التسويق الوردي إلى تقليل فعالية الحملات التسويقية عند استهداف الجمهور الرجالي أو الجمهور الذي لا يتماشى مع </a:t>
            </a:r>
            <a:r>
              <a:rPr lang="ar-IQ" dirty="0" err="1"/>
              <a:t>النمطيات</a:t>
            </a:r>
            <a:r>
              <a:rPr lang="ar-IQ" dirty="0"/>
              <a:t> الجنسية المتعارف عليها.</a:t>
            </a:r>
          </a:p>
          <a:p>
            <a:pPr algn="just"/>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smtClean="0">
                <a:solidFill>
                  <a:srgbClr val="FF0066"/>
                </a:solidFill>
              </a:rPr>
              <a:t>طرق تطبيق حملات التسويق الوردي</a:t>
            </a:r>
            <a:endParaRPr lang="ar-IQ" dirty="0"/>
          </a:p>
        </p:txBody>
      </p:sp>
      <p:sp>
        <p:nvSpPr>
          <p:cNvPr id="3" name="عنصر نائب للمحتوى 2"/>
          <p:cNvSpPr>
            <a:spLocks noGrp="1"/>
          </p:cNvSpPr>
          <p:nvPr>
            <p:ph idx="1"/>
          </p:nvPr>
        </p:nvSpPr>
        <p:spPr/>
        <p:txBody>
          <a:bodyPr>
            <a:normAutofit fontScale="77500" lnSpcReduction="20000"/>
          </a:bodyPr>
          <a:lstStyle/>
          <a:p>
            <a:r>
              <a:rPr lang="ar-IQ" dirty="0"/>
              <a:t>التسويق للمرأة يتطلب فهمًا عميقًا لاحتياجاتها، واهتماماتها، وأسلوب تفكيرها. هنا بعض </a:t>
            </a:r>
            <a:r>
              <a:rPr lang="ar-IQ" dirty="0" smtClean="0"/>
              <a:t>الطرق حول </a:t>
            </a:r>
            <a:r>
              <a:rPr lang="ar-IQ" dirty="0"/>
              <a:t>كيفية التسويق بشكل فعال للمرأة</a:t>
            </a:r>
            <a:r>
              <a:rPr lang="ar-IQ" dirty="0" smtClean="0"/>
              <a:t>:</a:t>
            </a:r>
          </a:p>
          <a:p>
            <a:pPr>
              <a:buNone/>
            </a:pPr>
            <a:endParaRPr lang="ar-IQ" dirty="0"/>
          </a:p>
          <a:p>
            <a:r>
              <a:rPr lang="ar-IQ" b="1" dirty="0"/>
              <a:t>فهم الاحتياجات </a:t>
            </a:r>
            <a:r>
              <a:rPr lang="ar-IQ" b="1" dirty="0" smtClean="0"/>
              <a:t>والرغبات: </a:t>
            </a:r>
            <a:r>
              <a:rPr lang="ar-IQ" dirty="0" smtClean="0"/>
              <a:t>يجب </a:t>
            </a:r>
            <a:r>
              <a:rPr lang="ar-IQ" dirty="0"/>
              <a:t>أن تكون حملتك التسويقية موجهة نحو تلبية الاحتياجات الفعلية للمرأة. استخدم الأبحاث والدراسات لفهم ما يهم المرأة، سواء كان ذلك في مجال الصحة، الجمال، العمل، الأسرة، أو الهوايات.</a:t>
            </a:r>
          </a:p>
          <a:p>
            <a:r>
              <a:rPr lang="ar-IQ" b="1" dirty="0"/>
              <a:t>التركيز على القيم </a:t>
            </a:r>
            <a:r>
              <a:rPr lang="ar-IQ" b="1" dirty="0" smtClean="0"/>
              <a:t>والتجارب: ال</a:t>
            </a:r>
            <a:r>
              <a:rPr lang="ar-IQ" dirty="0" smtClean="0"/>
              <a:t>مرأة </a:t>
            </a:r>
            <a:r>
              <a:rPr lang="ar-IQ" dirty="0"/>
              <a:t>غالبًا ما تبحث عن المنتجات والخدمات التي تقدم لها قيمة فعلية وتجربة إيجابية. لذا، حافظ على توجيه حملتك نحو كيفية تحقيق القيم وتقديم تجارب رائعة للعميلات.</a:t>
            </a:r>
          </a:p>
          <a:p>
            <a:r>
              <a:rPr lang="ar-IQ" b="1" dirty="0"/>
              <a:t>التواصل بشكل </a:t>
            </a:r>
            <a:r>
              <a:rPr lang="ar-IQ" b="1" dirty="0" smtClean="0"/>
              <a:t>ملائم:</a:t>
            </a:r>
            <a:r>
              <a:rPr lang="ar-IQ" dirty="0" smtClean="0"/>
              <a:t>استخدم </a:t>
            </a:r>
            <a:r>
              <a:rPr lang="ar-IQ" dirty="0"/>
              <a:t>قنوات الاتصال التي تفضلها النساء، مثل وسائل التواصل الاجتماعي، والبريد الإلكتروني، والمدونات النسائية، والمجلات النسائية. تأكد من أن رسائلك تكون موجهة بشكل يلامس تجاربهن اليومية ومصالحهن.</a:t>
            </a:r>
          </a:p>
          <a:p>
            <a:endParaRPr lang="ar-IQ"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smtClean="0">
                <a:solidFill>
                  <a:srgbClr val="FF0066"/>
                </a:solidFill>
              </a:rPr>
              <a:t>طرق تطبيق حملات التسويق الوردي</a:t>
            </a:r>
            <a:endParaRPr lang="ar-IQ" dirty="0"/>
          </a:p>
        </p:txBody>
      </p:sp>
      <p:sp>
        <p:nvSpPr>
          <p:cNvPr id="3" name="عنصر نائب للمحتوى 2"/>
          <p:cNvSpPr>
            <a:spLocks noGrp="1"/>
          </p:cNvSpPr>
          <p:nvPr>
            <p:ph idx="1"/>
          </p:nvPr>
        </p:nvSpPr>
        <p:spPr/>
        <p:txBody>
          <a:bodyPr>
            <a:normAutofit fontScale="92500" lnSpcReduction="20000"/>
          </a:bodyPr>
          <a:lstStyle/>
          <a:p>
            <a:pPr algn="just"/>
            <a:r>
              <a:rPr lang="ar-IQ" b="1" dirty="0" smtClean="0"/>
              <a:t>التميز في التسويق بالمحتوى: </a:t>
            </a:r>
            <a:r>
              <a:rPr lang="ar-IQ" dirty="0" smtClean="0"/>
              <a:t>قم بإنشاء محتوى جذاب يقدم قيمة مضافة للمرأة، سواء كان ذلك عبر المقالات، أو الفيديوهات، أو النصائح العملية. تأكد من أن محتواك يلبي اهتماماتهن ويحل مشاكلهن.</a:t>
            </a:r>
          </a:p>
          <a:p>
            <a:pPr algn="just"/>
            <a:r>
              <a:rPr lang="ar-IQ" b="1" dirty="0" smtClean="0"/>
              <a:t>استخدام الصور والرموز الملائمة:ا</a:t>
            </a:r>
            <a:r>
              <a:rPr lang="ar-IQ" dirty="0" smtClean="0"/>
              <a:t>ستخدم الصور والرموز التي تعكس تمثيلًا إيجابيًا للمرأة، وتعكس تنوعها وقوتها وجمالها. تأكد من أن الصور والرموز تتوافق مع قيم المرأة المعاصرة.</a:t>
            </a:r>
          </a:p>
          <a:p>
            <a:pPr algn="just"/>
            <a:r>
              <a:rPr lang="ar-IQ" b="1" dirty="0" smtClean="0"/>
              <a:t>تقديم عروض ومنتجات مخصصة:</a:t>
            </a:r>
            <a:r>
              <a:rPr lang="ar-IQ" dirty="0" smtClean="0"/>
              <a:t>قدم عروض ومنتجات مخصصة لاحتياجات المرأة، مثل خطوط مستحضرات التجميل المتنوعة، والملابس المريحة والأنيقة، والخدمات الصحية المتخصصة.</a:t>
            </a:r>
          </a:p>
          <a:p>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smtClean="0">
                <a:solidFill>
                  <a:srgbClr val="FF0066"/>
                </a:solidFill>
              </a:rPr>
              <a:t>طرق تطبيق حملات التسويق الوردي</a:t>
            </a:r>
            <a:endParaRPr lang="ar-IQ" dirty="0"/>
          </a:p>
        </p:txBody>
      </p:sp>
      <p:sp>
        <p:nvSpPr>
          <p:cNvPr id="3" name="عنصر نائب للمحتوى 2"/>
          <p:cNvSpPr>
            <a:spLocks noGrp="1"/>
          </p:cNvSpPr>
          <p:nvPr>
            <p:ph idx="1"/>
          </p:nvPr>
        </p:nvSpPr>
        <p:spPr/>
        <p:txBody>
          <a:bodyPr>
            <a:normAutofit fontScale="92500" lnSpcReduction="10000"/>
          </a:bodyPr>
          <a:lstStyle/>
          <a:p>
            <a:pPr algn="just" fontAlgn="base"/>
            <a:r>
              <a:rPr lang="ar-IQ" sz="2600" b="1" dirty="0"/>
              <a:t>تحدث بلهجة </a:t>
            </a:r>
            <a:r>
              <a:rPr lang="ar-IQ" sz="2600" b="1" dirty="0" smtClean="0"/>
              <a:t>إيجابية: </a:t>
            </a:r>
            <a:r>
              <a:rPr lang="ar-IQ" sz="2600" dirty="0" smtClean="0"/>
              <a:t>أن </a:t>
            </a:r>
            <a:r>
              <a:rPr lang="ar-IQ" sz="2600" dirty="0"/>
              <a:t>تتحدث بلهجة إيجابية مع السيدات، والسبب في كون تلك الخطوة هامة للغاية الإحصاءات التي أظهرت أن معدلات الشراء الخاصة بالسيدات تزيد للضعف بعد التحدث معهم بلهجة </a:t>
            </a:r>
            <a:r>
              <a:rPr lang="ar-IQ" sz="2600" dirty="0" smtClean="0"/>
              <a:t>إيجابية، فإذا </a:t>
            </a:r>
            <a:r>
              <a:rPr lang="ar-IQ" sz="2600" dirty="0"/>
              <a:t>أردت أن تحقق نسب مبيعات عالية، عليك أن تبدأ بوصف المرأة بطريقة مميزة، فمثلًا عليك أن تصفها بأنها قوية أو نشيطة، يمكنك أن تصفها كذلك بأن تطلق عليها وصفًا بأنها جميلة، وتجنب تمامًا أن تصف المرأة بصفاتٍ سلبية كأن تقوم عليها بأنها ضعيفةً أو غير واثقة من </a:t>
            </a:r>
            <a:r>
              <a:rPr lang="ar-IQ" sz="2600" dirty="0" smtClean="0"/>
              <a:t>نفسها.</a:t>
            </a:r>
            <a:endParaRPr lang="ar-IQ" sz="2600" dirty="0"/>
          </a:p>
          <a:p>
            <a:pPr algn="just" fontAlgn="base"/>
            <a:r>
              <a:rPr lang="ar-IQ" sz="2600" dirty="0"/>
              <a:t> </a:t>
            </a:r>
            <a:r>
              <a:rPr lang="ar-IQ" sz="2600" b="1" dirty="0"/>
              <a:t>كن متواضعًا في رسالتك </a:t>
            </a:r>
            <a:r>
              <a:rPr lang="ar-IQ" sz="2600" b="1" dirty="0" smtClean="0"/>
              <a:t>التسويقية: </a:t>
            </a:r>
            <a:r>
              <a:rPr lang="ar-IQ" sz="2600" dirty="0" smtClean="0"/>
              <a:t>في </a:t>
            </a:r>
            <a:r>
              <a:rPr lang="ar-IQ" sz="2600" dirty="0"/>
              <a:t>كثير من الأحيان لا يتم أخذ التسويق الوردي – </a:t>
            </a:r>
            <a:r>
              <a:rPr lang="en-US" sz="2600" dirty="0"/>
              <a:t>Pink Marketing </a:t>
            </a:r>
            <a:r>
              <a:rPr lang="ar-IQ" sz="2600" dirty="0"/>
              <a:t>في الاعتبار عند الترويج لأحد المنتجات التي تستهدف كلا الجنسين الذكور والإناث، ويتم التركيز على توجيه الحملات والرسائل التسويقية للذكور والحسب، يعتبر هذا خطأ كبير، فينبغي ألا تشعر السيدات باهتمامك المبالغ فيه بالذكور وحسب.</a:t>
            </a:r>
          </a:p>
          <a:p>
            <a:pPr fontAlgn="base"/>
            <a:endParaRPr lang="ar-IQ" dirty="0"/>
          </a:p>
          <a:p>
            <a:endParaRPr lang="ar-IQ"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