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12"/>
  </p:notes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750" y="49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CAA7165-78AE-4507-AC99-03A0C41D8B97}" type="datetimeFigureOut">
              <a:rPr lang="ar-IQ" smtClean="0"/>
              <a:t>17/10/1446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4E509F5-DAD0-4E74-B320-6DEF5B52CC3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85499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509F5-DAD0-4E74-B320-6DEF5B52CC3C}" type="slidenum">
              <a:rPr lang="ar-IQ" smtClean="0"/>
              <a:t>1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02825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6214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377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0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2235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834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2117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99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36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6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7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724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81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8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618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877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656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3114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9000">
              <a:srgbClr val="FF0000"/>
            </a:gs>
            <a:gs pos="100000">
              <a:srgbClr val="FFFF00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0562"/>
            <a:ext cx="9959926" cy="56074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Freeform 6"/>
          <p:cNvSpPr/>
          <p:nvPr/>
        </p:nvSpPr>
        <p:spPr>
          <a:xfrm>
            <a:off x="2349305" y="-112542"/>
            <a:ext cx="10311618" cy="7019779"/>
          </a:xfrm>
          <a:custGeom>
            <a:avLst/>
            <a:gdLst>
              <a:gd name="connsiteX0" fmla="*/ 0 w 10128738"/>
              <a:gd name="connsiteY0" fmla="*/ 84407 h 7019779"/>
              <a:gd name="connsiteX1" fmla="*/ 5528603 w 10128738"/>
              <a:gd name="connsiteY1" fmla="*/ 6977576 h 7019779"/>
              <a:gd name="connsiteX2" fmla="*/ 10114670 w 10128738"/>
              <a:gd name="connsiteY2" fmla="*/ 7019779 h 7019779"/>
              <a:gd name="connsiteX3" fmla="*/ 10128738 w 10128738"/>
              <a:gd name="connsiteY3" fmla="*/ 42204 h 7019779"/>
              <a:gd name="connsiteX4" fmla="*/ 773723 w 10128738"/>
              <a:gd name="connsiteY4" fmla="*/ 0 h 7019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38" h="7019779">
                <a:moveTo>
                  <a:pt x="0" y="84407"/>
                </a:moveTo>
                <a:lnTo>
                  <a:pt x="5528603" y="6977576"/>
                </a:lnTo>
                <a:lnTo>
                  <a:pt x="10114670" y="7019779"/>
                </a:lnTo>
                <a:cubicBezTo>
                  <a:pt x="10119359" y="4693921"/>
                  <a:pt x="10124049" y="2368062"/>
                  <a:pt x="10128738" y="42204"/>
                </a:cubicBezTo>
                <a:lnTo>
                  <a:pt x="773723" y="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9072" y="0"/>
            <a:ext cx="8132928" cy="2359925"/>
          </a:xfrm>
        </p:spPr>
        <p:txBody>
          <a:bodyPr>
            <a:normAutofit/>
          </a:bodyPr>
          <a:lstStyle/>
          <a:p>
            <a:pPr algn="ctr"/>
            <a:r>
              <a:rPr sz="8000" b="1" dirty="0" err="1">
                <a:solidFill>
                  <a:schemeClr val="bg1"/>
                </a:solidFill>
              </a:rPr>
              <a:t>الابتزاز</a:t>
            </a:r>
            <a:r>
              <a:rPr sz="8000" b="1" dirty="0">
                <a:solidFill>
                  <a:schemeClr val="bg1"/>
                </a:solidFill>
              </a:rPr>
              <a:t> </a:t>
            </a:r>
            <a:r>
              <a:rPr sz="8000" b="1" dirty="0" err="1">
                <a:solidFill>
                  <a:schemeClr val="bg1"/>
                </a:solidFill>
              </a:rPr>
              <a:t>الإلكتروني</a:t>
            </a:r>
            <a:endParaRPr sz="8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74295" y="2737743"/>
            <a:ext cx="6400800" cy="2555543"/>
          </a:xfrm>
        </p:spPr>
        <p:txBody>
          <a:bodyPr/>
          <a:lstStyle/>
          <a:p>
            <a:pPr algn="ctr"/>
            <a:r>
              <a:rPr sz="3600" dirty="0" err="1">
                <a:solidFill>
                  <a:srgbClr val="FFFF00"/>
                </a:solidFill>
              </a:rPr>
              <a:t>توعية</a:t>
            </a:r>
            <a:r>
              <a:rPr sz="3600" dirty="0">
                <a:solidFill>
                  <a:srgbClr val="FFFF00"/>
                </a:solidFill>
              </a:rPr>
              <a:t> </a:t>
            </a:r>
            <a:r>
              <a:rPr sz="3600" dirty="0" err="1">
                <a:solidFill>
                  <a:srgbClr val="FFFF00"/>
                </a:solidFill>
              </a:rPr>
              <a:t>وأمان</a:t>
            </a:r>
            <a:r>
              <a:rPr sz="3600" dirty="0">
                <a:solidFill>
                  <a:srgbClr val="FFFF00"/>
                </a:solidFill>
              </a:rPr>
              <a:t> </a:t>
            </a:r>
            <a:r>
              <a:rPr sz="3600" dirty="0" err="1">
                <a:solidFill>
                  <a:srgbClr val="FFFF00"/>
                </a:solidFill>
              </a:rPr>
              <a:t>في</a:t>
            </a:r>
            <a:r>
              <a:rPr sz="3600" dirty="0">
                <a:solidFill>
                  <a:srgbClr val="FFFF00"/>
                </a:solidFill>
              </a:rPr>
              <a:t> </a:t>
            </a:r>
            <a:r>
              <a:rPr sz="3600" dirty="0" err="1">
                <a:solidFill>
                  <a:srgbClr val="FFFF00"/>
                </a:solidFill>
              </a:rPr>
              <a:t>الفضاء</a:t>
            </a:r>
            <a:r>
              <a:rPr sz="3600" dirty="0">
                <a:solidFill>
                  <a:srgbClr val="FFFF00"/>
                </a:solidFill>
              </a:rPr>
              <a:t> </a:t>
            </a:r>
            <a:r>
              <a:rPr sz="3600" dirty="0" err="1">
                <a:solidFill>
                  <a:srgbClr val="FFFF00"/>
                </a:solidFill>
              </a:rPr>
              <a:t>الإلكتروني</a:t>
            </a:r>
            <a:endParaRPr lang="ar-IQ" sz="3600" dirty="0">
              <a:solidFill>
                <a:srgbClr val="FFFF00"/>
              </a:solidFill>
            </a:endParaRPr>
          </a:p>
          <a:p>
            <a:pPr algn="ctr"/>
            <a:endParaRPr dirty="0">
              <a:solidFill>
                <a:srgbClr val="FFFF00"/>
              </a:solidFill>
            </a:endParaRPr>
          </a:p>
          <a:p>
            <a:pPr algn="ctr"/>
            <a:r>
              <a:rPr lang="ar-IQ" sz="2800" dirty="0">
                <a:solidFill>
                  <a:srgbClr val="FFFF00"/>
                </a:solidFill>
              </a:rPr>
              <a:t>تقديم</a:t>
            </a:r>
            <a:br>
              <a:rPr lang="ar-IQ" sz="2800" dirty="0">
                <a:solidFill>
                  <a:srgbClr val="FFFF00"/>
                </a:solidFill>
              </a:rPr>
            </a:br>
            <a:r>
              <a:rPr lang="ar-IQ" sz="2800" dirty="0">
                <a:solidFill>
                  <a:srgbClr val="FFFF00"/>
                </a:solidFill>
              </a:rPr>
              <a:t>د. زهراء سالم صبري</a:t>
            </a:r>
            <a:endParaRPr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4380" y="2639704"/>
            <a:ext cx="6554867" cy="1524000"/>
          </a:xfrm>
        </p:spPr>
        <p:txBody>
          <a:bodyPr>
            <a:normAutofit/>
          </a:bodyPr>
          <a:lstStyle/>
          <a:p>
            <a:pPr algn="ctr"/>
            <a:r>
              <a:rPr lang="ar-IQ" sz="4000" b="1" dirty="0"/>
              <a:t>شكراً لحسن الاستماع</a:t>
            </a:r>
            <a:endParaRPr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164" y="461750"/>
            <a:ext cx="6554867" cy="1524000"/>
          </a:xfrm>
        </p:spPr>
        <p:txBody>
          <a:bodyPr>
            <a:normAutofit/>
          </a:bodyPr>
          <a:lstStyle/>
          <a:p>
            <a:pPr algn="r"/>
            <a:r>
              <a:rPr sz="5400" dirty="0" err="1"/>
              <a:t>مقدمة</a:t>
            </a:r>
            <a:endParaRPr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0022" y="923499"/>
            <a:ext cx="8343859" cy="3261814"/>
          </a:xfrm>
        </p:spPr>
        <p:txBody>
          <a:bodyPr>
            <a:normAutofit/>
          </a:bodyPr>
          <a:lstStyle/>
          <a:p>
            <a:endParaRPr sz="3200" dirty="0">
              <a:solidFill>
                <a:srgbClr val="FFFF00"/>
              </a:solidFill>
            </a:endParaRPr>
          </a:p>
          <a:p>
            <a:r>
              <a:rPr sz="3200" dirty="0" err="1">
                <a:solidFill>
                  <a:srgbClr val="FFFF00"/>
                </a:solidFill>
              </a:rPr>
              <a:t>انتشار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التكنولوجيا</a:t>
            </a:r>
            <a:r>
              <a:rPr sz="3200" dirty="0">
                <a:solidFill>
                  <a:srgbClr val="FFFF00"/>
                </a:solidFill>
              </a:rPr>
              <a:t> = </a:t>
            </a:r>
            <a:r>
              <a:rPr sz="3200" dirty="0" err="1">
                <a:solidFill>
                  <a:srgbClr val="FFFF00"/>
                </a:solidFill>
              </a:rPr>
              <a:t>زيادة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التهديدات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الإلكترونية</a:t>
            </a:r>
            <a:endParaRPr sz="3200" dirty="0">
              <a:solidFill>
                <a:srgbClr val="FFFF00"/>
              </a:solidFill>
            </a:endParaRPr>
          </a:p>
          <a:p>
            <a:r>
              <a:rPr sz="3200" dirty="0" err="1">
                <a:solidFill>
                  <a:srgbClr val="FFFF00"/>
                </a:solidFill>
              </a:rPr>
              <a:t>الابتزاز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الإلكتروني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أحد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أخطر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هذه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التهديدات</a:t>
            </a:r>
            <a:endParaRPr sz="3200" dirty="0">
              <a:solidFill>
                <a:srgbClr val="FFFF00"/>
              </a:solidFill>
            </a:endParaRPr>
          </a:p>
          <a:p>
            <a:r>
              <a:rPr sz="3200" dirty="0" err="1">
                <a:solidFill>
                  <a:srgbClr val="FFFF00"/>
                </a:solidFill>
              </a:rPr>
              <a:t>هدفنا</a:t>
            </a:r>
            <a:r>
              <a:rPr sz="3200" dirty="0">
                <a:solidFill>
                  <a:srgbClr val="FFFF00"/>
                </a:solidFill>
              </a:rPr>
              <a:t>: </a:t>
            </a:r>
            <a:r>
              <a:rPr sz="3200" dirty="0" err="1">
                <a:solidFill>
                  <a:srgbClr val="FFFF00"/>
                </a:solidFill>
              </a:rPr>
              <a:t>الفهم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والوقاية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والتصرف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الصحيح</a:t>
            </a:r>
            <a:endParaRPr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164" y="461750"/>
            <a:ext cx="6554867" cy="1524000"/>
          </a:xfrm>
        </p:spPr>
        <p:txBody>
          <a:bodyPr>
            <a:normAutofit fontScale="90000"/>
          </a:bodyPr>
          <a:lstStyle/>
          <a:p>
            <a:pPr algn="r"/>
            <a:r>
              <a:rPr lang="ar-IQ" sz="5400" dirty="0"/>
              <a:t>ما هو الابتزاز الإلكتروني؟</a:t>
            </a:r>
            <a:endParaRPr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0022" y="1733266"/>
            <a:ext cx="8343859" cy="2461146"/>
          </a:xfrm>
        </p:spPr>
        <p:txBody>
          <a:bodyPr>
            <a:normAutofit fontScale="92500" lnSpcReduction="20000"/>
          </a:bodyPr>
          <a:lstStyle/>
          <a:p>
            <a:endParaRPr lang="ar-IQ" sz="3200" dirty="0">
              <a:solidFill>
                <a:srgbClr val="FFFF00"/>
              </a:solidFill>
            </a:endParaRPr>
          </a:p>
          <a:p>
            <a:r>
              <a:rPr lang="ar-IQ" sz="3200" dirty="0">
                <a:solidFill>
                  <a:srgbClr val="FFFF00"/>
                </a:solidFill>
              </a:rPr>
              <a:t>هو تهديد عبر الإنترنت للحصول على أموال أو معلومات أو خدمات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غالبًا باستخدام صور أو معلومات خاصة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جريمة يعاقب عليها القانون</a:t>
            </a:r>
          </a:p>
        </p:txBody>
      </p:sp>
    </p:spTree>
    <p:extLst>
      <p:ext uri="{BB962C8B-B14F-4D97-AF65-F5344CB8AC3E}">
        <p14:creationId xmlns:p14="http://schemas.microsoft.com/office/powerpoint/2010/main" val="916088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164" y="461750"/>
            <a:ext cx="6554867" cy="1524000"/>
          </a:xfrm>
        </p:spPr>
        <p:txBody>
          <a:bodyPr>
            <a:normAutofit fontScale="90000"/>
          </a:bodyPr>
          <a:lstStyle/>
          <a:p>
            <a:pPr algn="r"/>
            <a:r>
              <a:rPr lang="ar-IQ" sz="5400" dirty="0"/>
              <a:t>أشكال الابتزاز الإلكتروني</a:t>
            </a:r>
            <a:endParaRPr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0022" y="1501254"/>
            <a:ext cx="8343859" cy="2461146"/>
          </a:xfrm>
        </p:spPr>
        <p:txBody>
          <a:bodyPr>
            <a:normAutofit fontScale="85000" lnSpcReduction="20000"/>
          </a:bodyPr>
          <a:lstStyle/>
          <a:p>
            <a:endParaRPr lang="ar-IQ" sz="3200" dirty="0">
              <a:solidFill>
                <a:srgbClr val="FFFF00"/>
              </a:solidFill>
            </a:endParaRPr>
          </a:p>
          <a:p>
            <a:r>
              <a:rPr lang="ar-IQ" sz="3200" dirty="0">
                <a:solidFill>
                  <a:srgbClr val="FFFF00"/>
                </a:solidFill>
              </a:rPr>
              <a:t>تهديد بنشر صور أو فيديوهات خاصة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طلب فدية بعد اختراق الحسابات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انتحال شخصية وتهديد الضحية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تهديد عبر تطبيقات المراسلة أو البريد الإلكتروني</a:t>
            </a:r>
          </a:p>
        </p:txBody>
      </p:sp>
    </p:spTree>
    <p:extLst>
      <p:ext uri="{BB962C8B-B14F-4D97-AF65-F5344CB8AC3E}">
        <p14:creationId xmlns:p14="http://schemas.microsoft.com/office/powerpoint/2010/main" val="862592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2174" y="461750"/>
            <a:ext cx="7142857" cy="1524000"/>
          </a:xfrm>
        </p:spPr>
        <p:txBody>
          <a:bodyPr>
            <a:normAutofit fontScale="90000"/>
          </a:bodyPr>
          <a:lstStyle/>
          <a:p>
            <a:pPr algn="r"/>
            <a:r>
              <a:rPr lang="ar-IQ" sz="5400" dirty="0"/>
              <a:t>أسباب الوقوع ضحية الابتزاز</a:t>
            </a:r>
            <a:endParaRPr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0022" y="1501254"/>
            <a:ext cx="8343859" cy="2461146"/>
          </a:xfrm>
        </p:spPr>
        <p:txBody>
          <a:bodyPr>
            <a:normAutofit fontScale="85000" lnSpcReduction="20000"/>
          </a:bodyPr>
          <a:lstStyle/>
          <a:p>
            <a:endParaRPr lang="ar-IQ" sz="3200" dirty="0">
              <a:solidFill>
                <a:srgbClr val="FFFF00"/>
              </a:solidFill>
            </a:endParaRPr>
          </a:p>
          <a:p>
            <a:r>
              <a:rPr lang="ar-IQ" sz="3200" dirty="0">
                <a:solidFill>
                  <a:srgbClr val="FFFF00"/>
                </a:solidFill>
              </a:rPr>
              <a:t>ضعف حماية الخصوصية على الإنترنت</a:t>
            </a:r>
          </a:p>
          <a:p>
            <a:r>
              <a:rPr lang="ar-IQ" sz="3200" dirty="0">
                <a:solidFill>
                  <a:srgbClr val="FFFF00"/>
                </a:solidFill>
              </a:rPr>
              <a:t>مشاركة معلومات حساسة مع غير الموثوقين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الدخول إلى روابط مشبوهة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ضعف كلمات المرور</a:t>
            </a:r>
          </a:p>
        </p:txBody>
      </p:sp>
    </p:spTree>
    <p:extLst>
      <p:ext uri="{BB962C8B-B14F-4D97-AF65-F5344CB8AC3E}">
        <p14:creationId xmlns:p14="http://schemas.microsoft.com/office/powerpoint/2010/main" val="2660547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2174" y="461750"/>
            <a:ext cx="7142857" cy="1524000"/>
          </a:xfrm>
        </p:spPr>
        <p:txBody>
          <a:bodyPr>
            <a:normAutofit/>
          </a:bodyPr>
          <a:lstStyle/>
          <a:p>
            <a:pPr algn="r"/>
            <a:r>
              <a:rPr lang="ar-IQ" sz="5400" dirty="0"/>
              <a:t>طرق الوقاية</a:t>
            </a:r>
            <a:endParaRPr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0022" y="1501254"/>
            <a:ext cx="8343859" cy="2461146"/>
          </a:xfrm>
        </p:spPr>
        <p:txBody>
          <a:bodyPr>
            <a:normAutofit fontScale="85000" lnSpcReduction="20000"/>
          </a:bodyPr>
          <a:lstStyle/>
          <a:p>
            <a:endParaRPr lang="ar-IQ" sz="3200" dirty="0">
              <a:solidFill>
                <a:srgbClr val="FFFF00"/>
              </a:solidFill>
            </a:endParaRPr>
          </a:p>
          <a:p>
            <a:r>
              <a:rPr lang="ar-IQ" sz="3200" dirty="0">
                <a:solidFill>
                  <a:srgbClr val="FFFF00"/>
                </a:solidFill>
              </a:rPr>
              <a:t>استخدام كلمات مرور قوية وتغييرها بانتظام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تفعيل المصادقة الثنائية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عدم مشاركة معلومات خاصة مع الغرباء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التأكد من أمان المواقع</a:t>
            </a:r>
          </a:p>
        </p:txBody>
      </p:sp>
    </p:spTree>
    <p:extLst>
      <p:ext uri="{BB962C8B-B14F-4D97-AF65-F5344CB8AC3E}">
        <p14:creationId xmlns:p14="http://schemas.microsoft.com/office/powerpoint/2010/main" val="2323407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2174" y="461750"/>
            <a:ext cx="7142857" cy="1524000"/>
          </a:xfrm>
        </p:spPr>
        <p:txBody>
          <a:bodyPr>
            <a:normAutofit fontScale="90000"/>
          </a:bodyPr>
          <a:lstStyle/>
          <a:p>
            <a:pPr algn="r"/>
            <a:r>
              <a:rPr lang="ar-IQ" sz="5400" dirty="0"/>
              <a:t>كيف تتصرف إذا تعرضت للابتزاز؟</a:t>
            </a:r>
            <a:endParaRPr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0022" y="1501254"/>
            <a:ext cx="8343859" cy="2461146"/>
          </a:xfrm>
        </p:spPr>
        <p:txBody>
          <a:bodyPr>
            <a:normAutofit fontScale="85000" lnSpcReduction="20000"/>
          </a:bodyPr>
          <a:lstStyle/>
          <a:p>
            <a:endParaRPr lang="ar-IQ" sz="3200" dirty="0">
              <a:solidFill>
                <a:srgbClr val="FFFF00"/>
              </a:solidFill>
            </a:endParaRPr>
          </a:p>
          <a:p>
            <a:r>
              <a:rPr lang="ar-IQ" sz="3200" dirty="0">
                <a:solidFill>
                  <a:srgbClr val="FFFF00"/>
                </a:solidFill>
              </a:rPr>
              <a:t>لا تستجب للمبتز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احتفظ بكل الأدلة (صور، رسائل)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أبلغ الشرطة الإلكترونية فورًا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استعن بخبير تقني لاستعادة الحساب</a:t>
            </a:r>
          </a:p>
        </p:txBody>
      </p:sp>
    </p:spTree>
    <p:extLst>
      <p:ext uri="{BB962C8B-B14F-4D97-AF65-F5344CB8AC3E}">
        <p14:creationId xmlns:p14="http://schemas.microsoft.com/office/powerpoint/2010/main" val="2793117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2174" y="461750"/>
            <a:ext cx="7142857" cy="1524000"/>
          </a:xfrm>
        </p:spPr>
        <p:txBody>
          <a:bodyPr>
            <a:normAutofit/>
          </a:bodyPr>
          <a:lstStyle/>
          <a:p>
            <a:pPr algn="r"/>
            <a:r>
              <a:rPr lang="ar-IQ" sz="5400" dirty="0"/>
              <a:t>دور الأسرة والمؤسسات</a:t>
            </a:r>
            <a:endParaRPr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0022" y="1501254"/>
            <a:ext cx="8343859" cy="2461146"/>
          </a:xfrm>
        </p:spPr>
        <p:txBody>
          <a:bodyPr>
            <a:normAutofit fontScale="85000" lnSpcReduction="20000"/>
          </a:bodyPr>
          <a:lstStyle/>
          <a:p>
            <a:endParaRPr lang="ar-IQ" sz="3200" dirty="0">
              <a:solidFill>
                <a:srgbClr val="FFFF00"/>
              </a:solidFill>
            </a:endParaRPr>
          </a:p>
          <a:p>
            <a:r>
              <a:rPr lang="ar-IQ" sz="3200" dirty="0">
                <a:solidFill>
                  <a:srgbClr val="FFFF00"/>
                </a:solidFill>
              </a:rPr>
              <a:t>توعية الأبناء بمخاطر الإنترنت</a:t>
            </a:r>
          </a:p>
          <a:p>
            <a:r>
              <a:rPr lang="ar-IQ" sz="3200" dirty="0">
                <a:solidFill>
                  <a:srgbClr val="FFFF00"/>
                </a:solidFill>
              </a:rPr>
              <a:t>ورش عمل ومحاضرات توعوية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دعم نفسي وقانوني للضحايا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توفير خطوط مساعدة سرية</a:t>
            </a:r>
          </a:p>
        </p:txBody>
      </p:sp>
    </p:spTree>
    <p:extLst>
      <p:ext uri="{BB962C8B-B14F-4D97-AF65-F5344CB8AC3E}">
        <p14:creationId xmlns:p14="http://schemas.microsoft.com/office/powerpoint/2010/main" val="3317000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2174" y="461750"/>
            <a:ext cx="7142857" cy="1524000"/>
          </a:xfrm>
        </p:spPr>
        <p:txBody>
          <a:bodyPr>
            <a:normAutofit/>
          </a:bodyPr>
          <a:lstStyle/>
          <a:p>
            <a:pPr algn="r"/>
            <a:r>
              <a:rPr lang="ar-IQ" sz="5400" dirty="0"/>
              <a:t>خاتمة</a:t>
            </a:r>
            <a:endParaRPr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6138" y="1501254"/>
            <a:ext cx="8007743" cy="2461146"/>
          </a:xfrm>
        </p:spPr>
        <p:txBody>
          <a:bodyPr>
            <a:normAutofit fontScale="92500"/>
          </a:bodyPr>
          <a:lstStyle/>
          <a:p>
            <a:endParaRPr lang="ar-IQ" sz="3200" dirty="0">
              <a:solidFill>
                <a:srgbClr val="FFFF00"/>
              </a:solidFill>
            </a:endParaRPr>
          </a:p>
          <a:p>
            <a:r>
              <a:rPr lang="ar-IQ" sz="3200" dirty="0">
                <a:solidFill>
                  <a:srgbClr val="FFFF00"/>
                </a:solidFill>
              </a:rPr>
              <a:t>الإنترنت عالم واسع ومفيد، لكنه مليء بالمخاطر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بالوعي والمعرفة نحمي أنفسنا</a:t>
            </a:r>
          </a:p>
          <a:p>
            <a:r>
              <a:rPr lang="ar-IQ" sz="3200" dirty="0">
                <a:solidFill>
                  <a:srgbClr val="FFFF00"/>
                </a:solidFill>
              </a:rPr>
              <a:t>شارك المعلومة… وكن جزءًا من الحل</a:t>
            </a:r>
          </a:p>
        </p:txBody>
      </p:sp>
    </p:spTree>
    <p:extLst>
      <p:ext uri="{BB962C8B-B14F-4D97-AF65-F5344CB8AC3E}">
        <p14:creationId xmlns:p14="http://schemas.microsoft.com/office/powerpoint/2010/main" val="259961145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</TotalTime>
  <Words>190</Words>
  <Application>Microsoft Office PowerPoint</Application>
  <PresentationFormat>Widescreen</PresentationFormat>
  <Paragraphs>51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Tahoma</vt:lpstr>
      <vt:lpstr>Wingdings 3</vt:lpstr>
      <vt:lpstr>Slice</vt:lpstr>
      <vt:lpstr>الابتزاز الإلكتروني</vt:lpstr>
      <vt:lpstr>مقدمة</vt:lpstr>
      <vt:lpstr>ما هو الابتزاز الإلكتروني؟</vt:lpstr>
      <vt:lpstr>أشكال الابتزاز الإلكتروني</vt:lpstr>
      <vt:lpstr>أسباب الوقوع ضحية الابتزاز</vt:lpstr>
      <vt:lpstr>طرق الوقاية</vt:lpstr>
      <vt:lpstr>كيف تتصرف إذا تعرضت للابتزاز؟</vt:lpstr>
      <vt:lpstr>دور الأسرة والمؤسسات</vt:lpstr>
      <vt:lpstr>خاتمة</vt:lpstr>
      <vt:lpstr>شكراً لحسن الاستماع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الابتزاز الإلكتروني</dc:title>
  <dc:subject/>
  <dc:creator/>
  <cp:keywords/>
  <dc:description>generated using python-pptx</dc:description>
  <cp:lastModifiedBy>DR.Ahmed Saker 2O14</cp:lastModifiedBy>
  <cp:revision>5</cp:revision>
  <dcterms:created xsi:type="dcterms:W3CDTF">2013-01-27T09:14:16Z</dcterms:created>
  <dcterms:modified xsi:type="dcterms:W3CDTF">2025-04-15T08:14:16Z</dcterms:modified>
  <cp:category/>
</cp:coreProperties>
</file>