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673DE0-ADE6-4499-AA34-D02EA9962CBA}"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3837560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3DE0-ADE6-4499-AA34-D02EA9962CBA}"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324423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3DE0-ADE6-4499-AA34-D02EA9962CBA}"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1302595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3DE0-ADE6-4499-AA34-D02EA9962CBA}"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795173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673DE0-ADE6-4499-AA34-D02EA9962CBA}" type="datetimeFigureOut">
              <a:rPr lang="en-US" smtClean="0"/>
              <a:t>10/26/2024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843696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673DE0-ADE6-4499-AA34-D02EA9962CBA}"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3137473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673DE0-ADE6-4499-AA34-D02EA9962CBA}" type="datetimeFigureOut">
              <a:rPr lang="en-US" smtClean="0"/>
              <a:t>10/26/2024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416887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673DE0-ADE6-4499-AA34-D02EA9962CBA}" type="datetimeFigureOut">
              <a:rPr lang="en-US" smtClean="0"/>
              <a:t>10/26/2024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3846864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73DE0-ADE6-4499-AA34-D02EA9962CBA}" type="datetimeFigureOut">
              <a:rPr lang="en-US" smtClean="0"/>
              <a:t>10/26/2024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1287411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673DE0-ADE6-4499-AA34-D02EA9962CBA}"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3879246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673DE0-ADE6-4499-AA34-D02EA9962CBA}" type="datetimeFigureOut">
              <a:rPr lang="en-US" smtClean="0"/>
              <a:t>10/26/2024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91259-F4F1-4527-8B24-064A4DC9F7BC}" type="slidenum">
              <a:rPr lang="en-US" smtClean="0"/>
              <a:t>‹#›</a:t>
            </a:fld>
            <a:endParaRPr lang="en-US"/>
          </a:p>
        </p:txBody>
      </p:sp>
    </p:spTree>
    <p:extLst>
      <p:ext uri="{BB962C8B-B14F-4D97-AF65-F5344CB8AC3E}">
        <p14:creationId xmlns:p14="http://schemas.microsoft.com/office/powerpoint/2010/main" val="3133476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673DE0-ADE6-4499-AA34-D02EA9962CBA}" type="datetimeFigureOut">
              <a:rPr lang="en-US" smtClean="0"/>
              <a:t>10/26/2024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291259-F4F1-4527-8B24-064A4DC9F7BC}" type="slidenum">
              <a:rPr lang="en-US" smtClean="0"/>
              <a:t>‹#›</a:t>
            </a:fld>
            <a:endParaRPr lang="en-US"/>
          </a:p>
        </p:txBody>
      </p:sp>
    </p:spTree>
    <p:extLst>
      <p:ext uri="{BB962C8B-B14F-4D97-AF65-F5344CB8AC3E}">
        <p14:creationId xmlns:p14="http://schemas.microsoft.com/office/powerpoint/2010/main" val="1060121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omniglot.com/language/articles/spanisharabicsimilarities.htm"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ar-IQ" sz="4800" b="1" dirty="0" smtClean="0">
                <a:solidFill>
                  <a:srgbClr val="FF0000"/>
                </a:solidFill>
              </a:rPr>
              <a:t>تشابه و تأثر اللغة الأسبانية  باللغة العربية </a:t>
            </a:r>
            <a:endParaRPr lang="en-US" sz="4800" b="1" dirty="0">
              <a:solidFill>
                <a:srgbClr val="FF0000"/>
              </a:solidFill>
            </a:endParaRPr>
          </a:p>
        </p:txBody>
      </p:sp>
      <p:sp>
        <p:nvSpPr>
          <p:cNvPr id="3" name="Subtitle 2"/>
          <p:cNvSpPr>
            <a:spLocks noGrp="1"/>
          </p:cNvSpPr>
          <p:nvPr>
            <p:ph type="subTitle" idx="1"/>
          </p:nvPr>
        </p:nvSpPr>
        <p:spPr/>
        <p:txBody>
          <a:bodyPr/>
          <a:lstStyle/>
          <a:p>
            <a:r>
              <a:rPr lang="ar-IQ" b="1" dirty="0" smtClean="0">
                <a:solidFill>
                  <a:schemeClr val="tx1">
                    <a:lumMod val="85000"/>
                    <a:lumOff val="15000"/>
                  </a:schemeClr>
                </a:solidFill>
              </a:rPr>
              <a:t>تقديم المدرس المساعد</a:t>
            </a:r>
          </a:p>
          <a:p>
            <a:r>
              <a:rPr lang="ar-IQ" b="1" dirty="0" smtClean="0">
                <a:solidFill>
                  <a:schemeClr val="tx1">
                    <a:lumMod val="95000"/>
                    <a:lumOff val="5000"/>
                  </a:schemeClr>
                </a:solidFill>
              </a:rPr>
              <a:t>هديل كــــاظم فهــــــد</a:t>
            </a:r>
            <a:endParaRPr lang="en-US" b="1" dirty="0">
              <a:solidFill>
                <a:schemeClr val="tx1">
                  <a:lumMod val="95000"/>
                  <a:lumOff val="5000"/>
                </a:schemeClr>
              </a:solidFill>
            </a:endParaRPr>
          </a:p>
        </p:txBody>
      </p:sp>
    </p:spTree>
    <p:extLst>
      <p:ext uri="{BB962C8B-B14F-4D97-AF65-F5344CB8AC3E}">
        <p14:creationId xmlns:p14="http://schemas.microsoft.com/office/powerpoint/2010/main" val="3470108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sz="4000" dirty="0">
                <a:solidFill>
                  <a:prstClr val="black"/>
                </a:solidFill>
              </a:rPr>
              <a:t>أيام الأسبــــــوع</a:t>
            </a:r>
            <a:br>
              <a:rPr lang="ar-IQ" sz="4000" dirty="0">
                <a:solidFill>
                  <a:prstClr val="black"/>
                </a:solidFill>
              </a:rPr>
            </a:br>
            <a:r>
              <a:rPr lang="ar-IQ" sz="4000" b="1" dirty="0">
                <a:solidFill>
                  <a:srgbClr val="FF0000"/>
                </a:solidFill>
                <a:latin typeface="Andalus" panose="02020603050405020304" pitchFamily="18" charset="-78"/>
                <a:cs typeface="Andalus" panose="02020603050405020304" pitchFamily="18" charset="-78"/>
              </a:rPr>
              <a:t> </a:t>
            </a:r>
            <a:r>
              <a:rPr lang="es-419" sz="4000" b="1" dirty="0">
                <a:solidFill>
                  <a:srgbClr val="FF0000"/>
                </a:solidFill>
                <a:latin typeface="Andalus" panose="02020603050405020304" pitchFamily="18" charset="-78"/>
                <a:cs typeface="Andalus" panose="02020603050405020304" pitchFamily="18" charset="-78"/>
              </a:rPr>
              <a:t>Los D</a:t>
            </a:r>
            <a:r>
              <a:rPr lang="en-US" sz="4000" b="1" dirty="0" err="1">
                <a:solidFill>
                  <a:srgbClr val="FF0000"/>
                </a:solidFill>
                <a:latin typeface="Andalus" panose="02020603050405020304" pitchFamily="18" charset="-78"/>
                <a:cs typeface="Andalus" panose="02020603050405020304" pitchFamily="18" charset="-78"/>
              </a:rPr>
              <a:t>ías</a:t>
            </a:r>
            <a:r>
              <a:rPr lang="en-US" sz="4000" b="1" dirty="0">
                <a:solidFill>
                  <a:srgbClr val="FF0000"/>
                </a:solidFill>
                <a:latin typeface="Andalus" panose="02020603050405020304" pitchFamily="18" charset="-78"/>
                <a:cs typeface="Andalus" panose="02020603050405020304" pitchFamily="18" charset="-78"/>
              </a:rPr>
              <a:t> de la </a:t>
            </a:r>
            <a:r>
              <a:rPr lang="en-US" sz="4000" b="1" dirty="0" err="1">
                <a:solidFill>
                  <a:srgbClr val="FF0000"/>
                </a:solidFill>
                <a:latin typeface="Andalus" panose="02020603050405020304" pitchFamily="18" charset="-78"/>
                <a:cs typeface="Andalus" panose="02020603050405020304" pitchFamily="18" charset="-78"/>
              </a:rPr>
              <a:t>Semana</a:t>
            </a:r>
            <a:endParaRPr lang="en-US" dirty="0"/>
          </a:p>
        </p:txBody>
      </p:sp>
      <p:sp>
        <p:nvSpPr>
          <p:cNvPr id="3" name="Content Placeholder 2"/>
          <p:cNvSpPr>
            <a:spLocks noGrp="1"/>
          </p:cNvSpPr>
          <p:nvPr>
            <p:ph idx="1"/>
          </p:nvPr>
        </p:nvSpPr>
        <p:spPr/>
        <p:txBody>
          <a:bodyPr/>
          <a:lstStyle/>
          <a:p>
            <a:pPr lvl="0"/>
            <a:r>
              <a:rPr lang="en-US" b="1" dirty="0">
                <a:solidFill>
                  <a:prstClr val="black"/>
                </a:solidFill>
                <a:latin typeface="Andalus" panose="02020603050405020304" pitchFamily="18" charset="-78"/>
                <a:cs typeface="Andalus" panose="02020603050405020304" pitchFamily="18" charset="-78"/>
              </a:rPr>
              <a:t>El Lunes   	</a:t>
            </a:r>
            <a:r>
              <a:rPr lang="ar-IQ" b="1" dirty="0">
                <a:solidFill>
                  <a:prstClr val="black"/>
                </a:solidFill>
                <a:latin typeface="Andalus" panose="02020603050405020304" pitchFamily="18" charset="-78"/>
                <a:cs typeface="Andalus" panose="02020603050405020304" pitchFamily="18" charset="-78"/>
              </a:rPr>
              <a:t>يومَ الإثنين</a:t>
            </a:r>
          </a:p>
          <a:p>
            <a:pPr lvl="0"/>
            <a:r>
              <a:rPr lang="en-US" b="1" dirty="0">
                <a:solidFill>
                  <a:prstClr val="black"/>
                </a:solidFill>
                <a:latin typeface="Andalus" panose="02020603050405020304" pitchFamily="18" charset="-78"/>
                <a:cs typeface="Andalus" panose="02020603050405020304" pitchFamily="18" charset="-78"/>
              </a:rPr>
              <a:t>El </a:t>
            </a:r>
            <a:r>
              <a:rPr lang="en-US" b="1" dirty="0" err="1">
                <a:solidFill>
                  <a:prstClr val="black"/>
                </a:solidFill>
                <a:latin typeface="Andalus" panose="02020603050405020304" pitchFamily="18" charset="-78"/>
                <a:cs typeface="Andalus" panose="02020603050405020304" pitchFamily="18" charset="-78"/>
              </a:rPr>
              <a:t>Martes</a:t>
            </a:r>
            <a:r>
              <a:rPr lang="en-US" b="1" dirty="0">
                <a:solidFill>
                  <a:prstClr val="black"/>
                </a:solidFill>
                <a:latin typeface="Andalus" panose="02020603050405020304" pitchFamily="18" charset="-78"/>
                <a:cs typeface="Andalus" panose="02020603050405020304" pitchFamily="18" charset="-78"/>
              </a:rPr>
              <a:t>	</a:t>
            </a:r>
            <a:r>
              <a:rPr lang="ar-IQ" b="1" dirty="0">
                <a:solidFill>
                  <a:prstClr val="black"/>
                </a:solidFill>
                <a:latin typeface="Andalus" panose="02020603050405020304" pitchFamily="18" charset="-78"/>
                <a:cs typeface="Andalus" panose="02020603050405020304" pitchFamily="18" charset="-78"/>
              </a:rPr>
              <a:t>يومَ الثلاثاء</a:t>
            </a:r>
          </a:p>
          <a:p>
            <a:pPr lvl="0"/>
            <a:r>
              <a:rPr lang="en-US" b="1" dirty="0">
                <a:solidFill>
                  <a:prstClr val="black"/>
                </a:solidFill>
                <a:latin typeface="Andalus" panose="02020603050405020304" pitchFamily="18" charset="-78"/>
                <a:cs typeface="Andalus" panose="02020603050405020304" pitchFamily="18" charset="-78"/>
              </a:rPr>
              <a:t>El </a:t>
            </a:r>
            <a:r>
              <a:rPr lang="en-US" b="1" dirty="0" err="1">
                <a:solidFill>
                  <a:prstClr val="black"/>
                </a:solidFill>
                <a:latin typeface="Andalus" panose="02020603050405020304" pitchFamily="18" charset="-78"/>
                <a:cs typeface="Andalus" panose="02020603050405020304" pitchFamily="18" charset="-78"/>
              </a:rPr>
              <a:t>Miércoles</a:t>
            </a:r>
            <a:r>
              <a:rPr lang="en-US" b="1" dirty="0">
                <a:solidFill>
                  <a:prstClr val="black"/>
                </a:solidFill>
                <a:latin typeface="Andalus" panose="02020603050405020304" pitchFamily="18" charset="-78"/>
                <a:cs typeface="Andalus" panose="02020603050405020304" pitchFamily="18" charset="-78"/>
              </a:rPr>
              <a:t>	</a:t>
            </a:r>
            <a:r>
              <a:rPr lang="ar-IQ" b="1" dirty="0">
                <a:solidFill>
                  <a:prstClr val="black"/>
                </a:solidFill>
                <a:latin typeface="Andalus" panose="02020603050405020304" pitchFamily="18" charset="-78"/>
                <a:cs typeface="Andalus" panose="02020603050405020304" pitchFamily="18" charset="-78"/>
              </a:rPr>
              <a:t>يومَ الأربعاء</a:t>
            </a:r>
          </a:p>
          <a:p>
            <a:pPr lvl="0"/>
            <a:r>
              <a:rPr lang="en-US" b="1" dirty="0">
                <a:solidFill>
                  <a:prstClr val="black"/>
                </a:solidFill>
                <a:latin typeface="Andalus" panose="02020603050405020304" pitchFamily="18" charset="-78"/>
                <a:cs typeface="Andalus" panose="02020603050405020304" pitchFamily="18" charset="-78"/>
              </a:rPr>
              <a:t>El </a:t>
            </a:r>
            <a:r>
              <a:rPr lang="en-US" b="1" dirty="0" err="1">
                <a:solidFill>
                  <a:prstClr val="black"/>
                </a:solidFill>
                <a:latin typeface="Andalus" panose="02020603050405020304" pitchFamily="18" charset="-78"/>
                <a:cs typeface="Andalus" panose="02020603050405020304" pitchFamily="18" charset="-78"/>
              </a:rPr>
              <a:t>Jueves</a:t>
            </a:r>
            <a:r>
              <a:rPr lang="en-US" b="1" dirty="0">
                <a:solidFill>
                  <a:prstClr val="black"/>
                </a:solidFill>
                <a:latin typeface="Andalus" panose="02020603050405020304" pitchFamily="18" charset="-78"/>
                <a:cs typeface="Andalus" panose="02020603050405020304" pitchFamily="18" charset="-78"/>
              </a:rPr>
              <a:t> 	</a:t>
            </a:r>
            <a:r>
              <a:rPr lang="ar-IQ" b="1" dirty="0">
                <a:solidFill>
                  <a:prstClr val="black"/>
                </a:solidFill>
                <a:latin typeface="Andalus" panose="02020603050405020304" pitchFamily="18" charset="-78"/>
                <a:cs typeface="Andalus" panose="02020603050405020304" pitchFamily="18" charset="-78"/>
              </a:rPr>
              <a:t>يومَ الخميس</a:t>
            </a:r>
          </a:p>
          <a:p>
            <a:pPr lvl="0"/>
            <a:r>
              <a:rPr lang="en-US" b="1" dirty="0">
                <a:solidFill>
                  <a:prstClr val="black"/>
                </a:solidFill>
                <a:latin typeface="Andalus" panose="02020603050405020304" pitchFamily="18" charset="-78"/>
                <a:cs typeface="Andalus" panose="02020603050405020304" pitchFamily="18" charset="-78"/>
              </a:rPr>
              <a:t>El Viernes	</a:t>
            </a:r>
            <a:r>
              <a:rPr lang="ar-IQ" b="1" dirty="0">
                <a:solidFill>
                  <a:prstClr val="black"/>
                </a:solidFill>
                <a:latin typeface="Andalus" panose="02020603050405020304" pitchFamily="18" charset="-78"/>
                <a:cs typeface="Andalus" panose="02020603050405020304" pitchFamily="18" charset="-78"/>
              </a:rPr>
              <a:t>يومَ الجمعة</a:t>
            </a:r>
          </a:p>
          <a:p>
            <a:pPr lvl="0"/>
            <a:r>
              <a:rPr lang="en-US" b="1" dirty="0">
                <a:solidFill>
                  <a:prstClr val="black"/>
                </a:solidFill>
                <a:latin typeface="Andalus" panose="02020603050405020304" pitchFamily="18" charset="-78"/>
                <a:cs typeface="Andalus" panose="02020603050405020304" pitchFamily="18" charset="-78"/>
              </a:rPr>
              <a:t>El </a:t>
            </a:r>
            <a:r>
              <a:rPr lang="en-US" b="1" dirty="0" err="1">
                <a:solidFill>
                  <a:prstClr val="black"/>
                </a:solidFill>
                <a:latin typeface="Andalus" panose="02020603050405020304" pitchFamily="18" charset="-78"/>
                <a:cs typeface="Andalus" panose="02020603050405020304" pitchFamily="18" charset="-78"/>
              </a:rPr>
              <a:t>Sábado</a:t>
            </a:r>
            <a:r>
              <a:rPr lang="en-US" b="1" dirty="0">
                <a:solidFill>
                  <a:prstClr val="black"/>
                </a:solidFill>
                <a:latin typeface="Andalus" panose="02020603050405020304" pitchFamily="18" charset="-78"/>
                <a:cs typeface="Andalus" panose="02020603050405020304" pitchFamily="18" charset="-78"/>
              </a:rPr>
              <a:t>	</a:t>
            </a:r>
            <a:r>
              <a:rPr lang="ar-IQ" b="1" dirty="0">
                <a:solidFill>
                  <a:prstClr val="black"/>
                </a:solidFill>
                <a:latin typeface="Andalus" panose="02020603050405020304" pitchFamily="18" charset="-78"/>
                <a:cs typeface="Andalus" panose="02020603050405020304" pitchFamily="18" charset="-78"/>
              </a:rPr>
              <a:t>يومَ السبت</a:t>
            </a:r>
          </a:p>
          <a:p>
            <a:pPr lvl="0"/>
            <a:r>
              <a:rPr lang="en-US" b="1" dirty="0">
                <a:solidFill>
                  <a:prstClr val="black"/>
                </a:solidFill>
                <a:latin typeface="Andalus" panose="02020603050405020304" pitchFamily="18" charset="-78"/>
                <a:cs typeface="Andalus" panose="02020603050405020304" pitchFamily="18" charset="-78"/>
              </a:rPr>
              <a:t>El Domingo       </a:t>
            </a:r>
            <a:r>
              <a:rPr lang="ar-IQ" b="1" dirty="0">
                <a:solidFill>
                  <a:prstClr val="black"/>
                </a:solidFill>
                <a:latin typeface="Andalus" panose="02020603050405020304" pitchFamily="18" charset="-78"/>
                <a:cs typeface="Andalus" panose="02020603050405020304" pitchFamily="18" charset="-78"/>
              </a:rPr>
              <a:t>يومَ الأحد</a:t>
            </a:r>
            <a:r>
              <a:rPr lang="es-419" b="1" dirty="0">
                <a:solidFill>
                  <a:prstClr val="black"/>
                </a:solidFill>
                <a:latin typeface="Andalus" panose="02020603050405020304" pitchFamily="18" charset="-78"/>
                <a:cs typeface="Andalus" panose="02020603050405020304" pitchFamily="18" charset="-78"/>
              </a:rPr>
              <a:t> </a:t>
            </a:r>
            <a:endParaRPr lang="en-US" b="1" dirty="0">
              <a:solidFill>
                <a:prstClr val="black"/>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779948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dirty="0" smtClean="0">
                <a:solidFill>
                  <a:srgbClr val="FF0000"/>
                </a:solidFill>
              </a:rPr>
              <a:t>الأمثال الشعبية بين العربية و الأسبانية </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0" indent="0" algn="r">
              <a:buNone/>
            </a:pPr>
            <a:r>
              <a:rPr lang="ar-IQ" dirty="0" smtClean="0">
                <a:latin typeface="Andalus" panose="02020603050405020304" pitchFamily="18" charset="-78"/>
                <a:cs typeface="+mj-cs"/>
              </a:rPr>
              <a:t>أتبع </a:t>
            </a:r>
            <a:r>
              <a:rPr lang="ar-IQ" dirty="0">
                <a:latin typeface="Andalus" panose="02020603050405020304" pitchFamily="18" charset="-78"/>
                <a:cs typeface="+mj-cs"/>
              </a:rPr>
              <a:t>الكذاب إلى باب </a:t>
            </a:r>
            <a:r>
              <a:rPr lang="ar-IQ" dirty="0" smtClean="0">
                <a:latin typeface="Andalus" panose="02020603050405020304" pitchFamily="18" charset="-78"/>
                <a:cs typeface="+mj-cs"/>
              </a:rPr>
              <a:t>الدار</a:t>
            </a:r>
          </a:p>
          <a:p>
            <a:pPr marL="0" indent="0">
              <a:buNone/>
            </a:pPr>
            <a:r>
              <a:rPr lang="ar-IQ" dirty="0" smtClean="0">
                <a:solidFill>
                  <a:srgbClr val="202020"/>
                </a:solidFill>
                <a:latin typeface="Andalus" panose="02020603050405020304" pitchFamily="18" charset="-78"/>
                <a:cs typeface="Andalus" panose="02020603050405020304" pitchFamily="18" charset="-78"/>
              </a:rPr>
              <a:t>)</a:t>
            </a:r>
            <a:r>
              <a:rPr lang="es-ES" dirty="0" smtClean="0">
                <a:solidFill>
                  <a:srgbClr val="202020"/>
                </a:solidFill>
                <a:latin typeface="Andalus" panose="02020603050405020304" pitchFamily="18" charset="-78"/>
                <a:cs typeface="Andalus" panose="02020603050405020304" pitchFamily="18" charset="-78"/>
              </a:rPr>
              <a:t>Con </a:t>
            </a:r>
            <a:r>
              <a:rPr lang="es-ES" dirty="0">
                <a:solidFill>
                  <a:srgbClr val="202020"/>
                </a:solidFill>
                <a:latin typeface="Andalus" panose="02020603050405020304" pitchFamily="18" charset="-78"/>
                <a:cs typeface="Andalus" panose="02020603050405020304" pitchFamily="18" charset="-78"/>
              </a:rPr>
              <a:t>el mentiroso hasta la puerta</a:t>
            </a:r>
            <a:r>
              <a:rPr lang="es-ES" dirty="0" smtClean="0">
                <a:solidFill>
                  <a:srgbClr val="202020"/>
                </a:solidFill>
                <a:latin typeface="Andalus" panose="02020603050405020304" pitchFamily="18" charset="-78"/>
                <a:cs typeface="Andalus" panose="02020603050405020304" pitchFamily="18" charset="-78"/>
              </a:rPr>
              <a:t>)</a:t>
            </a:r>
            <a:endParaRPr lang="ar-IQ" dirty="0">
              <a:solidFill>
                <a:srgbClr val="202020"/>
              </a:solidFill>
              <a:latin typeface="Andalus" panose="02020603050405020304" pitchFamily="18" charset="-78"/>
              <a:cs typeface="Andalus" panose="02020603050405020304" pitchFamily="18" charset="-78"/>
            </a:endParaRPr>
          </a:p>
          <a:p>
            <a:pPr marL="0" indent="0" algn="r">
              <a:buNone/>
            </a:pPr>
            <a:r>
              <a:rPr lang="ar-IQ" dirty="0">
                <a:solidFill>
                  <a:srgbClr val="202020"/>
                </a:solidFill>
                <a:latin typeface="Andalus" panose="02020603050405020304" pitchFamily="18" charset="-78"/>
                <a:cs typeface="+mj-cs"/>
              </a:rPr>
              <a:t>خلق الله الداء، وخلق الدواء</a:t>
            </a:r>
            <a:r>
              <a:rPr lang="ar-IQ" dirty="0">
                <a:solidFill>
                  <a:srgbClr val="202020"/>
                </a:solidFill>
                <a:latin typeface="Andalus" panose="02020603050405020304" pitchFamily="18" charset="-78"/>
                <a:cs typeface="Andalus" panose="02020603050405020304" pitchFamily="18" charset="-78"/>
              </a:rPr>
              <a:t> </a:t>
            </a:r>
            <a:endParaRPr lang="ar-IQ" dirty="0" smtClean="0">
              <a:solidFill>
                <a:srgbClr val="202020"/>
              </a:solidFill>
              <a:latin typeface="Andalus" panose="02020603050405020304" pitchFamily="18" charset="-78"/>
              <a:cs typeface="Andalus" panose="02020603050405020304" pitchFamily="18" charset="-78"/>
            </a:endParaRPr>
          </a:p>
          <a:p>
            <a:pPr marL="0" indent="0">
              <a:buNone/>
            </a:pPr>
            <a:r>
              <a:rPr lang="es-ES" dirty="0">
                <a:solidFill>
                  <a:srgbClr val="202020"/>
                </a:solidFill>
                <a:latin typeface="Andalus" panose="02020603050405020304" pitchFamily="18" charset="-78"/>
                <a:cs typeface="Andalus" panose="02020603050405020304" pitchFamily="18" charset="-78"/>
              </a:rPr>
              <a:t>(Dios, que de el mal, da Su remedio </a:t>
            </a:r>
            <a:r>
              <a:rPr lang="es-ES" dirty="0" err="1" smtClean="0">
                <a:solidFill>
                  <a:srgbClr val="202020"/>
                </a:solidFill>
                <a:latin typeface="Andalus" panose="02020603050405020304" pitchFamily="18" charset="-78"/>
                <a:cs typeface="Andalus" panose="02020603050405020304" pitchFamily="18" charset="-78"/>
              </a:rPr>
              <a:t>caba</a:t>
            </a:r>
            <a:r>
              <a:rPr lang="es-419" dirty="0" smtClean="0">
                <a:solidFill>
                  <a:srgbClr val="202020"/>
                </a:solidFill>
                <a:latin typeface="Andalus" panose="02020603050405020304" pitchFamily="18" charset="-78"/>
                <a:cs typeface="Andalus" panose="02020603050405020304" pitchFamily="18" charset="-78"/>
              </a:rPr>
              <a:t>l)</a:t>
            </a:r>
            <a:endParaRPr lang="ar-IQ" dirty="0" smtClean="0">
              <a:latin typeface="Andalus" panose="02020603050405020304" pitchFamily="18" charset="-78"/>
              <a:cs typeface="Andalus" panose="02020603050405020304" pitchFamily="18" charset="-78"/>
            </a:endParaRPr>
          </a:p>
          <a:p>
            <a:pPr marL="0" indent="0" algn="r">
              <a:buNone/>
            </a:pPr>
            <a:r>
              <a:rPr lang="ar-IQ" dirty="0">
                <a:latin typeface="Andalus" panose="02020603050405020304" pitchFamily="18" charset="-78"/>
                <a:cs typeface="+mj-cs"/>
              </a:rPr>
              <a:t> </a:t>
            </a:r>
            <a:r>
              <a:rPr lang="ar-IQ" dirty="0" smtClean="0">
                <a:latin typeface="Andalus" panose="02020603050405020304" pitchFamily="18" charset="-78"/>
                <a:cs typeface="+mj-cs"/>
              </a:rPr>
              <a:t>قولي </a:t>
            </a:r>
            <a:r>
              <a:rPr lang="ar-IQ" dirty="0">
                <a:latin typeface="Andalus" panose="02020603050405020304" pitchFamily="18" charset="-78"/>
                <a:cs typeface="+mj-cs"/>
              </a:rPr>
              <a:t>من </a:t>
            </a:r>
            <a:r>
              <a:rPr lang="ar-IQ" dirty="0" smtClean="0">
                <a:latin typeface="Andalus" panose="02020603050405020304" pitchFamily="18" charset="-78"/>
                <a:cs typeface="+mj-cs"/>
              </a:rPr>
              <a:t>تصاحب </a:t>
            </a:r>
            <a:r>
              <a:rPr lang="ar-IQ" dirty="0">
                <a:latin typeface="Andalus" panose="02020603050405020304" pitchFamily="18" charset="-78"/>
                <a:cs typeface="+mj-cs"/>
              </a:rPr>
              <a:t>أقول لك من </a:t>
            </a:r>
            <a:r>
              <a:rPr lang="ar-IQ" dirty="0" smtClean="0">
                <a:latin typeface="Andalus" panose="02020603050405020304" pitchFamily="18" charset="-78"/>
                <a:cs typeface="+mj-cs"/>
              </a:rPr>
              <a:t>أنت</a:t>
            </a:r>
          </a:p>
          <a:p>
            <a:pPr marL="0" indent="0">
              <a:buNone/>
            </a:pPr>
            <a:r>
              <a:rPr lang="ar-IQ" dirty="0" smtClean="0">
                <a:latin typeface="Andalus" panose="02020603050405020304" pitchFamily="18" charset="-78"/>
                <a:cs typeface="Andalus" panose="02020603050405020304" pitchFamily="18" charset="-78"/>
              </a:rPr>
              <a:t>)</a:t>
            </a:r>
            <a:r>
              <a:rPr lang="es-ES" dirty="0" smtClean="0">
                <a:latin typeface="Andalus" panose="02020603050405020304" pitchFamily="18" charset="-78"/>
                <a:cs typeface="Andalus" panose="02020603050405020304" pitchFamily="18" charset="-78"/>
              </a:rPr>
              <a:t>Dime </a:t>
            </a:r>
            <a:r>
              <a:rPr lang="es-ES" dirty="0">
                <a:latin typeface="Andalus" panose="02020603050405020304" pitchFamily="18" charset="-78"/>
                <a:cs typeface="Andalus" panose="02020603050405020304" pitchFamily="18" charset="-78"/>
              </a:rPr>
              <a:t>con quien andas y te diré quien </a:t>
            </a:r>
            <a:r>
              <a:rPr lang="es-ES" dirty="0" smtClean="0">
                <a:latin typeface="Andalus" panose="02020603050405020304" pitchFamily="18" charset="-78"/>
                <a:cs typeface="Andalus" panose="02020603050405020304" pitchFamily="18" charset="-78"/>
              </a:rPr>
              <a:t>eres</a:t>
            </a:r>
            <a:r>
              <a:rPr lang="ar-IQ" dirty="0">
                <a:latin typeface="Andalus" panose="02020603050405020304" pitchFamily="18" charset="-78"/>
                <a:cs typeface="Andalus" panose="02020603050405020304" pitchFamily="18" charset="-78"/>
              </a:rPr>
              <a:t>(</a:t>
            </a:r>
            <a:endParaRPr lang="en-US"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46740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762000"/>
            <a:ext cx="7620000" cy="4524315"/>
          </a:xfrm>
          <a:prstGeom prst="rect">
            <a:avLst/>
          </a:prstGeom>
        </p:spPr>
        <p:txBody>
          <a:bodyPr wrap="square">
            <a:spAutoFit/>
          </a:bodyPr>
          <a:lstStyle/>
          <a:p>
            <a:pPr algn="r"/>
            <a:r>
              <a:rPr lang="ar-IQ" sz="3200" dirty="0"/>
              <a:t>عصفور في اليد أفضل من مئة </a:t>
            </a:r>
            <a:r>
              <a:rPr lang="ar-IQ" sz="3200" dirty="0" smtClean="0"/>
              <a:t>السماء</a:t>
            </a:r>
          </a:p>
          <a:p>
            <a:r>
              <a:rPr lang="es-ES" sz="3200" dirty="0" smtClean="0">
                <a:latin typeface="Andalus" panose="02020603050405020304" pitchFamily="18" charset="-78"/>
                <a:cs typeface="Andalus" panose="02020603050405020304" pitchFamily="18" charset="-78"/>
              </a:rPr>
              <a:t>(Mas </a:t>
            </a:r>
            <a:r>
              <a:rPr lang="es-ES" sz="3200" dirty="0">
                <a:latin typeface="Andalus" panose="02020603050405020304" pitchFamily="18" charset="-78"/>
                <a:cs typeface="Andalus" panose="02020603050405020304" pitchFamily="18" charset="-78"/>
              </a:rPr>
              <a:t>vale pájaro en mano que </a:t>
            </a:r>
            <a:r>
              <a:rPr lang="es-ES" sz="3200" dirty="0" smtClean="0">
                <a:latin typeface="Andalus" panose="02020603050405020304" pitchFamily="18" charset="-78"/>
                <a:cs typeface="Andalus" panose="02020603050405020304" pitchFamily="18" charset="-78"/>
              </a:rPr>
              <a:t>ciento volando)</a:t>
            </a:r>
          </a:p>
          <a:p>
            <a:pPr algn="r"/>
            <a:r>
              <a:rPr lang="ar-IQ" sz="3200" dirty="0"/>
              <a:t>أنا آمر قطي, و قطي يأمر </a:t>
            </a:r>
            <a:r>
              <a:rPr lang="ar-IQ" sz="3200" dirty="0" smtClean="0"/>
              <a:t>ذيله</a:t>
            </a:r>
            <a:endParaRPr lang="es-419" sz="3200" dirty="0" smtClean="0"/>
          </a:p>
          <a:p>
            <a:r>
              <a:rPr lang="es-ES" sz="3200" dirty="0">
                <a:latin typeface="Andalus" panose="02020603050405020304" pitchFamily="18" charset="-78"/>
                <a:cs typeface="Andalus" panose="02020603050405020304" pitchFamily="18" charset="-78"/>
              </a:rPr>
              <a:t>(</a:t>
            </a:r>
            <a:r>
              <a:rPr lang="es-ES" sz="3200" dirty="0" smtClean="0">
                <a:latin typeface="Andalus" panose="02020603050405020304" pitchFamily="18" charset="-78"/>
                <a:cs typeface="Andalus" panose="02020603050405020304" pitchFamily="18" charset="-78"/>
              </a:rPr>
              <a:t>Yo </a:t>
            </a:r>
            <a:r>
              <a:rPr lang="es-ES" sz="3200" dirty="0">
                <a:latin typeface="Andalus" panose="02020603050405020304" pitchFamily="18" charset="-78"/>
                <a:cs typeface="Andalus" panose="02020603050405020304" pitchFamily="18" charset="-78"/>
              </a:rPr>
              <a:t>mando a mi gato, y mi gato manda a </a:t>
            </a:r>
            <a:r>
              <a:rPr lang="es-ES" sz="3200" dirty="0" smtClean="0">
                <a:latin typeface="Andalus" panose="02020603050405020304" pitchFamily="18" charset="-78"/>
                <a:cs typeface="Andalus" panose="02020603050405020304" pitchFamily="18" charset="-78"/>
              </a:rPr>
              <a:t>su  rabo)</a:t>
            </a:r>
          </a:p>
          <a:p>
            <a:pPr algn="r"/>
            <a:r>
              <a:rPr lang="ar-IQ" sz="3200" dirty="0"/>
              <a:t>حظ القبيحة, تتمناه </a:t>
            </a:r>
            <a:r>
              <a:rPr lang="ar-IQ" sz="3200" dirty="0" smtClean="0"/>
              <a:t>الجميلة</a:t>
            </a:r>
            <a:endParaRPr lang="es-419" sz="3200" dirty="0" smtClean="0"/>
          </a:p>
          <a:p>
            <a:r>
              <a:rPr lang="es-ES" sz="3200" dirty="0" smtClean="0">
                <a:latin typeface="Andalus" panose="02020603050405020304" pitchFamily="18" charset="-78"/>
                <a:cs typeface="Andalus" panose="02020603050405020304" pitchFamily="18" charset="-78"/>
              </a:rPr>
              <a:t>(La </a:t>
            </a:r>
            <a:r>
              <a:rPr lang="es-ES" sz="3200" dirty="0">
                <a:latin typeface="Andalus" panose="02020603050405020304" pitchFamily="18" charset="-78"/>
                <a:cs typeface="Andalus" panose="02020603050405020304" pitchFamily="18" charset="-78"/>
              </a:rPr>
              <a:t>suerte de la fea, la guapa la </a:t>
            </a:r>
            <a:r>
              <a:rPr lang="es-ES" sz="3200" dirty="0" smtClean="0">
                <a:latin typeface="Andalus" panose="02020603050405020304" pitchFamily="18" charset="-78"/>
                <a:cs typeface="Andalus" panose="02020603050405020304" pitchFamily="18" charset="-78"/>
              </a:rPr>
              <a:t>desea)</a:t>
            </a:r>
            <a:endParaRPr lang="es-ES" sz="3200" dirty="0">
              <a:latin typeface="Andalus" panose="02020603050405020304" pitchFamily="18" charset="-78"/>
              <a:cs typeface="Andalus" panose="02020603050405020304" pitchFamily="18" charset="-78"/>
            </a:endParaRPr>
          </a:p>
          <a:p>
            <a:pPr algn="r"/>
            <a:endParaRPr lang="en-US" sz="3200" dirty="0"/>
          </a:p>
        </p:txBody>
      </p:sp>
    </p:spTree>
    <p:extLst>
      <p:ext uri="{BB962C8B-B14F-4D97-AF65-F5344CB8AC3E}">
        <p14:creationId xmlns:p14="http://schemas.microsoft.com/office/powerpoint/2010/main" val="85684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1143000"/>
            <a:ext cx="6781800" cy="5139869"/>
          </a:xfrm>
          <a:prstGeom prst="rect">
            <a:avLst/>
          </a:prstGeom>
        </p:spPr>
        <p:txBody>
          <a:bodyPr wrap="square">
            <a:spAutoFit/>
          </a:bodyPr>
          <a:lstStyle/>
          <a:p>
            <a:pPr algn="ctr"/>
            <a:r>
              <a:rPr lang="en-US" sz="4000" b="1" dirty="0" err="1">
                <a:solidFill>
                  <a:srgbClr val="C00000"/>
                </a:solidFill>
                <a:latin typeface="Algerian" panose="04020705040A02060702" pitchFamily="82" charset="0"/>
              </a:rPr>
              <a:t>Muchas</a:t>
            </a:r>
            <a:r>
              <a:rPr lang="en-US" sz="4000" b="1" dirty="0">
                <a:solidFill>
                  <a:srgbClr val="C00000"/>
                </a:solidFill>
                <a:latin typeface="Algerian" panose="04020705040A02060702" pitchFamily="82" charset="0"/>
              </a:rPr>
              <a:t> gracias </a:t>
            </a:r>
            <a:r>
              <a:rPr lang="en-US" sz="4000" b="1" dirty="0" err="1">
                <a:solidFill>
                  <a:srgbClr val="C00000"/>
                </a:solidFill>
                <a:latin typeface="Algerian" panose="04020705040A02060702" pitchFamily="82" charset="0"/>
              </a:rPr>
              <a:t>por</a:t>
            </a:r>
            <a:r>
              <a:rPr lang="en-US" sz="4000" b="1" dirty="0">
                <a:solidFill>
                  <a:srgbClr val="C00000"/>
                </a:solidFill>
                <a:latin typeface="Algerian" panose="04020705040A02060702" pitchFamily="82" charset="0"/>
              </a:rPr>
              <a:t> </a:t>
            </a:r>
            <a:r>
              <a:rPr lang="en-US" sz="4000" b="1" dirty="0" err="1" smtClean="0">
                <a:solidFill>
                  <a:srgbClr val="C00000"/>
                </a:solidFill>
                <a:latin typeface="Algerian" panose="04020705040A02060702" pitchFamily="82" charset="0"/>
              </a:rPr>
              <a:t>escuchar</a:t>
            </a:r>
            <a:endParaRPr lang="ar-IQ" sz="4000" b="1" dirty="0" smtClean="0">
              <a:solidFill>
                <a:srgbClr val="C00000"/>
              </a:solidFill>
              <a:latin typeface="Algerian" panose="04020705040A02060702" pitchFamily="82" charset="0"/>
            </a:endParaRPr>
          </a:p>
          <a:p>
            <a:pPr algn="ctr"/>
            <a:endParaRPr lang="ar-IQ" sz="4000" b="1" dirty="0" smtClean="0">
              <a:solidFill>
                <a:srgbClr val="C00000"/>
              </a:solidFill>
              <a:latin typeface="Algerian" panose="04020705040A02060702" pitchFamily="82" charset="0"/>
            </a:endParaRPr>
          </a:p>
          <a:p>
            <a:pPr algn="ctr"/>
            <a:endParaRPr lang="ar-IQ" sz="4000" b="1" dirty="0">
              <a:latin typeface="Algerian" panose="04020705040A02060702" pitchFamily="82" charset="0"/>
            </a:endParaRPr>
          </a:p>
          <a:p>
            <a:pPr algn="ctr"/>
            <a:r>
              <a:rPr lang="ar-IQ" sz="4800" b="1" dirty="0" smtClean="0">
                <a:solidFill>
                  <a:srgbClr val="FF0000"/>
                </a:solidFill>
                <a:latin typeface="Andalus" panose="02020603050405020304" pitchFamily="18" charset="-78"/>
                <a:cs typeface="Andalus" panose="02020603050405020304" pitchFamily="18" charset="-78"/>
              </a:rPr>
              <a:t>شكــرا لأستماكم</a:t>
            </a:r>
          </a:p>
          <a:p>
            <a:pPr algn="ctr"/>
            <a:endParaRPr lang="ar-IQ" sz="4000" b="1" dirty="0" smtClean="0">
              <a:latin typeface="Andalus" panose="02020603050405020304" pitchFamily="18" charset="-78"/>
              <a:cs typeface="Andalus" panose="02020603050405020304" pitchFamily="18" charset="-78"/>
            </a:endParaRPr>
          </a:p>
          <a:p>
            <a:pPr algn="ctr"/>
            <a:r>
              <a:rPr lang="ar-IQ" sz="4000" b="1" dirty="0" smtClean="0">
                <a:latin typeface="Algerian" panose="04020705040A02060702" pitchFamily="82" charset="0"/>
              </a:rPr>
              <a:t> </a:t>
            </a:r>
          </a:p>
          <a:p>
            <a:endParaRPr lang="en-US" sz="4000" b="1" dirty="0">
              <a:latin typeface="Algerian" panose="04020705040A02060702" pitchFamily="82" charset="0"/>
            </a:endParaRPr>
          </a:p>
        </p:txBody>
      </p:sp>
    </p:spTree>
    <p:extLst>
      <p:ext uri="{BB962C8B-B14F-4D97-AF65-F5344CB8AC3E}">
        <p14:creationId xmlns:p14="http://schemas.microsoft.com/office/powerpoint/2010/main" val="448076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143000"/>
            <a:ext cx="6400800" cy="830997"/>
          </a:xfrm>
          <a:prstGeom prst="rect">
            <a:avLst/>
          </a:prstGeom>
        </p:spPr>
        <p:txBody>
          <a:bodyPr wrap="square">
            <a:spAutoFit/>
          </a:bodyPr>
          <a:lstStyle/>
          <a:p>
            <a:pPr algn="r"/>
            <a:r>
              <a:rPr lang="ar-IQ" sz="2400" b="1" dirty="0"/>
              <a:t>أثرت اللغة العربية في اللغات الأخرى وتأثرت بها، ومن بين هذه اللغات اللغة الإسبانية..إليك أوجه التشابه بين العربية والإسبانية</a:t>
            </a:r>
            <a:endParaRPr lang="ar-IQ" sz="2000" b="1" dirty="0"/>
          </a:p>
        </p:txBody>
      </p:sp>
      <p:sp>
        <p:nvSpPr>
          <p:cNvPr id="3" name="Rectangle 2"/>
          <p:cNvSpPr/>
          <p:nvPr/>
        </p:nvSpPr>
        <p:spPr>
          <a:xfrm>
            <a:off x="2286000" y="2413338"/>
            <a:ext cx="6400800" cy="2677656"/>
          </a:xfrm>
          <a:prstGeom prst="rect">
            <a:avLst/>
          </a:prstGeom>
        </p:spPr>
        <p:txBody>
          <a:bodyPr wrap="square">
            <a:spAutoFit/>
          </a:bodyPr>
          <a:lstStyle/>
          <a:p>
            <a:pPr algn="r"/>
            <a:r>
              <a:rPr lang="ar-IQ" sz="2400" dirty="0"/>
              <a:t>عند السفر إلى إسبانيا، تجد بخلاف</a:t>
            </a:r>
            <a:r>
              <a:rPr lang="ar-IQ" sz="2400" b="1" dirty="0"/>
              <a:t> التشابه بين العربية والإسبانية</a:t>
            </a:r>
            <a:r>
              <a:rPr lang="ar-IQ" sz="2400" dirty="0"/>
              <a:t>؛ التراث العربي حاضراً بعمق في الثقافة الإسبانية، فعديد من أسماء المدن الإسبانية الشهيرة تفتخر بالأصول العربية، بالإضافة إلى البنايات المعمارية الساحرة مثل قصر الحمراء في غرناطة أو مسجد قُرطبة وحتى الموسيقى وفن الطبخ، وأخيراً وليس آخِراً نجد أن اللغة الإسبانية متأثرة بشكل كبير بلغتنا العربية.</a:t>
            </a:r>
            <a:endParaRPr lang="en-US" sz="2400" dirty="0"/>
          </a:p>
        </p:txBody>
      </p:sp>
    </p:spTree>
    <p:extLst>
      <p:ext uri="{BB962C8B-B14F-4D97-AF65-F5344CB8AC3E}">
        <p14:creationId xmlns:p14="http://schemas.microsoft.com/office/powerpoint/2010/main" val="3538582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514600"/>
            <a:ext cx="6553200" cy="3539430"/>
          </a:xfrm>
          <a:prstGeom prst="rect">
            <a:avLst/>
          </a:prstGeom>
        </p:spPr>
        <p:txBody>
          <a:bodyPr wrap="square">
            <a:spAutoFit/>
          </a:bodyPr>
          <a:lstStyle/>
          <a:p>
            <a:pPr algn="r"/>
            <a:r>
              <a:rPr lang="es-419" sz="2400" b="1" dirty="0" smtClean="0">
                <a:solidFill>
                  <a:srgbClr val="FF0000"/>
                </a:solidFill>
              </a:rPr>
              <a:t>  </a:t>
            </a:r>
            <a:r>
              <a:rPr lang="ar-IQ" sz="2800" b="1" dirty="0" smtClean="0">
                <a:solidFill>
                  <a:srgbClr val="FF0000"/>
                </a:solidFill>
                <a:latin typeface="Andalus" panose="02020603050405020304" pitchFamily="18" charset="-78"/>
                <a:cs typeface="Andalus" panose="02020603050405020304" pitchFamily="18" charset="-78"/>
              </a:rPr>
              <a:t>السكر</a:t>
            </a:r>
            <a:r>
              <a:rPr lang="es-419" sz="2800" b="1" dirty="0" smtClean="0">
                <a:solidFill>
                  <a:srgbClr val="FF0000"/>
                </a:solidFill>
                <a:latin typeface="Andalus" panose="02020603050405020304" pitchFamily="18" charset="-78"/>
                <a:cs typeface="Andalus" panose="02020603050405020304" pitchFamily="18" charset="-78"/>
              </a:rPr>
              <a:t>(Azucar)</a:t>
            </a:r>
            <a:r>
              <a:rPr lang="en-US" sz="2000" b="1" dirty="0" smtClean="0">
                <a:latin typeface="Andalus" panose="02020603050405020304" pitchFamily="18" charset="-78"/>
                <a:cs typeface="Andalus" panose="02020603050405020304" pitchFamily="18" charset="-78"/>
              </a:rPr>
              <a:t> </a:t>
            </a:r>
          </a:p>
          <a:p>
            <a:pPr algn="r"/>
            <a:r>
              <a:rPr lang="en-US" sz="2000" b="1" dirty="0" smtClean="0">
                <a:latin typeface="Andalus" panose="02020603050405020304" pitchFamily="18" charset="-78"/>
                <a:cs typeface="Andalus" panose="02020603050405020304" pitchFamily="18" charset="-78"/>
              </a:rPr>
              <a:t> </a:t>
            </a:r>
            <a:r>
              <a:rPr lang="ar-IQ" sz="2800" b="1" dirty="0" smtClean="0">
                <a:solidFill>
                  <a:srgbClr val="FF0000"/>
                </a:solidFill>
                <a:latin typeface="Andalus" panose="02020603050405020304" pitchFamily="18" charset="-78"/>
                <a:cs typeface="Andalus" panose="02020603050405020304" pitchFamily="18" charset="-78"/>
              </a:rPr>
              <a:t> أن شاء الله</a:t>
            </a:r>
            <a:r>
              <a:rPr lang="en-US" sz="2800" b="1" dirty="0" smtClean="0">
                <a:solidFill>
                  <a:srgbClr val="FF0000"/>
                </a:solidFill>
                <a:latin typeface="Andalus" panose="02020603050405020304" pitchFamily="18" charset="-78"/>
                <a:cs typeface="Andalus" panose="02020603050405020304" pitchFamily="18" charset="-78"/>
              </a:rPr>
              <a:t>(</a:t>
            </a:r>
            <a:r>
              <a:rPr lang="en-US" sz="2800" b="1" dirty="0" err="1" smtClean="0">
                <a:solidFill>
                  <a:srgbClr val="FF0000"/>
                </a:solidFill>
                <a:latin typeface="Andalus" panose="02020603050405020304" pitchFamily="18" charset="-78"/>
                <a:cs typeface="Andalus" panose="02020603050405020304" pitchFamily="18" charset="-78"/>
              </a:rPr>
              <a:t>Ojal</a:t>
            </a:r>
            <a:r>
              <a:rPr lang="es-419" sz="2800" b="1" dirty="0" smtClean="0">
                <a:solidFill>
                  <a:srgbClr val="FF0000"/>
                </a:solidFill>
                <a:latin typeface="Andalus" panose="02020603050405020304" pitchFamily="18" charset="-78"/>
                <a:cs typeface="Andalus" panose="02020603050405020304" pitchFamily="18" charset="-78"/>
              </a:rPr>
              <a:t>á)</a:t>
            </a:r>
            <a:endParaRPr lang="en-US" sz="2800" b="1" dirty="0">
              <a:solidFill>
                <a:srgbClr val="FF0000"/>
              </a:solidFill>
              <a:latin typeface="Andalus" panose="02020603050405020304" pitchFamily="18" charset="-78"/>
              <a:cs typeface="Andalus" panose="02020603050405020304" pitchFamily="18" charset="-78"/>
            </a:endParaRPr>
          </a:p>
          <a:p>
            <a:pPr algn="r"/>
            <a:r>
              <a:rPr lang="ar-IQ" sz="2800" b="1" dirty="0" smtClean="0">
                <a:solidFill>
                  <a:srgbClr val="FF0000"/>
                </a:solidFill>
                <a:latin typeface="Andalus" panose="02020603050405020304" pitchFamily="18" charset="-78"/>
                <a:cs typeface="Andalus" panose="02020603050405020304" pitchFamily="18" charset="-78"/>
              </a:rPr>
              <a:t>الباذنجان</a:t>
            </a:r>
            <a:r>
              <a:rPr lang="es-419" sz="2800" b="1" dirty="0" smtClean="0">
                <a:solidFill>
                  <a:srgbClr val="FF0000"/>
                </a:solidFill>
                <a:latin typeface="Andalus" panose="02020603050405020304" pitchFamily="18" charset="-78"/>
                <a:cs typeface="Andalus" panose="02020603050405020304" pitchFamily="18" charset="-78"/>
              </a:rPr>
              <a:t> (Berenjena)</a:t>
            </a:r>
          </a:p>
          <a:p>
            <a:pPr algn="r"/>
            <a:r>
              <a:rPr lang="ar-IQ" sz="2800" b="1" dirty="0" smtClean="0">
                <a:solidFill>
                  <a:srgbClr val="FF0000"/>
                </a:solidFill>
                <a:latin typeface="Andalus" panose="02020603050405020304" pitchFamily="18" charset="-78"/>
                <a:cs typeface="Andalus" panose="02020603050405020304" pitchFamily="18" charset="-78"/>
              </a:rPr>
              <a:t> القهوة</a:t>
            </a:r>
            <a:r>
              <a:rPr lang="es-419" sz="2800" b="1" dirty="0" smtClean="0">
                <a:solidFill>
                  <a:srgbClr val="FF0000"/>
                </a:solidFill>
                <a:latin typeface="Andalus" panose="02020603050405020304" pitchFamily="18" charset="-78"/>
                <a:cs typeface="Andalus" panose="02020603050405020304" pitchFamily="18" charset="-78"/>
              </a:rPr>
              <a:t>(El caf</a:t>
            </a:r>
            <a:r>
              <a:rPr lang="en-US" sz="2800" b="1" dirty="0" smtClean="0">
                <a:solidFill>
                  <a:srgbClr val="FF0000"/>
                </a:solidFill>
                <a:latin typeface="Andalus" panose="02020603050405020304" pitchFamily="18" charset="-78"/>
                <a:cs typeface="Andalus" panose="02020603050405020304" pitchFamily="18" charset="-78"/>
              </a:rPr>
              <a:t>é)</a:t>
            </a:r>
            <a:endParaRPr lang="es-419" sz="2800" b="1" dirty="0" smtClean="0">
              <a:solidFill>
                <a:srgbClr val="FF0000"/>
              </a:solidFill>
              <a:latin typeface="Andalus" panose="02020603050405020304" pitchFamily="18" charset="-78"/>
              <a:cs typeface="Andalus" panose="02020603050405020304" pitchFamily="18" charset="-78"/>
            </a:endParaRPr>
          </a:p>
          <a:p>
            <a:pPr algn="r"/>
            <a:r>
              <a:rPr lang="ar-IQ" sz="2800" b="1" dirty="0" smtClean="0">
                <a:solidFill>
                  <a:srgbClr val="FF0000"/>
                </a:solidFill>
                <a:latin typeface="Andalus" panose="02020603050405020304" pitchFamily="18" charset="-78"/>
                <a:cs typeface="Andalus" panose="02020603050405020304" pitchFamily="18" charset="-78"/>
              </a:rPr>
              <a:t> شراب دوائي</a:t>
            </a:r>
            <a:r>
              <a:rPr lang="es-419" sz="2800" b="1" dirty="0" smtClean="0">
                <a:solidFill>
                  <a:srgbClr val="FF0000"/>
                </a:solidFill>
                <a:latin typeface="Andalus" panose="02020603050405020304" pitchFamily="18" charset="-78"/>
                <a:cs typeface="Andalus" panose="02020603050405020304" pitchFamily="18" charset="-78"/>
              </a:rPr>
              <a:t>(Jarabe)</a:t>
            </a:r>
          </a:p>
          <a:p>
            <a:pPr algn="r"/>
            <a:r>
              <a:rPr lang="ar-IQ" sz="2800" b="1" dirty="0" smtClean="0">
                <a:solidFill>
                  <a:srgbClr val="FF0000"/>
                </a:solidFill>
                <a:latin typeface="Andalus" panose="02020603050405020304" pitchFamily="18" charset="-78"/>
                <a:cs typeface="Andalus" panose="02020603050405020304" pitchFamily="18" charset="-78"/>
              </a:rPr>
              <a:t> المخدة</a:t>
            </a:r>
            <a:r>
              <a:rPr lang="es-419" sz="2800" b="1" dirty="0" smtClean="0">
                <a:solidFill>
                  <a:srgbClr val="FF0000"/>
                </a:solidFill>
                <a:latin typeface="Andalus" panose="02020603050405020304" pitchFamily="18" charset="-78"/>
                <a:cs typeface="Andalus" panose="02020603050405020304" pitchFamily="18" charset="-78"/>
              </a:rPr>
              <a:t>(Almohada)</a:t>
            </a:r>
            <a:endParaRPr lang="en-US" sz="2800" b="1" dirty="0">
              <a:solidFill>
                <a:srgbClr val="FF0000"/>
              </a:solidFill>
              <a:latin typeface="Andalus" panose="02020603050405020304" pitchFamily="18" charset="-78"/>
              <a:cs typeface="Andalus" panose="02020603050405020304" pitchFamily="18" charset="-78"/>
            </a:endParaRPr>
          </a:p>
          <a:p>
            <a:pPr algn="r"/>
            <a:r>
              <a:rPr lang="en-US" sz="2000" b="1" dirty="0" smtClean="0">
                <a:latin typeface="Andalus" panose="02020603050405020304" pitchFamily="18" charset="-78"/>
                <a:cs typeface="Andalus" panose="02020603050405020304" pitchFamily="18" charset="-78"/>
              </a:rPr>
              <a:t> </a:t>
            </a:r>
            <a:r>
              <a:rPr lang="ar-IQ" sz="2800" b="1" dirty="0" smtClean="0">
                <a:solidFill>
                  <a:srgbClr val="FF0000"/>
                </a:solidFill>
                <a:latin typeface="Andalus" panose="02020603050405020304" pitchFamily="18" charset="-78"/>
                <a:cs typeface="Andalus" panose="02020603050405020304" pitchFamily="18" charset="-78"/>
              </a:rPr>
              <a:t> حتى</a:t>
            </a:r>
            <a:r>
              <a:rPr lang="en-US" sz="2800" b="1" dirty="0" smtClean="0">
                <a:solidFill>
                  <a:srgbClr val="FF0000"/>
                </a:solidFill>
                <a:latin typeface="Andalus" panose="02020603050405020304" pitchFamily="18" charset="-78"/>
                <a:cs typeface="Andalus" panose="02020603050405020304" pitchFamily="18" charset="-78"/>
              </a:rPr>
              <a:t>(Hasta)</a:t>
            </a:r>
            <a:endParaRPr lang="ar-IQ" sz="2800" b="1" dirty="0" smtClean="0">
              <a:solidFill>
                <a:srgbClr val="FF0000"/>
              </a:solidFill>
              <a:latin typeface="Andalus" panose="02020603050405020304" pitchFamily="18" charset="-78"/>
              <a:cs typeface="Andalus" panose="02020603050405020304" pitchFamily="18" charset="-78"/>
            </a:endParaRPr>
          </a:p>
          <a:p>
            <a:pPr algn="r"/>
            <a:r>
              <a:rPr lang="en-US" sz="2000" b="1" dirty="0" smtClean="0">
                <a:latin typeface="Andalus" panose="02020603050405020304" pitchFamily="18" charset="-78"/>
                <a:cs typeface="Andalus" panose="02020603050405020304" pitchFamily="18" charset="-78"/>
              </a:rPr>
              <a:t> </a:t>
            </a:r>
            <a:r>
              <a:rPr lang="ar-IQ" sz="2800" b="1" dirty="0" smtClean="0">
                <a:solidFill>
                  <a:srgbClr val="FF0000"/>
                </a:solidFill>
                <a:latin typeface="Andalus" panose="02020603050405020304" pitchFamily="18" charset="-78"/>
                <a:cs typeface="Andalus" panose="02020603050405020304" pitchFamily="18" charset="-78"/>
              </a:rPr>
              <a:t> الرز</a:t>
            </a:r>
            <a:r>
              <a:rPr lang="en-US" sz="2800" b="1" dirty="0" smtClean="0">
                <a:solidFill>
                  <a:srgbClr val="FF0000"/>
                </a:solidFill>
                <a:latin typeface="Andalus" panose="02020603050405020304" pitchFamily="18" charset="-78"/>
                <a:cs typeface="Andalus" panose="02020603050405020304" pitchFamily="18" charset="-78"/>
              </a:rPr>
              <a:t>(</a:t>
            </a:r>
            <a:r>
              <a:rPr lang="en-US" sz="2800" b="1" dirty="0" err="1">
                <a:solidFill>
                  <a:srgbClr val="FF0000"/>
                </a:solidFill>
                <a:latin typeface="Andalus" panose="02020603050405020304" pitchFamily="18" charset="-78"/>
                <a:cs typeface="Andalus" panose="02020603050405020304" pitchFamily="18" charset="-78"/>
              </a:rPr>
              <a:t>A</a:t>
            </a:r>
            <a:r>
              <a:rPr lang="en-US" sz="2800" b="1" dirty="0" err="1" smtClean="0">
                <a:solidFill>
                  <a:srgbClr val="FF0000"/>
                </a:solidFill>
                <a:latin typeface="Andalus" panose="02020603050405020304" pitchFamily="18" charset="-78"/>
                <a:cs typeface="Andalus" panose="02020603050405020304" pitchFamily="18" charset="-78"/>
              </a:rPr>
              <a:t>rroz</a:t>
            </a:r>
            <a:r>
              <a:rPr lang="en-US" sz="2800" b="1" dirty="0" smtClean="0">
                <a:solidFill>
                  <a:srgbClr val="FF0000"/>
                </a:solidFill>
                <a:latin typeface="Andalus" panose="02020603050405020304" pitchFamily="18" charset="-78"/>
                <a:cs typeface="Andalus" panose="02020603050405020304" pitchFamily="18" charset="-78"/>
              </a:rPr>
              <a:t>)</a:t>
            </a:r>
            <a:endParaRPr lang="en-US" sz="2800" dirty="0">
              <a:solidFill>
                <a:srgbClr val="FF0000"/>
              </a:solidFill>
              <a:latin typeface="Andalus" panose="02020603050405020304" pitchFamily="18" charset="-78"/>
              <a:cs typeface="Andalus" panose="02020603050405020304" pitchFamily="18" charset="-78"/>
            </a:endParaRPr>
          </a:p>
        </p:txBody>
      </p:sp>
      <p:sp>
        <p:nvSpPr>
          <p:cNvPr id="4" name="Rectangle 3"/>
          <p:cNvSpPr/>
          <p:nvPr/>
        </p:nvSpPr>
        <p:spPr>
          <a:xfrm>
            <a:off x="1524000" y="390436"/>
            <a:ext cx="6934200" cy="830997"/>
          </a:xfrm>
          <a:prstGeom prst="rect">
            <a:avLst/>
          </a:prstGeom>
        </p:spPr>
        <p:txBody>
          <a:bodyPr wrap="square">
            <a:spAutoFit/>
          </a:bodyPr>
          <a:lstStyle/>
          <a:p>
            <a:pPr algn="r"/>
            <a:r>
              <a:rPr lang="ar-IQ" sz="2400" b="1" dirty="0">
                <a:solidFill>
                  <a:prstClr val="black"/>
                </a:solidFill>
              </a:rPr>
              <a:t>في الواقع، يأتي نحو 4000 </a:t>
            </a:r>
            <a:r>
              <a:rPr lang="ar-IQ" sz="2400" b="1" dirty="0">
                <a:solidFill>
                  <a:prstClr val="black"/>
                </a:solidFill>
                <a:hlinkClick r:id="rId2"/>
              </a:rPr>
              <a:t>كلمة </a:t>
            </a:r>
            <a:r>
              <a:rPr lang="ar-IQ" sz="2400" b="1" dirty="0">
                <a:solidFill>
                  <a:prstClr val="black"/>
                </a:solidFill>
              </a:rPr>
              <a:t>إسبانية  مباشرة من اللغة </a:t>
            </a:r>
            <a:r>
              <a:rPr lang="ar-IQ" sz="2400" b="1" dirty="0" smtClean="0">
                <a:solidFill>
                  <a:prstClr val="black"/>
                </a:solidFill>
              </a:rPr>
              <a:t>العربية </a:t>
            </a:r>
            <a:r>
              <a:rPr lang="en-US" sz="2400" b="1" dirty="0" smtClean="0">
                <a:solidFill>
                  <a:prstClr val="black"/>
                </a:solidFill>
              </a:rPr>
              <a:t>.</a:t>
            </a:r>
            <a:r>
              <a:rPr lang="ar-IQ" sz="2400" b="1" dirty="0" smtClean="0">
                <a:solidFill>
                  <a:prstClr val="black"/>
                </a:solidFill>
              </a:rPr>
              <a:t>غالبية </a:t>
            </a:r>
            <a:r>
              <a:rPr lang="ar-IQ" sz="2400" b="1" dirty="0">
                <a:solidFill>
                  <a:prstClr val="black"/>
                </a:solidFill>
              </a:rPr>
              <a:t>هذه الكلمات عبارة </a:t>
            </a:r>
            <a:r>
              <a:rPr lang="ar-IQ" sz="2400" b="1" dirty="0" smtClean="0">
                <a:solidFill>
                  <a:prstClr val="black"/>
                </a:solidFill>
              </a:rPr>
              <a:t>عن </a:t>
            </a:r>
            <a:r>
              <a:rPr lang="ar-IQ" sz="2400" b="1" dirty="0">
                <a:solidFill>
                  <a:prstClr val="black"/>
                </a:solidFill>
              </a:rPr>
              <a:t>أسماء</a:t>
            </a:r>
            <a:endParaRPr lang="en-US" sz="2400" b="1" dirty="0"/>
          </a:p>
        </p:txBody>
      </p:sp>
      <p:sp>
        <p:nvSpPr>
          <p:cNvPr id="5" name="Rectangle 4"/>
          <p:cNvSpPr/>
          <p:nvPr/>
        </p:nvSpPr>
        <p:spPr>
          <a:xfrm>
            <a:off x="1447800" y="1600200"/>
            <a:ext cx="7010400" cy="707886"/>
          </a:xfrm>
          <a:prstGeom prst="rect">
            <a:avLst/>
          </a:prstGeom>
        </p:spPr>
        <p:txBody>
          <a:bodyPr wrap="square">
            <a:spAutoFit/>
          </a:bodyPr>
          <a:lstStyle/>
          <a:p>
            <a:pPr algn="r"/>
            <a:r>
              <a:rPr lang="ar-IQ" sz="2000" i="0" dirty="0" smtClean="0">
                <a:solidFill>
                  <a:srgbClr val="202020"/>
                </a:solidFill>
                <a:effectLst/>
                <a:latin typeface="IBM Plex Arabic"/>
                <a:cs typeface="+mj-cs"/>
              </a:rPr>
              <a:t>واللغة الإسبانية هي اللغة اللاتينية الوحيدة التي يوجد بين حروفها الخاء والثاء، وهناك </a:t>
            </a:r>
            <a:r>
              <a:rPr lang="en-US" sz="2000" i="0" dirty="0" smtClean="0">
                <a:solidFill>
                  <a:srgbClr val="202020"/>
                </a:solidFill>
                <a:effectLst/>
                <a:latin typeface="IBM Plex Arabic"/>
                <a:cs typeface="+mj-cs"/>
              </a:rPr>
              <a:t>     :</a:t>
            </a:r>
            <a:r>
              <a:rPr lang="ar-IQ" sz="2000" dirty="0" smtClean="0">
                <a:cs typeface="+mj-cs"/>
              </a:rPr>
              <a:t>وهي </a:t>
            </a:r>
            <a:r>
              <a:rPr lang="ar-IQ" sz="2000" dirty="0">
                <a:cs typeface="+mj-cs"/>
              </a:rPr>
              <a:t>أداة تعريف عربية الأصل </a:t>
            </a:r>
            <a:r>
              <a:rPr lang="ar-IQ" sz="2000" dirty="0" smtClean="0">
                <a:cs typeface="+mj-cs"/>
              </a:rPr>
              <a:t>مثل </a:t>
            </a:r>
            <a:r>
              <a:rPr lang="en-US" sz="2000" i="0" dirty="0" smtClean="0">
                <a:solidFill>
                  <a:srgbClr val="202020"/>
                </a:solidFill>
                <a:effectLst/>
                <a:latin typeface="IBM Plex Arabic"/>
                <a:cs typeface="+mj-cs"/>
              </a:rPr>
              <a:t>(al)</a:t>
            </a:r>
            <a:r>
              <a:rPr lang="ar-IQ" sz="2000" i="0" dirty="0" smtClean="0">
                <a:solidFill>
                  <a:srgbClr val="202020"/>
                </a:solidFill>
                <a:effectLst/>
                <a:latin typeface="IBM Plex Arabic"/>
                <a:cs typeface="+mj-cs"/>
              </a:rPr>
              <a:t>ارتباط بأن كل كلمة إسبانية تبدأ</a:t>
            </a:r>
            <a:endParaRPr lang="en-US" dirty="0">
              <a:cs typeface="+mj-cs"/>
            </a:endParaRPr>
          </a:p>
        </p:txBody>
      </p:sp>
    </p:spTree>
    <p:extLst>
      <p:ext uri="{BB962C8B-B14F-4D97-AF65-F5344CB8AC3E}">
        <p14:creationId xmlns:p14="http://schemas.microsoft.com/office/powerpoint/2010/main" val="4197197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71801" y="618610"/>
            <a:ext cx="5943599" cy="4401205"/>
          </a:xfrm>
          <a:prstGeom prst="rect">
            <a:avLst/>
          </a:prstGeom>
        </p:spPr>
        <p:txBody>
          <a:bodyPr wrap="square">
            <a:spAutoFit/>
          </a:bodyPr>
          <a:lstStyle/>
          <a:p>
            <a:pPr lvl="0" algn="r"/>
            <a:r>
              <a:rPr lang="es-419" sz="2800" b="1" dirty="0" smtClean="0">
                <a:solidFill>
                  <a:srgbClr val="FF0000"/>
                </a:solidFill>
                <a:latin typeface="Andalus" panose="02020603050405020304" pitchFamily="18" charset="-78"/>
                <a:cs typeface="Andalus" panose="02020603050405020304" pitchFamily="18" charset="-78"/>
              </a:rPr>
              <a:t> </a:t>
            </a:r>
            <a:r>
              <a:rPr lang="ar-IQ" sz="2800" b="1" dirty="0" smtClean="0">
                <a:solidFill>
                  <a:srgbClr val="FF0000"/>
                </a:solidFill>
                <a:latin typeface="Andalus" panose="02020603050405020304" pitchFamily="18" charset="-78"/>
                <a:cs typeface="Andalus" panose="02020603050405020304" pitchFamily="18" charset="-78"/>
              </a:rPr>
              <a:t> قميص</a:t>
            </a:r>
            <a:r>
              <a:rPr lang="es-419" sz="2800" b="1" dirty="0" smtClean="0">
                <a:solidFill>
                  <a:srgbClr val="FF0000"/>
                </a:solidFill>
                <a:latin typeface="Andalus" panose="02020603050405020304" pitchFamily="18" charset="-78"/>
                <a:cs typeface="Andalus" panose="02020603050405020304" pitchFamily="18" charset="-78"/>
              </a:rPr>
              <a:t>(Camisa)</a:t>
            </a:r>
            <a:r>
              <a:rPr lang="es-419" sz="2800" dirty="0" smtClean="0">
                <a:solidFill>
                  <a:srgbClr val="FF0000"/>
                </a:solidFill>
                <a:latin typeface="Andalus" panose="02020603050405020304" pitchFamily="18" charset="-78"/>
                <a:cs typeface="Andalus" panose="02020603050405020304" pitchFamily="18" charset="-78"/>
              </a:rPr>
              <a:t> </a:t>
            </a:r>
          </a:p>
          <a:p>
            <a:pPr lvl="0" algn="r"/>
            <a:r>
              <a:rPr lang="ar-IQ" sz="2800" b="1" dirty="0" smtClean="0">
                <a:solidFill>
                  <a:srgbClr val="FF0000"/>
                </a:solidFill>
                <a:latin typeface="Andalus" panose="02020603050405020304" pitchFamily="18" charset="-78"/>
                <a:cs typeface="Andalus" panose="02020603050405020304" pitchFamily="18" charset="-78"/>
              </a:rPr>
              <a:t> حي الشارع</a:t>
            </a:r>
            <a:r>
              <a:rPr lang="es-419" sz="2800" b="1" dirty="0" smtClean="0">
                <a:solidFill>
                  <a:srgbClr val="FF0000"/>
                </a:solidFill>
                <a:latin typeface="Andalus" panose="02020603050405020304" pitchFamily="18" charset="-78"/>
                <a:cs typeface="Andalus" panose="02020603050405020304" pitchFamily="18" charset="-78"/>
              </a:rPr>
              <a:t>(Barrio)</a:t>
            </a:r>
            <a:endParaRPr lang="ar-IQ" sz="2800" b="1" dirty="0" smtClean="0">
              <a:solidFill>
                <a:srgbClr val="FF0000"/>
              </a:solidFill>
              <a:latin typeface="Andalus" panose="02020603050405020304" pitchFamily="18" charset="-78"/>
              <a:cs typeface="Andalus" panose="02020603050405020304" pitchFamily="18" charset="-78"/>
            </a:endParaRPr>
          </a:p>
          <a:p>
            <a:pPr lvl="0" algn="r"/>
            <a:r>
              <a:rPr lang="ar-IQ" sz="2800" b="1" dirty="0" smtClean="0">
                <a:solidFill>
                  <a:srgbClr val="FF0000"/>
                </a:solidFill>
                <a:latin typeface="Andalus" panose="02020603050405020304" pitchFamily="18" charset="-78"/>
                <a:cs typeface="Andalus" panose="02020603050405020304" pitchFamily="18" charset="-78"/>
              </a:rPr>
              <a:t> ليمون</a:t>
            </a:r>
            <a:r>
              <a:rPr lang="es-419" sz="2800" b="1" dirty="0" smtClean="0">
                <a:solidFill>
                  <a:srgbClr val="FF0000"/>
                </a:solidFill>
                <a:latin typeface="Andalus" panose="02020603050405020304" pitchFamily="18" charset="-78"/>
                <a:cs typeface="Andalus" panose="02020603050405020304" pitchFamily="18" charset="-78"/>
              </a:rPr>
              <a:t>(Lim</a:t>
            </a:r>
            <a:r>
              <a:rPr lang="en-US" sz="2800" b="1" dirty="0" smtClean="0">
                <a:solidFill>
                  <a:srgbClr val="FF0000"/>
                </a:solidFill>
                <a:latin typeface="Andalus" panose="02020603050405020304" pitchFamily="18" charset="-78"/>
                <a:ea typeface="Calibri"/>
                <a:cs typeface="Andalus" panose="02020603050405020304" pitchFamily="18" charset="-78"/>
              </a:rPr>
              <a:t>ó</a:t>
            </a:r>
            <a:r>
              <a:rPr lang="es-419" sz="2800" b="1" dirty="0" smtClean="0">
                <a:solidFill>
                  <a:srgbClr val="FF0000"/>
                </a:solidFill>
                <a:latin typeface="Andalus" panose="02020603050405020304" pitchFamily="18" charset="-78"/>
                <a:cs typeface="Andalus" panose="02020603050405020304" pitchFamily="18" charset="-78"/>
              </a:rPr>
              <a:t>n)</a:t>
            </a:r>
            <a:endParaRPr lang="es-419" sz="2400" b="1" dirty="0" smtClean="0">
              <a:solidFill>
                <a:srgbClr val="FF0000"/>
              </a:solidFill>
              <a:latin typeface="Andalus" panose="02020603050405020304" pitchFamily="18" charset="-78"/>
              <a:cs typeface="Andalus" panose="02020603050405020304" pitchFamily="18" charset="-78"/>
            </a:endParaRPr>
          </a:p>
          <a:p>
            <a:pPr lvl="0" algn="r"/>
            <a:r>
              <a:rPr lang="ar-IQ" sz="2800" b="1" dirty="0" smtClean="0">
                <a:solidFill>
                  <a:srgbClr val="FF0000"/>
                </a:solidFill>
                <a:latin typeface="Andalus" panose="02020603050405020304" pitchFamily="18" charset="-78"/>
                <a:cs typeface="Andalus" panose="02020603050405020304" pitchFamily="18" charset="-78"/>
              </a:rPr>
              <a:t>  فلان</a:t>
            </a:r>
            <a:r>
              <a:rPr lang="es-419" sz="2800" b="1" dirty="0" smtClean="0">
                <a:solidFill>
                  <a:srgbClr val="FF0000"/>
                </a:solidFill>
                <a:latin typeface="Andalus" panose="02020603050405020304" pitchFamily="18" charset="-78"/>
                <a:cs typeface="Andalus" panose="02020603050405020304" pitchFamily="18" charset="-78"/>
              </a:rPr>
              <a:t>(Fulano) </a:t>
            </a:r>
          </a:p>
          <a:p>
            <a:pPr lvl="0" algn="r"/>
            <a:r>
              <a:rPr lang="ar-IQ" sz="2800" b="1" dirty="0" smtClean="0">
                <a:solidFill>
                  <a:srgbClr val="FF0000"/>
                </a:solidFill>
                <a:latin typeface="Andalus" panose="02020603050405020304" pitchFamily="18" charset="-78"/>
                <a:cs typeface="Andalus" panose="02020603050405020304" pitchFamily="18" charset="-78"/>
              </a:rPr>
              <a:t>   طاسة</a:t>
            </a:r>
            <a:r>
              <a:rPr lang="es-419" sz="2800" b="1" dirty="0" smtClean="0">
                <a:solidFill>
                  <a:srgbClr val="FF0000"/>
                </a:solidFill>
                <a:latin typeface="Andalus" panose="02020603050405020304" pitchFamily="18" charset="-78"/>
                <a:cs typeface="Andalus" panose="02020603050405020304" pitchFamily="18" charset="-78"/>
              </a:rPr>
              <a:t>(Taza)</a:t>
            </a:r>
          </a:p>
          <a:p>
            <a:pPr lvl="0" algn="r"/>
            <a:r>
              <a:rPr lang="ar-IQ" sz="2800" b="1" dirty="0" smtClean="0">
                <a:solidFill>
                  <a:srgbClr val="FF0000"/>
                </a:solidFill>
                <a:latin typeface="Andalus" panose="02020603050405020304" pitchFamily="18" charset="-78"/>
                <a:cs typeface="Andalus" panose="02020603050405020304" pitchFamily="18" charset="-78"/>
              </a:rPr>
              <a:t>   غزال</a:t>
            </a:r>
            <a:r>
              <a:rPr lang="es-419" sz="2800" b="1" dirty="0" smtClean="0">
                <a:solidFill>
                  <a:srgbClr val="FF0000"/>
                </a:solidFill>
                <a:latin typeface="Andalus" panose="02020603050405020304" pitchFamily="18" charset="-78"/>
                <a:cs typeface="Andalus" panose="02020603050405020304" pitchFamily="18" charset="-78"/>
              </a:rPr>
              <a:t>(Gacel)</a:t>
            </a:r>
          </a:p>
          <a:p>
            <a:pPr lvl="0" algn="r"/>
            <a:r>
              <a:rPr lang="ar-IQ" sz="2800" b="1" dirty="0" smtClean="0">
                <a:solidFill>
                  <a:srgbClr val="FF0000"/>
                </a:solidFill>
                <a:latin typeface="Andalus" panose="02020603050405020304" pitchFamily="18" charset="-78"/>
                <a:cs typeface="Andalus" panose="02020603050405020304" pitchFamily="18" charset="-78"/>
              </a:rPr>
              <a:t>   طاحونه</a:t>
            </a:r>
            <a:r>
              <a:rPr lang="es-419" sz="2800" b="1" dirty="0" smtClean="0">
                <a:solidFill>
                  <a:srgbClr val="FF0000"/>
                </a:solidFill>
                <a:latin typeface="Andalus" panose="02020603050405020304" pitchFamily="18" charset="-78"/>
                <a:cs typeface="Andalus" panose="02020603050405020304" pitchFamily="18" charset="-78"/>
              </a:rPr>
              <a:t>(Tahona)</a:t>
            </a:r>
          </a:p>
          <a:p>
            <a:pPr lvl="0" algn="r"/>
            <a:r>
              <a:rPr lang="ar-IQ" sz="2800" b="1" dirty="0" smtClean="0">
                <a:solidFill>
                  <a:srgbClr val="FF0000"/>
                </a:solidFill>
                <a:latin typeface="Andalus" panose="02020603050405020304" pitchFamily="18" charset="-78"/>
                <a:cs typeface="Andalus" panose="02020603050405020304" pitchFamily="18" charset="-78"/>
              </a:rPr>
              <a:t>  الفارس</a:t>
            </a:r>
            <a:r>
              <a:rPr lang="es-419" sz="2800" b="1" dirty="0" smtClean="0">
                <a:solidFill>
                  <a:srgbClr val="FF0000"/>
                </a:solidFill>
                <a:latin typeface="Andalus" panose="02020603050405020304" pitchFamily="18" charset="-78"/>
                <a:cs typeface="Andalus" panose="02020603050405020304" pitchFamily="18" charset="-78"/>
              </a:rPr>
              <a:t>(Alferez)</a:t>
            </a:r>
          </a:p>
          <a:p>
            <a:pPr lvl="0" algn="r"/>
            <a:r>
              <a:rPr lang="ar-IQ" sz="2800" b="1" dirty="0" smtClean="0">
                <a:solidFill>
                  <a:srgbClr val="FF0000"/>
                </a:solidFill>
                <a:latin typeface="Andalus" panose="02020603050405020304" pitchFamily="18" charset="-78"/>
                <a:cs typeface="Andalus" panose="02020603050405020304" pitchFamily="18" charset="-78"/>
              </a:rPr>
              <a:t>  ديوان</a:t>
            </a:r>
            <a:r>
              <a:rPr lang="es-419" sz="2800" b="1" dirty="0" smtClean="0">
                <a:solidFill>
                  <a:srgbClr val="FF0000"/>
                </a:solidFill>
                <a:latin typeface="Andalus" panose="02020603050405020304" pitchFamily="18" charset="-78"/>
                <a:cs typeface="Andalus" panose="02020603050405020304" pitchFamily="18" charset="-78"/>
              </a:rPr>
              <a:t>(Div</a:t>
            </a:r>
            <a:r>
              <a:rPr lang="en-US" sz="2800" b="1" dirty="0" smtClean="0">
                <a:solidFill>
                  <a:srgbClr val="FF0000"/>
                </a:solidFill>
                <a:latin typeface="Andalus" panose="02020603050405020304" pitchFamily="18" charset="-78"/>
                <a:ea typeface="Calibri"/>
                <a:cs typeface="Andalus" panose="02020603050405020304" pitchFamily="18" charset="-78"/>
              </a:rPr>
              <a:t>á</a:t>
            </a:r>
            <a:r>
              <a:rPr lang="es-419" sz="2800" b="1" dirty="0" smtClean="0">
                <a:solidFill>
                  <a:srgbClr val="FF0000"/>
                </a:solidFill>
                <a:latin typeface="Andalus" panose="02020603050405020304" pitchFamily="18" charset="-78"/>
                <a:cs typeface="Andalus" panose="02020603050405020304" pitchFamily="18" charset="-78"/>
              </a:rPr>
              <a:t>n)</a:t>
            </a:r>
            <a:endParaRPr lang="es-419" sz="2800" b="1" dirty="0">
              <a:solidFill>
                <a:srgbClr val="FF0000"/>
              </a:solidFill>
              <a:latin typeface="Andalus" panose="02020603050405020304" pitchFamily="18" charset="-78"/>
              <a:cs typeface="Andalus" panose="02020603050405020304" pitchFamily="18" charset="-78"/>
            </a:endParaRPr>
          </a:p>
          <a:p>
            <a:pPr lvl="0" algn="r"/>
            <a:r>
              <a:rPr lang="es-419" sz="2800" b="1" dirty="0" smtClean="0">
                <a:solidFill>
                  <a:srgbClr val="FF0000"/>
                </a:solidFill>
                <a:latin typeface="Andalus" panose="02020603050405020304" pitchFamily="18" charset="-78"/>
                <a:cs typeface="Andalus" panose="02020603050405020304" pitchFamily="18" charset="-78"/>
              </a:rPr>
              <a:t> </a:t>
            </a:r>
            <a:r>
              <a:rPr lang="ar-IQ" sz="2800" b="1" dirty="0" smtClean="0">
                <a:solidFill>
                  <a:srgbClr val="FF0000"/>
                </a:solidFill>
                <a:latin typeface="Andalus" panose="02020603050405020304" pitchFamily="18" charset="-78"/>
                <a:cs typeface="Andalus" panose="02020603050405020304" pitchFamily="18" charset="-78"/>
              </a:rPr>
              <a:t> بنطلون  </a:t>
            </a:r>
            <a:r>
              <a:rPr lang="es-419" sz="2800" b="1" dirty="0" smtClean="0">
                <a:solidFill>
                  <a:srgbClr val="FF0000"/>
                </a:solidFill>
                <a:latin typeface="Andalus" panose="02020603050405020304" pitchFamily="18" charset="-78"/>
                <a:cs typeface="Andalus" panose="02020603050405020304" pitchFamily="18" charset="-78"/>
              </a:rPr>
              <a:t>(Pantal</a:t>
            </a:r>
            <a:r>
              <a:rPr lang="en-US" sz="2800" b="1" dirty="0" err="1" smtClean="0">
                <a:solidFill>
                  <a:srgbClr val="FF0000"/>
                </a:solidFill>
                <a:latin typeface="Andalus" panose="02020603050405020304" pitchFamily="18" charset="-78"/>
                <a:ea typeface="Calibri"/>
                <a:cs typeface="Andalus" panose="02020603050405020304" pitchFamily="18" charset="-78"/>
              </a:rPr>
              <a:t>ón</a:t>
            </a:r>
            <a:r>
              <a:rPr lang="en-US" sz="2800" b="1" dirty="0" smtClean="0">
                <a:solidFill>
                  <a:srgbClr val="FF0000"/>
                </a:solidFill>
                <a:latin typeface="Andalus" panose="02020603050405020304" pitchFamily="18" charset="-78"/>
                <a:ea typeface="Calibri"/>
                <a:cs typeface="Andalus" panose="02020603050405020304" pitchFamily="18" charset="-78"/>
              </a:rPr>
              <a:t>)</a:t>
            </a:r>
            <a:endParaRPr lang="en-US" sz="2800" b="1"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4418523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أدوات التعريف بين العربية و الأسبانية</a:t>
            </a:r>
            <a:endParaRPr lang="en-US" dirty="0"/>
          </a:p>
        </p:txBody>
      </p:sp>
      <p:sp>
        <p:nvSpPr>
          <p:cNvPr id="3" name="Content Placeholder 2"/>
          <p:cNvSpPr>
            <a:spLocks noGrp="1"/>
          </p:cNvSpPr>
          <p:nvPr>
            <p:ph idx="1"/>
          </p:nvPr>
        </p:nvSpPr>
        <p:spPr>
          <a:xfrm>
            <a:off x="457200" y="2057400"/>
            <a:ext cx="8229600" cy="4068763"/>
          </a:xfrm>
        </p:spPr>
        <p:txBody>
          <a:bodyPr/>
          <a:lstStyle/>
          <a:p>
            <a:pPr marL="0" indent="0" algn="r">
              <a:buNone/>
            </a:pPr>
            <a:r>
              <a:rPr lang="en-US" b="1" dirty="0" smtClean="0">
                <a:solidFill>
                  <a:srgbClr val="FF0000"/>
                </a:solidFill>
                <a:latin typeface="Andalus" panose="02020603050405020304" pitchFamily="18" charset="-78"/>
                <a:cs typeface="Andalus" panose="02020603050405020304" pitchFamily="18" charset="-78"/>
              </a:rPr>
              <a:t>L</a:t>
            </a:r>
            <a:r>
              <a:rPr lang="es-419" b="1" dirty="0" smtClean="0">
                <a:solidFill>
                  <a:srgbClr val="FF0000"/>
                </a:solidFill>
                <a:latin typeface="Andalus" panose="02020603050405020304" pitchFamily="18" charset="-78"/>
                <a:cs typeface="Andalus" panose="02020603050405020304" pitchFamily="18" charset="-78"/>
              </a:rPr>
              <a:t>a,Las, El,Los</a:t>
            </a:r>
            <a:r>
              <a:rPr lang="ar-IQ" dirty="0" smtClean="0">
                <a:cs typeface="+mj-cs"/>
              </a:rPr>
              <a:t>هناك </a:t>
            </a:r>
            <a:r>
              <a:rPr lang="ar-IQ" dirty="0">
                <a:cs typeface="+mj-cs"/>
              </a:rPr>
              <a:t>أربع أدوات تعريف في اللغة </a:t>
            </a:r>
            <a:r>
              <a:rPr lang="ar-IQ" dirty="0" smtClean="0">
                <a:cs typeface="+mj-cs"/>
              </a:rPr>
              <a:t>الإسبانية: </a:t>
            </a:r>
            <a:endParaRPr lang="es-419" dirty="0">
              <a:cs typeface="+mj-cs"/>
            </a:endParaRPr>
          </a:p>
          <a:p>
            <a:pPr marL="0" indent="0" algn="r">
              <a:buNone/>
            </a:pPr>
            <a:r>
              <a:rPr lang="en-US" dirty="0" smtClean="0">
                <a:cs typeface="+mj-cs"/>
              </a:rPr>
              <a:t> The </a:t>
            </a:r>
            <a:r>
              <a:rPr lang="ar-IQ" dirty="0" smtClean="0">
                <a:cs typeface="+mj-cs"/>
              </a:rPr>
              <a:t>وهي </a:t>
            </a:r>
            <a:r>
              <a:rPr lang="ar-IQ" dirty="0">
                <a:cs typeface="+mj-cs"/>
              </a:rPr>
              <a:t>تعادل “ال” في اللغة العربية، </a:t>
            </a:r>
            <a:r>
              <a:rPr lang="ar-IQ" dirty="0" smtClean="0">
                <a:cs typeface="+mj-cs"/>
              </a:rPr>
              <a:t>و في </a:t>
            </a:r>
            <a:r>
              <a:rPr lang="ar-IQ" dirty="0">
                <a:cs typeface="+mj-cs"/>
              </a:rPr>
              <a:t>اللغة </a:t>
            </a:r>
            <a:r>
              <a:rPr lang="ar-IQ" dirty="0" smtClean="0">
                <a:cs typeface="+mj-cs"/>
              </a:rPr>
              <a:t>الإنجليزية</a:t>
            </a:r>
            <a:endParaRPr lang="en-US" dirty="0" smtClean="0">
              <a:cs typeface="+mj-cs"/>
            </a:endParaRPr>
          </a:p>
          <a:p>
            <a:pPr marL="0" indent="0" algn="r">
              <a:buNone/>
            </a:pPr>
            <a:r>
              <a:rPr lang="ar-IQ" dirty="0" smtClean="0">
                <a:cs typeface="+mj-cs"/>
              </a:rPr>
              <a:t>، </a:t>
            </a:r>
            <a:r>
              <a:rPr lang="ar-IQ" dirty="0">
                <a:cs typeface="+mj-cs"/>
              </a:rPr>
              <a:t>وهي تستخدم لتعريف أو تحديد اسم معين (الذي نعرفه أو سمعنا عنه من قبل)، ويجب أن يتفقوا في الجنس والعدد.</a:t>
            </a:r>
            <a:endParaRPr lang="en-US" dirty="0">
              <a:cs typeface="+mj-cs"/>
            </a:endParaRPr>
          </a:p>
        </p:txBody>
      </p:sp>
    </p:spTree>
    <p:extLst>
      <p:ext uri="{BB962C8B-B14F-4D97-AF65-F5344CB8AC3E}">
        <p14:creationId xmlns:p14="http://schemas.microsoft.com/office/powerpoint/2010/main" val="1626072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75569443"/>
              </p:ext>
            </p:extLst>
          </p:nvPr>
        </p:nvGraphicFramePr>
        <p:xfrm>
          <a:off x="457200" y="914400"/>
          <a:ext cx="8229600" cy="1874520"/>
        </p:xfrm>
        <a:graphic>
          <a:graphicData uri="http://schemas.openxmlformats.org/drawingml/2006/table">
            <a:tbl>
              <a:tblPr>
                <a:tableStyleId>{775DCB02-9BB8-47FD-8907-85C794F793BA}</a:tableStyleId>
              </a:tblPr>
              <a:tblGrid>
                <a:gridCol w="2743200"/>
                <a:gridCol w="2743200"/>
                <a:gridCol w="2743200"/>
              </a:tblGrid>
              <a:tr h="1143000">
                <a:tc>
                  <a:txBody>
                    <a:bodyPr/>
                    <a:lstStyle/>
                    <a:p>
                      <a:r>
                        <a:rPr lang="ar-IQ" b="1" dirty="0">
                          <a:effectLst/>
                          <a:latin typeface="Andalus" panose="02020603050405020304" pitchFamily="18" charset="-78"/>
                          <a:cs typeface="Andalus" panose="02020603050405020304" pitchFamily="18" charset="-78"/>
                        </a:rPr>
                        <a:t>المذكر</a:t>
                      </a:r>
                    </a:p>
                  </a:txBody>
                  <a:tcPr anchor="ctr"/>
                </a:tc>
                <a:tc>
                  <a:txBody>
                    <a:bodyPr/>
                    <a:lstStyle/>
                    <a:p>
                      <a:r>
                        <a:rPr lang="ar-IQ" b="1" dirty="0">
                          <a:effectLst/>
                          <a:latin typeface="Andalus" panose="02020603050405020304" pitchFamily="18" charset="-78"/>
                          <a:cs typeface="Andalus" panose="02020603050405020304" pitchFamily="18" charset="-78"/>
                        </a:rPr>
                        <a:t>المؤنث</a:t>
                      </a:r>
                    </a:p>
                  </a:txBody>
                  <a:tcPr anchor="ctr"/>
                </a:tc>
                <a:tc>
                  <a:txBody>
                    <a:bodyPr/>
                    <a:lstStyle/>
                    <a:p>
                      <a:endParaRPr lang="en-US" b="1">
                        <a:effectLst/>
                        <a:latin typeface="Andalus" panose="02020603050405020304" pitchFamily="18" charset="-78"/>
                        <a:cs typeface="Andalus" panose="02020603050405020304" pitchFamily="18" charset="-78"/>
                      </a:endParaRPr>
                    </a:p>
                  </a:txBody>
                  <a:tcPr anchor="ctr"/>
                </a:tc>
              </a:tr>
              <a:tr h="0">
                <a:tc>
                  <a:txBody>
                    <a:bodyPr/>
                    <a:lstStyle/>
                    <a:p>
                      <a:r>
                        <a:rPr lang="en-US" b="1" dirty="0">
                          <a:effectLst/>
                          <a:latin typeface="Andalus" panose="02020603050405020304" pitchFamily="18" charset="-78"/>
                          <a:cs typeface="Andalus" panose="02020603050405020304" pitchFamily="18" charset="-78"/>
                        </a:rPr>
                        <a:t>el</a:t>
                      </a:r>
                    </a:p>
                  </a:txBody>
                  <a:tcPr anchor="ctr"/>
                </a:tc>
                <a:tc>
                  <a:txBody>
                    <a:bodyPr/>
                    <a:lstStyle/>
                    <a:p>
                      <a:r>
                        <a:rPr lang="en-US" b="1" dirty="0">
                          <a:effectLst/>
                          <a:latin typeface="Andalus" panose="02020603050405020304" pitchFamily="18" charset="-78"/>
                          <a:cs typeface="Andalus" panose="02020603050405020304" pitchFamily="18" charset="-78"/>
                        </a:rPr>
                        <a:t>la</a:t>
                      </a:r>
                    </a:p>
                  </a:txBody>
                  <a:tcPr anchor="ctr"/>
                </a:tc>
                <a:tc>
                  <a:txBody>
                    <a:bodyPr/>
                    <a:lstStyle/>
                    <a:p>
                      <a:r>
                        <a:rPr lang="ar-IQ" b="1" dirty="0">
                          <a:effectLst/>
                          <a:latin typeface="Andalus" panose="02020603050405020304" pitchFamily="18" charset="-78"/>
                          <a:cs typeface="Andalus" panose="02020603050405020304" pitchFamily="18" charset="-78"/>
                        </a:rPr>
                        <a:t>المفرد</a:t>
                      </a:r>
                    </a:p>
                  </a:txBody>
                  <a:tcPr anchor="ctr"/>
                </a:tc>
              </a:tr>
              <a:tr h="0">
                <a:tc>
                  <a:txBody>
                    <a:bodyPr/>
                    <a:lstStyle/>
                    <a:p>
                      <a:r>
                        <a:rPr lang="en-US" b="1" dirty="0" err="1">
                          <a:effectLst/>
                          <a:latin typeface="Andalus" panose="02020603050405020304" pitchFamily="18" charset="-78"/>
                          <a:cs typeface="Andalus" panose="02020603050405020304" pitchFamily="18" charset="-78"/>
                        </a:rPr>
                        <a:t>los</a:t>
                      </a:r>
                      <a:endParaRPr lang="en-US" b="1" dirty="0">
                        <a:effectLst/>
                        <a:latin typeface="Andalus" panose="02020603050405020304" pitchFamily="18" charset="-78"/>
                        <a:cs typeface="Andalus" panose="02020603050405020304" pitchFamily="18" charset="-78"/>
                      </a:endParaRPr>
                    </a:p>
                  </a:txBody>
                  <a:tcPr anchor="ctr"/>
                </a:tc>
                <a:tc>
                  <a:txBody>
                    <a:bodyPr/>
                    <a:lstStyle/>
                    <a:p>
                      <a:r>
                        <a:rPr lang="en-US" b="1" dirty="0">
                          <a:effectLst/>
                          <a:latin typeface="Andalus" panose="02020603050405020304" pitchFamily="18" charset="-78"/>
                          <a:cs typeface="Andalus" panose="02020603050405020304" pitchFamily="18" charset="-78"/>
                        </a:rPr>
                        <a:t>las</a:t>
                      </a:r>
                    </a:p>
                  </a:txBody>
                  <a:tcPr anchor="ctr"/>
                </a:tc>
                <a:tc>
                  <a:txBody>
                    <a:bodyPr/>
                    <a:lstStyle/>
                    <a:p>
                      <a:r>
                        <a:rPr lang="ar-IQ" b="1" dirty="0">
                          <a:effectLst/>
                          <a:latin typeface="Andalus" panose="02020603050405020304" pitchFamily="18" charset="-78"/>
                          <a:cs typeface="Andalus" panose="02020603050405020304" pitchFamily="18" charset="-78"/>
                        </a:rPr>
                        <a:t>الجمع</a:t>
                      </a:r>
                    </a:p>
                  </a:txBody>
                  <a:tcPr anchor="ctr"/>
                </a:tc>
              </a:tr>
            </a:tbl>
          </a:graphicData>
        </a:graphic>
      </p:graphicFrame>
      <p:sp>
        <p:nvSpPr>
          <p:cNvPr id="3" name="Rectangle 2"/>
          <p:cNvSpPr/>
          <p:nvPr/>
        </p:nvSpPr>
        <p:spPr>
          <a:xfrm>
            <a:off x="2286000" y="2690336"/>
            <a:ext cx="5943600" cy="3231654"/>
          </a:xfrm>
          <a:prstGeom prst="rect">
            <a:avLst/>
          </a:prstGeom>
        </p:spPr>
        <p:txBody>
          <a:bodyPr wrap="square">
            <a:spAutoFit/>
          </a:bodyPr>
          <a:lstStyle/>
          <a:p>
            <a:pPr algn="r" fontAlgn="base"/>
            <a:endParaRPr lang="en-US" dirty="0">
              <a:solidFill>
                <a:srgbClr val="333333"/>
              </a:solidFill>
              <a:latin typeface="Montserrat"/>
            </a:endParaRPr>
          </a:p>
          <a:p>
            <a:pPr algn="r" fontAlgn="base"/>
            <a:endParaRPr lang="en-US" dirty="0" smtClean="0">
              <a:solidFill>
                <a:srgbClr val="333333"/>
              </a:solidFill>
              <a:latin typeface="Montserrat"/>
            </a:endParaRPr>
          </a:p>
          <a:p>
            <a:pPr algn="r" fontAlgn="base"/>
            <a:r>
              <a:rPr lang="ar-IQ" sz="2800" b="1" dirty="0" smtClean="0">
                <a:solidFill>
                  <a:srgbClr val="333333"/>
                </a:solidFill>
                <a:latin typeface="Andalus" panose="02020603050405020304" pitchFamily="18" charset="-78"/>
                <a:cs typeface="Andalus" panose="02020603050405020304" pitchFamily="18" charset="-78"/>
              </a:rPr>
              <a:t>أمثلة</a:t>
            </a:r>
            <a:r>
              <a:rPr lang="ar-IQ" sz="2800" b="1" dirty="0">
                <a:solidFill>
                  <a:srgbClr val="333333"/>
                </a:solidFill>
                <a:latin typeface="Andalus" panose="02020603050405020304" pitchFamily="18" charset="-78"/>
                <a:cs typeface="Andalus" panose="02020603050405020304" pitchFamily="18" charset="-78"/>
              </a:rPr>
              <a:t>:</a:t>
            </a:r>
          </a:p>
          <a:p>
            <a:pPr algn="r" fontAlgn="base"/>
            <a:r>
              <a:rPr lang="en-US" sz="2800" b="1" dirty="0">
                <a:solidFill>
                  <a:srgbClr val="FF0000"/>
                </a:solidFill>
                <a:latin typeface="Andalus" panose="02020603050405020304" pitchFamily="18" charset="-78"/>
                <a:cs typeface="Andalus" panose="02020603050405020304" pitchFamily="18" charset="-78"/>
              </a:rPr>
              <a:t>El</a:t>
            </a:r>
            <a:r>
              <a:rPr lang="en-US" sz="2800" b="1" dirty="0">
                <a:solidFill>
                  <a:srgbClr val="333333"/>
                </a:solidFill>
                <a:latin typeface="Andalus" panose="02020603050405020304" pitchFamily="18" charset="-78"/>
                <a:cs typeface="Andalus" panose="02020603050405020304" pitchFamily="18" charset="-78"/>
              </a:rPr>
              <a:t> </a:t>
            </a:r>
            <a:r>
              <a:rPr lang="en-US" sz="2800" b="1" dirty="0" err="1">
                <a:solidFill>
                  <a:srgbClr val="333333"/>
                </a:solidFill>
                <a:latin typeface="Andalus" panose="02020603050405020304" pitchFamily="18" charset="-78"/>
                <a:cs typeface="Andalus" panose="02020603050405020304" pitchFamily="18" charset="-78"/>
              </a:rPr>
              <a:t>libro</a:t>
            </a:r>
            <a:r>
              <a:rPr lang="en-US" sz="2800" b="1" dirty="0">
                <a:solidFill>
                  <a:srgbClr val="333333"/>
                </a:solidFill>
                <a:latin typeface="Andalus" panose="02020603050405020304" pitchFamily="18" charset="-78"/>
                <a:cs typeface="Andalus" panose="02020603050405020304" pitchFamily="18" charset="-78"/>
              </a:rPr>
              <a:t> – </a:t>
            </a:r>
            <a:r>
              <a:rPr lang="ar-IQ" sz="2800" b="1" dirty="0">
                <a:solidFill>
                  <a:srgbClr val="333333"/>
                </a:solidFill>
                <a:latin typeface="Andalus" panose="02020603050405020304" pitchFamily="18" charset="-78"/>
                <a:cs typeface="Andalus" panose="02020603050405020304" pitchFamily="18" charset="-78"/>
              </a:rPr>
              <a:t>الكتاب</a:t>
            </a:r>
            <a:br>
              <a:rPr lang="ar-IQ" sz="2800" b="1" dirty="0">
                <a:solidFill>
                  <a:srgbClr val="333333"/>
                </a:solidFill>
                <a:latin typeface="Andalus" panose="02020603050405020304" pitchFamily="18" charset="-78"/>
                <a:cs typeface="Andalus" panose="02020603050405020304" pitchFamily="18" charset="-78"/>
              </a:rPr>
            </a:br>
            <a:r>
              <a:rPr lang="en-US" sz="2800" b="1" dirty="0" smtClean="0">
                <a:solidFill>
                  <a:srgbClr val="FF0000"/>
                </a:solidFill>
                <a:latin typeface="Andalus" panose="02020603050405020304" pitchFamily="18" charset="-78"/>
                <a:cs typeface="Andalus" panose="02020603050405020304" pitchFamily="18" charset="-78"/>
              </a:rPr>
              <a:t>Los</a:t>
            </a:r>
            <a:r>
              <a:rPr lang="en-US" sz="2800" b="1" dirty="0">
                <a:solidFill>
                  <a:srgbClr val="333333"/>
                </a:solidFill>
                <a:latin typeface="Andalus" panose="02020603050405020304" pitchFamily="18" charset="-78"/>
                <a:cs typeface="Andalus" panose="02020603050405020304" pitchFamily="18" charset="-78"/>
              </a:rPr>
              <a:t> </a:t>
            </a:r>
            <a:r>
              <a:rPr lang="en-US" sz="2800" b="1" dirty="0" err="1">
                <a:solidFill>
                  <a:srgbClr val="333333"/>
                </a:solidFill>
                <a:latin typeface="Andalus" panose="02020603050405020304" pitchFamily="18" charset="-78"/>
                <a:cs typeface="Andalus" panose="02020603050405020304" pitchFamily="18" charset="-78"/>
              </a:rPr>
              <a:t>libros</a:t>
            </a:r>
            <a:r>
              <a:rPr lang="en-US" sz="2800" b="1" dirty="0">
                <a:solidFill>
                  <a:srgbClr val="333333"/>
                </a:solidFill>
                <a:latin typeface="Andalus" panose="02020603050405020304" pitchFamily="18" charset="-78"/>
                <a:cs typeface="Andalus" panose="02020603050405020304" pitchFamily="18" charset="-78"/>
              </a:rPr>
              <a:t> – </a:t>
            </a:r>
            <a:r>
              <a:rPr lang="ar-IQ" sz="2800" b="1" dirty="0">
                <a:solidFill>
                  <a:srgbClr val="333333"/>
                </a:solidFill>
                <a:latin typeface="Andalus" panose="02020603050405020304" pitchFamily="18" charset="-78"/>
                <a:cs typeface="Andalus" panose="02020603050405020304" pitchFamily="18" charset="-78"/>
              </a:rPr>
              <a:t>الكتب</a:t>
            </a:r>
            <a:br>
              <a:rPr lang="ar-IQ" sz="2800" b="1" dirty="0">
                <a:solidFill>
                  <a:srgbClr val="333333"/>
                </a:solidFill>
                <a:latin typeface="Andalus" panose="02020603050405020304" pitchFamily="18" charset="-78"/>
                <a:cs typeface="Andalus" panose="02020603050405020304" pitchFamily="18" charset="-78"/>
              </a:rPr>
            </a:br>
            <a:endParaRPr lang="en-US" sz="2800" b="1" dirty="0" smtClean="0">
              <a:solidFill>
                <a:srgbClr val="333333"/>
              </a:solidFill>
              <a:latin typeface="Andalus" panose="02020603050405020304" pitchFamily="18" charset="-78"/>
              <a:cs typeface="Andalus" panose="02020603050405020304" pitchFamily="18" charset="-78"/>
            </a:endParaRPr>
          </a:p>
          <a:p>
            <a:pPr algn="r" fontAlgn="base"/>
            <a:r>
              <a:rPr lang="en-US" sz="2800" b="1" dirty="0" smtClean="0">
                <a:solidFill>
                  <a:srgbClr val="FF0000"/>
                </a:solidFill>
                <a:latin typeface="Andalus" panose="02020603050405020304" pitchFamily="18" charset="-78"/>
                <a:cs typeface="Andalus" panose="02020603050405020304" pitchFamily="18" charset="-78"/>
              </a:rPr>
              <a:t>La</a:t>
            </a:r>
            <a:r>
              <a:rPr lang="en-US" sz="2800" b="1" dirty="0">
                <a:solidFill>
                  <a:srgbClr val="333333"/>
                </a:solidFill>
                <a:latin typeface="Andalus" panose="02020603050405020304" pitchFamily="18" charset="-78"/>
                <a:cs typeface="Andalus" panose="02020603050405020304" pitchFamily="18" charset="-78"/>
              </a:rPr>
              <a:t> </a:t>
            </a:r>
            <a:r>
              <a:rPr lang="en-US" sz="2800" b="1" dirty="0" err="1">
                <a:solidFill>
                  <a:srgbClr val="333333"/>
                </a:solidFill>
                <a:latin typeface="Andalus" panose="02020603050405020304" pitchFamily="18" charset="-78"/>
                <a:cs typeface="Andalus" panose="02020603050405020304" pitchFamily="18" charset="-78"/>
              </a:rPr>
              <a:t>chica</a:t>
            </a:r>
            <a:r>
              <a:rPr lang="en-US" sz="2800" b="1" dirty="0">
                <a:solidFill>
                  <a:srgbClr val="333333"/>
                </a:solidFill>
                <a:latin typeface="Andalus" panose="02020603050405020304" pitchFamily="18" charset="-78"/>
                <a:cs typeface="Andalus" panose="02020603050405020304" pitchFamily="18" charset="-78"/>
              </a:rPr>
              <a:t> – </a:t>
            </a:r>
            <a:r>
              <a:rPr lang="ar-IQ" sz="2800" b="1" dirty="0">
                <a:solidFill>
                  <a:srgbClr val="333333"/>
                </a:solidFill>
                <a:latin typeface="Andalus" panose="02020603050405020304" pitchFamily="18" charset="-78"/>
                <a:cs typeface="Andalus" panose="02020603050405020304" pitchFamily="18" charset="-78"/>
              </a:rPr>
              <a:t>الفتاة</a:t>
            </a:r>
            <a:br>
              <a:rPr lang="ar-IQ" sz="2800" b="1" dirty="0">
                <a:solidFill>
                  <a:srgbClr val="333333"/>
                </a:solidFill>
                <a:latin typeface="Andalus" panose="02020603050405020304" pitchFamily="18" charset="-78"/>
                <a:cs typeface="Andalus" panose="02020603050405020304" pitchFamily="18" charset="-78"/>
              </a:rPr>
            </a:br>
            <a:r>
              <a:rPr lang="en-US" sz="2800" b="1" dirty="0">
                <a:solidFill>
                  <a:srgbClr val="FF0000"/>
                </a:solidFill>
                <a:latin typeface="Andalus" panose="02020603050405020304" pitchFamily="18" charset="-78"/>
                <a:cs typeface="Andalus" panose="02020603050405020304" pitchFamily="18" charset="-78"/>
              </a:rPr>
              <a:t>Las</a:t>
            </a:r>
            <a:r>
              <a:rPr lang="en-US" sz="2800" b="1" dirty="0">
                <a:solidFill>
                  <a:srgbClr val="333333"/>
                </a:solidFill>
                <a:latin typeface="Andalus" panose="02020603050405020304" pitchFamily="18" charset="-78"/>
                <a:cs typeface="Andalus" panose="02020603050405020304" pitchFamily="18" charset="-78"/>
              </a:rPr>
              <a:t> </a:t>
            </a:r>
            <a:r>
              <a:rPr lang="en-US" sz="2800" b="1" dirty="0" err="1">
                <a:solidFill>
                  <a:srgbClr val="333333"/>
                </a:solidFill>
                <a:latin typeface="Andalus" panose="02020603050405020304" pitchFamily="18" charset="-78"/>
                <a:cs typeface="Andalus" panose="02020603050405020304" pitchFamily="18" charset="-78"/>
              </a:rPr>
              <a:t>chicas</a:t>
            </a:r>
            <a:r>
              <a:rPr lang="en-US" sz="2800" b="1" dirty="0">
                <a:solidFill>
                  <a:srgbClr val="333333"/>
                </a:solidFill>
                <a:latin typeface="Andalus" panose="02020603050405020304" pitchFamily="18" charset="-78"/>
                <a:cs typeface="Andalus" panose="02020603050405020304" pitchFamily="18" charset="-78"/>
              </a:rPr>
              <a:t> – </a:t>
            </a:r>
            <a:r>
              <a:rPr lang="ar-IQ" sz="2800" b="1" dirty="0">
                <a:solidFill>
                  <a:srgbClr val="333333"/>
                </a:solidFill>
                <a:latin typeface="Andalus" panose="02020603050405020304" pitchFamily="18" charset="-78"/>
                <a:cs typeface="Andalus" panose="02020603050405020304" pitchFamily="18" charset="-78"/>
              </a:rPr>
              <a:t>الفتيات</a:t>
            </a:r>
            <a:endParaRPr lang="ar-IQ" sz="2800" b="1" i="0" dirty="0">
              <a:solidFill>
                <a:srgbClr val="333333"/>
              </a:solidFill>
              <a:effectLst/>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426440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كلمات أسبانية من أصل عربي</a:t>
            </a:r>
            <a:endParaRPr lang="en-US" dirty="0"/>
          </a:p>
        </p:txBody>
      </p:sp>
      <p:sp>
        <p:nvSpPr>
          <p:cNvPr id="3" name="Content Placeholder 2"/>
          <p:cNvSpPr>
            <a:spLocks noGrp="1"/>
          </p:cNvSpPr>
          <p:nvPr>
            <p:ph idx="1"/>
          </p:nvPr>
        </p:nvSpPr>
        <p:spPr/>
        <p:txBody>
          <a:bodyPr/>
          <a:lstStyle/>
          <a:p>
            <a:pPr marL="0" indent="0" algn="r">
              <a:buNone/>
            </a:pPr>
            <a:r>
              <a:rPr lang="ar-IQ" dirty="0" smtClean="0">
                <a:cs typeface="+mj-cs"/>
              </a:rPr>
              <a:t>                 </a:t>
            </a:r>
            <a:r>
              <a:rPr lang="en-US" dirty="0" err="1" smtClean="0">
                <a:latin typeface="Andalus" panose="02020603050405020304" pitchFamily="18" charset="-78"/>
                <a:cs typeface="Andalus" panose="02020603050405020304" pitchFamily="18" charset="-78"/>
              </a:rPr>
              <a:t>Alquimia</a:t>
            </a:r>
            <a:r>
              <a:rPr lang="en-US" dirty="0">
                <a:latin typeface="Andalus" panose="02020603050405020304" pitchFamily="18" charset="-78"/>
                <a:cs typeface="Andalus" panose="02020603050405020304" pitchFamily="18" charset="-78"/>
              </a:rPr>
              <a:t>	</a:t>
            </a:r>
            <a:r>
              <a:rPr lang="ar-IQ" dirty="0" smtClean="0">
                <a:latin typeface="Andalus" panose="02020603050405020304" pitchFamily="18" charset="-78"/>
                <a:cs typeface="+mj-cs"/>
              </a:rPr>
              <a:t>الكيمياء</a:t>
            </a:r>
          </a:p>
          <a:p>
            <a:pPr marL="0" indent="0" algn="r">
              <a:buNone/>
            </a:pPr>
            <a:r>
              <a:rPr lang="en-US" dirty="0" err="1">
                <a:latin typeface="Andalus" panose="02020603050405020304" pitchFamily="18" charset="-78"/>
                <a:cs typeface="Andalus" panose="02020603050405020304" pitchFamily="18" charset="-78"/>
              </a:rPr>
              <a:t>Álgebra</a:t>
            </a:r>
            <a:r>
              <a:rPr lang="en-US" dirty="0">
                <a:latin typeface="Andalus" panose="02020603050405020304" pitchFamily="18" charset="-78"/>
                <a:cs typeface="Andalus" panose="02020603050405020304" pitchFamily="18" charset="-78"/>
              </a:rPr>
              <a:t>	</a:t>
            </a:r>
            <a:r>
              <a:rPr lang="ar-IQ" dirty="0" smtClean="0">
                <a:latin typeface="Andalus" panose="02020603050405020304" pitchFamily="18" charset="-78"/>
                <a:cs typeface="+mj-cs"/>
              </a:rPr>
              <a:t>الجبر</a:t>
            </a:r>
          </a:p>
          <a:p>
            <a:pPr marL="0" indent="0" algn="r">
              <a:buNone/>
            </a:pPr>
            <a:r>
              <a:rPr lang="en-US" dirty="0" err="1">
                <a:latin typeface="Andalus" panose="02020603050405020304" pitchFamily="18" charset="-78"/>
                <a:cs typeface="Andalus" panose="02020603050405020304" pitchFamily="18" charset="-78"/>
              </a:rPr>
              <a:t>Albañil</a:t>
            </a:r>
            <a:r>
              <a:rPr lang="en-US" dirty="0">
                <a:latin typeface="Andalus" panose="02020603050405020304" pitchFamily="18" charset="-78"/>
                <a:cs typeface="Andalus" panose="02020603050405020304" pitchFamily="18" charset="-78"/>
              </a:rPr>
              <a:t>	</a:t>
            </a:r>
            <a:r>
              <a:rPr lang="ar-IQ" dirty="0" smtClean="0">
                <a:latin typeface="Andalus" panose="02020603050405020304" pitchFamily="18" charset="-78"/>
                <a:cs typeface="+mj-cs"/>
              </a:rPr>
              <a:t>البناء</a:t>
            </a:r>
          </a:p>
          <a:p>
            <a:pPr marL="0" indent="0" algn="r">
              <a:buNone/>
            </a:pPr>
            <a:r>
              <a:rPr lang="en-US" dirty="0" err="1">
                <a:latin typeface="Andalus" panose="02020603050405020304" pitchFamily="18" charset="-78"/>
                <a:cs typeface="Andalus" panose="02020603050405020304" pitchFamily="18" charset="-78"/>
              </a:rPr>
              <a:t>Alcoba</a:t>
            </a:r>
            <a:r>
              <a:rPr lang="en-US" dirty="0">
                <a:latin typeface="Andalus" panose="02020603050405020304" pitchFamily="18" charset="-78"/>
                <a:cs typeface="Andalus" panose="02020603050405020304" pitchFamily="18" charset="-78"/>
              </a:rPr>
              <a:t>	</a:t>
            </a:r>
            <a:r>
              <a:rPr lang="ar-IQ" dirty="0" smtClean="0">
                <a:latin typeface="Andalus" panose="02020603050405020304" pitchFamily="18" charset="-78"/>
                <a:cs typeface="+mj-cs"/>
              </a:rPr>
              <a:t>القبة</a:t>
            </a:r>
          </a:p>
          <a:p>
            <a:pPr marL="0" indent="0" algn="r">
              <a:buNone/>
            </a:pPr>
            <a:r>
              <a:rPr lang="en-US" dirty="0" err="1">
                <a:latin typeface="Andalus" panose="02020603050405020304" pitchFamily="18" charset="-78"/>
                <a:cs typeface="Andalus" panose="02020603050405020304" pitchFamily="18" charset="-78"/>
              </a:rPr>
              <a:t>Alcázar</a:t>
            </a:r>
            <a:r>
              <a:rPr lang="en-US" dirty="0">
                <a:latin typeface="Andalus" panose="02020603050405020304" pitchFamily="18" charset="-78"/>
                <a:cs typeface="Andalus" panose="02020603050405020304" pitchFamily="18" charset="-78"/>
              </a:rPr>
              <a:t>	</a:t>
            </a:r>
            <a:r>
              <a:rPr lang="ar-IQ" dirty="0" smtClean="0">
                <a:latin typeface="Andalus" panose="02020603050405020304" pitchFamily="18" charset="-78"/>
                <a:cs typeface="+mj-cs"/>
              </a:rPr>
              <a:t>القصر</a:t>
            </a:r>
          </a:p>
          <a:p>
            <a:pPr marL="0" indent="0" algn="r">
              <a:buNone/>
            </a:pPr>
            <a:r>
              <a:rPr lang="en-US" dirty="0">
                <a:latin typeface="Andalus" panose="02020603050405020304" pitchFamily="18" charset="-78"/>
                <a:cs typeface="Andalus" panose="02020603050405020304" pitchFamily="18" charset="-78"/>
              </a:rPr>
              <a:t>Alcala	</a:t>
            </a:r>
            <a:r>
              <a:rPr lang="ar-IQ" dirty="0" smtClean="0">
                <a:latin typeface="Andalus" panose="02020603050405020304" pitchFamily="18" charset="-78"/>
                <a:cs typeface="+mj-cs"/>
              </a:rPr>
              <a:t>القلعة</a:t>
            </a:r>
          </a:p>
          <a:p>
            <a:pPr marL="0" indent="0" algn="r">
              <a:buNone/>
            </a:pPr>
            <a:r>
              <a:rPr lang="en-US" dirty="0">
                <a:latin typeface="Andalus" panose="02020603050405020304" pitchFamily="18" charset="-78"/>
                <a:cs typeface="Andalus" panose="02020603050405020304" pitchFamily="18" charset="-78"/>
              </a:rPr>
              <a:t>Azar</a:t>
            </a:r>
            <a:r>
              <a:rPr lang="en-US" dirty="0">
                <a:cs typeface="+mj-cs"/>
              </a:rPr>
              <a:t>	</a:t>
            </a:r>
            <a:r>
              <a:rPr lang="ar-IQ" dirty="0" smtClean="0">
                <a:cs typeface="+mj-cs"/>
              </a:rPr>
              <a:t>الزهر     </a:t>
            </a:r>
            <a:endParaRPr lang="en-US" dirty="0">
              <a:cs typeface="+mj-cs"/>
            </a:endParaRPr>
          </a:p>
        </p:txBody>
      </p:sp>
    </p:spTree>
    <p:extLst>
      <p:ext uri="{BB962C8B-B14F-4D97-AF65-F5344CB8AC3E}">
        <p14:creationId xmlns:p14="http://schemas.microsoft.com/office/powerpoint/2010/main" val="133508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4000" dirty="0" smtClean="0">
                <a:latin typeface="Arabic Typesetting" panose="03020402040406030203" pitchFamily="66" charset="-78"/>
              </a:rPr>
              <a:t>الوجبات باللغة الأسبانية</a:t>
            </a:r>
            <a:endParaRPr lang="en-US" sz="4000" dirty="0">
              <a:latin typeface="Arabic Typesetting" panose="03020402040406030203" pitchFamily="66" charset="-78"/>
            </a:endParaRPr>
          </a:p>
        </p:txBody>
      </p:sp>
      <p:sp>
        <p:nvSpPr>
          <p:cNvPr id="3" name="Content Placeholder 2"/>
          <p:cNvSpPr>
            <a:spLocks noGrp="1"/>
          </p:cNvSpPr>
          <p:nvPr>
            <p:ph idx="1"/>
          </p:nvPr>
        </p:nvSpPr>
        <p:spPr/>
        <p:txBody>
          <a:bodyPr>
            <a:normAutofit/>
          </a:bodyPr>
          <a:lstStyle/>
          <a:p>
            <a:pPr marL="0" indent="0" algn="r">
              <a:buNone/>
            </a:pPr>
            <a:r>
              <a:rPr lang="ar-IQ" sz="2800" dirty="0" smtClean="0">
                <a:latin typeface="Andalus" panose="02020603050405020304" pitchFamily="18" charset="-78"/>
                <a:cs typeface="+mj-cs"/>
              </a:rPr>
              <a:t>إفطار  </a:t>
            </a:r>
            <a:r>
              <a:rPr lang="es-419" sz="2800" dirty="0" smtClean="0">
                <a:latin typeface="Andalus" panose="02020603050405020304" pitchFamily="18" charset="-78"/>
                <a:cs typeface="Andalus" panose="02020603050405020304" pitchFamily="18" charset="-78"/>
              </a:rPr>
              <a:t>   </a:t>
            </a:r>
            <a:r>
              <a:rPr lang="en-US" sz="2800" dirty="0" smtClean="0">
                <a:latin typeface="Andalus" panose="02020603050405020304" pitchFamily="18" charset="-78"/>
                <a:cs typeface="Andalus" panose="02020603050405020304" pitchFamily="18" charset="-78"/>
              </a:rPr>
              <a:t>el </a:t>
            </a:r>
            <a:r>
              <a:rPr lang="en-US" sz="2800" dirty="0" err="1">
                <a:latin typeface="Andalus" panose="02020603050405020304" pitchFamily="18" charset="-78"/>
                <a:cs typeface="Andalus" panose="02020603050405020304" pitchFamily="18" charset="-78"/>
              </a:rPr>
              <a:t>Desayuno</a:t>
            </a:r>
            <a:r>
              <a:rPr lang="en-US" sz="2800" dirty="0">
                <a:latin typeface="Andalus" panose="02020603050405020304" pitchFamily="18" charset="-78"/>
                <a:cs typeface="Andalus" panose="02020603050405020304" pitchFamily="18" charset="-78"/>
              </a:rPr>
              <a:t>.</a:t>
            </a:r>
          </a:p>
          <a:p>
            <a:pPr marL="0" indent="0" algn="r">
              <a:buNone/>
            </a:pPr>
            <a:r>
              <a:rPr lang="ar-IQ" sz="2800" dirty="0" smtClean="0">
                <a:latin typeface="Andalus" panose="02020603050405020304" pitchFamily="18" charset="-78"/>
                <a:cs typeface="+mj-cs"/>
              </a:rPr>
              <a:t>غداء</a:t>
            </a:r>
            <a:r>
              <a:rPr lang="es-419" sz="2800" dirty="0" smtClean="0">
                <a:latin typeface="Andalus" panose="02020603050405020304" pitchFamily="18" charset="-78"/>
                <a:cs typeface="Andalus" panose="02020603050405020304" pitchFamily="18" charset="-78"/>
              </a:rPr>
              <a:t>  </a:t>
            </a:r>
            <a:r>
              <a:rPr lang="en-US" sz="2800" dirty="0" smtClean="0">
                <a:latin typeface="Andalus" panose="02020603050405020304" pitchFamily="18" charset="-78"/>
                <a:cs typeface="Andalus" panose="02020603050405020304" pitchFamily="18" charset="-78"/>
              </a:rPr>
              <a:t>el </a:t>
            </a:r>
            <a:r>
              <a:rPr lang="en-US" sz="2800" dirty="0" err="1">
                <a:latin typeface="Andalus" panose="02020603050405020304" pitchFamily="18" charset="-78"/>
                <a:cs typeface="Andalus" panose="02020603050405020304" pitchFamily="18" charset="-78"/>
              </a:rPr>
              <a:t>Almuerzo</a:t>
            </a:r>
            <a:r>
              <a:rPr lang="en-US" sz="2800" dirty="0">
                <a:latin typeface="Andalus" panose="02020603050405020304" pitchFamily="18" charset="-78"/>
                <a:cs typeface="Andalus" panose="02020603050405020304" pitchFamily="18" charset="-78"/>
              </a:rPr>
              <a:t>.</a:t>
            </a:r>
          </a:p>
          <a:p>
            <a:pPr marL="0" indent="0" algn="r">
              <a:buNone/>
            </a:pPr>
            <a:r>
              <a:rPr lang="ar-IQ" sz="2800" dirty="0">
                <a:latin typeface="Andalus" panose="02020603050405020304" pitchFamily="18" charset="-78"/>
                <a:cs typeface="+mj-cs"/>
              </a:rPr>
              <a:t>عشاء</a:t>
            </a:r>
            <a:r>
              <a:rPr lang="ar-IQ" sz="2800" dirty="0">
                <a:latin typeface="Andalus" panose="02020603050405020304" pitchFamily="18" charset="-78"/>
                <a:cs typeface="Andalus" panose="02020603050405020304" pitchFamily="18" charset="-78"/>
              </a:rPr>
              <a:t> </a:t>
            </a:r>
            <a:r>
              <a:rPr lang="es-419" sz="2800" dirty="0" smtClean="0">
                <a:latin typeface="Andalus" panose="02020603050405020304" pitchFamily="18" charset="-78"/>
                <a:cs typeface="Andalus" panose="02020603050405020304" pitchFamily="18" charset="-78"/>
              </a:rPr>
              <a:t>         </a:t>
            </a:r>
            <a:r>
              <a:rPr lang="en-US" sz="2800" dirty="0" smtClean="0">
                <a:latin typeface="Andalus" panose="02020603050405020304" pitchFamily="18" charset="-78"/>
                <a:cs typeface="Andalus" panose="02020603050405020304" pitchFamily="18" charset="-78"/>
              </a:rPr>
              <a:t>la </a:t>
            </a:r>
            <a:r>
              <a:rPr lang="en-US" sz="2800" dirty="0" err="1">
                <a:latin typeface="Andalus" panose="02020603050405020304" pitchFamily="18" charset="-78"/>
                <a:cs typeface="Andalus" panose="02020603050405020304" pitchFamily="18" charset="-78"/>
              </a:rPr>
              <a:t>Cena</a:t>
            </a:r>
            <a:r>
              <a:rPr lang="en-US" sz="2800" dirty="0">
                <a:latin typeface="Andalus" panose="02020603050405020304" pitchFamily="18" charset="-78"/>
                <a:cs typeface="Andalus" panose="02020603050405020304" pitchFamily="18" charset="-78"/>
              </a:rPr>
              <a:t>.</a:t>
            </a:r>
          </a:p>
          <a:p>
            <a:pPr marL="0" indent="0" algn="r">
              <a:buNone/>
            </a:pPr>
            <a:r>
              <a:rPr lang="ar-IQ" sz="2800" dirty="0" smtClean="0">
                <a:latin typeface="Andalus" panose="02020603050405020304" pitchFamily="18" charset="-78"/>
                <a:cs typeface="+mj-cs"/>
              </a:rPr>
              <a:t>عصرونية</a:t>
            </a:r>
            <a:r>
              <a:rPr lang="es-419" sz="2800" dirty="0" smtClean="0">
                <a:latin typeface="Andalus" panose="02020603050405020304" pitchFamily="18" charset="-78"/>
                <a:cs typeface="Andalus" panose="02020603050405020304" pitchFamily="18" charset="-78"/>
              </a:rPr>
              <a:t> </a:t>
            </a:r>
            <a:r>
              <a:rPr lang="ar-IQ" sz="2800" dirty="0" smtClean="0">
                <a:latin typeface="Andalus" panose="02020603050405020304" pitchFamily="18" charset="-78"/>
                <a:cs typeface="+mj-cs"/>
              </a:rPr>
              <a:t>وجبة </a:t>
            </a:r>
            <a:r>
              <a:rPr lang="ar-IQ" sz="2800" dirty="0">
                <a:latin typeface="Andalus" panose="02020603050405020304" pitchFamily="18" charset="-78"/>
                <a:cs typeface="+mj-cs"/>
              </a:rPr>
              <a:t>خفيفة بين الوجبات</a:t>
            </a:r>
            <a:r>
              <a:rPr lang="ar-IQ" sz="2800" dirty="0">
                <a:latin typeface="Andalus" panose="02020603050405020304" pitchFamily="18" charset="-78"/>
                <a:cs typeface="Andalus" panose="02020603050405020304" pitchFamily="18" charset="-78"/>
              </a:rPr>
              <a:t> </a:t>
            </a:r>
            <a:r>
              <a:rPr lang="es-419" sz="2800" dirty="0" smtClean="0">
                <a:latin typeface="Andalus" panose="02020603050405020304" pitchFamily="18" charset="-78"/>
                <a:cs typeface="Andalus" panose="02020603050405020304" pitchFamily="18" charset="-78"/>
              </a:rPr>
              <a:t> </a:t>
            </a:r>
            <a:r>
              <a:rPr lang="en-US" sz="2800" dirty="0" smtClean="0">
                <a:latin typeface="Andalus" panose="02020603050405020304" pitchFamily="18" charset="-78"/>
                <a:cs typeface="Andalus" panose="02020603050405020304" pitchFamily="18" charset="-78"/>
              </a:rPr>
              <a:t>la </a:t>
            </a:r>
            <a:r>
              <a:rPr lang="en-US" sz="2800" dirty="0" err="1" smtClean="0">
                <a:latin typeface="Andalus" panose="02020603050405020304" pitchFamily="18" charset="-78"/>
                <a:cs typeface="Andalus" panose="02020603050405020304" pitchFamily="18" charset="-78"/>
              </a:rPr>
              <a:t>Merienda</a:t>
            </a:r>
            <a:r>
              <a:rPr lang="en-US" sz="2800" dirty="0">
                <a:latin typeface="Andalus" panose="02020603050405020304" pitchFamily="18" charset="-78"/>
                <a:cs typeface="Andalus" panose="02020603050405020304" pitchFamily="18" charset="-78"/>
              </a:rPr>
              <a:t>.</a:t>
            </a:r>
          </a:p>
          <a:p>
            <a:pPr marL="0" indent="0" algn="r">
              <a:buNone/>
            </a:pPr>
            <a:r>
              <a:rPr lang="es-419" sz="2800" dirty="0" smtClean="0">
                <a:latin typeface="Andalus" panose="02020603050405020304" pitchFamily="18" charset="-78"/>
                <a:cs typeface="Andalus" panose="02020603050405020304" pitchFamily="18" charset="-78"/>
              </a:rPr>
              <a:t> </a:t>
            </a:r>
            <a:r>
              <a:rPr lang="ar-IQ" sz="2800" dirty="0" smtClean="0">
                <a:latin typeface="Andalus" panose="02020603050405020304" pitchFamily="18" charset="-78"/>
                <a:cs typeface="+mj-cs"/>
              </a:rPr>
              <a:t>يأكل </a:t>
            </a:r>
            <a:r>
              <a:rPr lang="es-419" sz="2800" dirty="0" smtClean="0">
                <a:latin typeface="Andalus" panose="02020603050405020304" pitchFamily="18" charset="-78"/>
                <a:cs typeface="Andalus" panose="02020603050405020304" pitchFamily="18" charset="-78"/>
              </a:rPr>
              <a:t>          </a:t>
            </a:r>
            <a:r>
              <a:rPr lang="en-US" sz="2800" dirty="0" smtClean="0">
                <a:latin typeface="Andalus" panose="02020603050405020304" pitchFamily="18" charset="-78"/>
                <a:cs typeface="Andalus" panose="02020603050405020304" pitchFamily="18" charset="-78"/>
              </a:rPr>
              <a:t>Comer.</a:t>
            </a:r>
            <a:endParaRPr lang="en-US" sz="2800" dirty="0">
              <a:latin typeface="Andalus" panose="02020603050405020304" pitchFamily="18" charset="-78"/>
              <a:cs typeface="Andalus" panose="02020603050405020304" pitchFamily="18" charset="-78"/>
            </a:endParaRPr>
          </a:p>
          <a:p>
            <a:pPr marL="0" indent="0" algn="r">
              <a:buNone/>
            </a:pPr>
            <a:r>
              <a:rPr lang="es-419" sz="2800" dirty="0" smtClean="0">
                <a:latin typeface="Andalus" panose="02020603050405020304" pitchFamily="18" charset="-78"/>
                <a:cs typeface="Andalus" panose="02020603050405020304" pitchFamily="18" charset="-78"/>
              </a:rPr>
              <a:t> </a:t>
            </a:r>
            <a:r>
              <a:rPr lang="ar-IQ" sz="2800" dirty="0" smtClean="0">
                <a:latin typeface="Andalus" panose="02020603050405020304" pitchFamily="18" charset="-78"/>
                <a:cs typeface="+mj-cs"/>
              </a:rPr>
              <a:t>يشرب</a:t>
            </a:r>
            <a:r>
              <a:rPr lang="ar-IQ" sz="2800" dirty="0" smtClean="0">
                <a:latin typeface="Andalus" panose="02020603050405020304" pitchFamily="18" charset="-78"/>
                <a:cs typeface="Andalus" panose="02020603050405020304" pitchFamily="18" charset="-78"/>
              </a:rPr>
              <a:t> </a:t>
            </a:r>
            <a:r>
              <a:rPr lang="es-419" sz="2800" dirty="0" smtClean="0">
                <a:latin typeface="Andalus" panose="02020603050405020304" pitchFamily="18" charset="-78"/>
                <a:cs typeface="Andalus" panose="02020603050405020304" pitchFamily="18" charset="-78"/>
              </a:rPr>
              <a:t>            </a:t>
            </a:r>
            <a:r>
              <a:rPr lang="en-US" sz="2800" dirty="0" err="1" smtClean="0">
                <a:latin typeface="Andalus" panose="02020603050405020304" pitchFamily="18" charset="-78"/>
                <a:cs typeface="Andalus" panose="02020603050405020304" pitchFamily="18" charset="-78"/>
              </a:rPr>
              <a:t>Beber</a:t>
            </a:r>
            <a:r>
              <a:rPr lang="en-US" sz="2800" dirty="0">
                <a:latin typeface="Andalus" panose="02020603050405020304" pitchFamily="18" charset="-78"/>
                <a:cs typeface="Andalus" panose="02020603050405020304" pitchFamily="18" charset="-78"/>
              </a:rPr>
              <a:t>.</a:t>
            </a:r>
          </a:p>
          <a:p>
            <a:pPr marL="0" indent="0" algn="r">
              <a:buNone/>
            </a:pPr>
            <a:r>
              <a:rPr lang="es-419" sz="2800" dirty="0" smtClean="0">
                <a:latin typeface="Andalus" panose="02020603050405020304" pitchFamily="18" charset="-78"/>
                <a:cs typeface="Andalus" panose="02020603050405020304" pitchFamily="18" charset="-78"/>
              </a:rPr>
              <a:t>  </a:t>
            </a:r>
            <a:r>
              <a:rPr lang="ar-IQ" sz="2800" dirty="0" smtClean="0">
                <a:latin typeface="Andalus" panose="02020603050405020304" pitchFamily="18" charset="-78"/>
                <a:cs typeface="+mj-cs"/>
              </a:rPr>
              <a:t>المشروب</a:t>
            </a:r>
            <a:r>
              <a:rPr lang="ar-IQ" sz="2800" dirty="0" smtClean="0">
                <a:latin typeface="Andalus" panose="02020603050405020304" pitchFamily="18" charset="-78"/>
                <a:cs typeface="Andalus" panose="02020603050405020304" pitchFamily="18" charset="-78"/>
              </a:rPr>
              <a:t> </a:t>
            </a:r>
            <a:r>
              <a:rPr lang="es-419" sz="2800" dirty="0" smtClean="0">
                <a:latin typeface="Andalus" panose="02020603050405020304" pitchFamily="18" charset="-78"/>
                <a:cs typeface="Andalus" panose="02020603050405020304" pitchFamily="18" charset="-78"/>
              </a:rPr>
              <a:t>     </a:t>
            </a:r>
            <a:r>
              <a:rPr lang="en-US" sz="2800" dirty="0" smtClean="0">
                <a:latin typeface="Andalus" panose="02020603050405020304" pitchFamily="18" charset="-78"/>
                <a:cs typeface="Andalus" panose="02020603050405020304" pitchFamily="18" charset="-78"/>
              </a:rPr>
              <a:t>la </a:t>
            </a:r>
            <a:r>
              <a:rPr lang="en-US" sz="2800" dirty="0" err="1">
                <a:latin typeface="Andalus" panose="02020603050405020304" pitchFamily="18" charset="-78"/>
                <a:cs typeface="Andalus" panose="02020603050405020304" pitchFamily="18" charset="-78"/>
              </a:rPr>
              <a:t>Bebida</a:t>
            </a:r>
            <a:r>
              <a:rPr lang="en-US" sz="2800" dirty="0">
                <a:latin typeface="Andalus" panose="02020603050405020304" pitchFamily="18" charset="-78"/>
                <a:cs typeface="Andalus" panose="02020603050405020304" pitchFamily="18" charset="-78"/>
              </a:rPr>
              <a:t>.</a:t>
            </a:r>
          </a:p>
          <a:p>
            <a:pPr marL="0" indent="0" algn="r">
              <a:buNone/>
            </a:pPr>
            <a:r>
              <a:rPr lang="es-419" sz="2800" dirty="0" smtClean="0">
                <a:latin typeface="Andalus" panose="02020603050405020304" pitchFamily="18" charset="-78"/>
                <a:cs typeface="Andalus" panose="02020603050405020304" pitchFamily="18" charset="-78"/>
              </a:rPr>
              <a:t>     </a:t>
            </a:r>
            <a:r>
              <a:rPr lang="ar-IQ" sz="2800" dirty="0" smtClean="0">
                <a:latin typeface="Andalus" panose="02020603050405020304" pitchFamily="18" charset="-78"/>
                <a:cs typeface="+mj-cs"/>
              </a:rPr>
              <a:t>وجبة </a:t>
            </a:r>
            <a:r>
              <a:rPr lang="es-419" sz="2800" dirty="0" smtClean="0">
                <a:latin typeface="Andalus" panose="02020603050405020304" pitchFamily="18" charset="-78"/>
                <a:cs typeface="Andalus" panose="02020603050405020304" pitchFamily="18" charset="-78"/>
              </a:rPr>
              <a:t>    </a:t>
            </a:r>
            <a:r>
              <a:rPr lang="en-US" sz="2800" dirty="0" smtClean="0">
                <a:latin typeface="Andalus" panose="02020603050405020304" pitchFamily="18" charset="-78"/>
                <a:cs typeface="Andalus" panose="02020603050405020304" pitchFamily="18" charset="-78"/>
              </a:rPr>
              <a:t>la Comida</a:t>
            </a:r>
            <a:r>
              <a:rPr lang="en-US" sz="2800" dirty="0">
                <a:latin typeface="Andalus" panose="02020603050405020304" pitchFamily="18" charset="-78"/>
                <a:cs typeface="Andalus" panose="02020603050405020304" pitchFamily="18" charset="-78"/>
              </a:rPr>
              <a:t>.</a:t>
            </a:r>
          </a:p>
        </p:txBody>
      </p:sp>
    </p:spTree>
    <p:extLst>
      <p:ext uri="{BB962C8B-B14F-4D97-AF65-F5344CB8AC3E}">
        <p14:creationId xmlns:p14="http://schemas.microsoft.com/office/powerpoint/2010/main" val="1078548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solidFill>
                  <a:srgbClr val="FF0000"/>
                </a:solidFill>
              </a:rPr>
              <a:t>العائلة </a:t>
            </a:r>
            <a:r>
              <a:rPr lang="es-419" dirty="0" smtClean="0">
                <a:solidFill>
                  <a:srgbClr val="FF0000"/>
                </a:solidFill>
              </a:rPr>
              <a:t>   </a:t>
            </a:r>
            <a:r>
              <a:rPr lang="es-419" b="1" dirty="0" smtClean="0">
                <a:solidFill>
                  <a:srgbClr val="FF0000"/>
                </a:solidFill>
                <a:latin typeface="Andalus" panose="02020603050405020304" pitchFamily="18" charset="-78"/>
                <a:cs typeface="Andalus" panose="02020603050405020304" pitchFamily="18" charset="-78"/>
              </a:rPr>
              <a:t>La Familia</a:t>
            </a:r>
            <a:endParaRPr lang="en-US" b="1" dirty="0">
              <a:solidFill>
                <a:srgbClr val="FF0000"/>
              </a:solidFill>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p:txBody>
          <a:bodyPr>
            <a:normAutofit/>
          </a:bodyPr>
          <a:lstStyle/>
          <a:p>
            <a:r>
              <a:rPr lang="en-US" dirty="0" smtClean="0">
                <a:latin typeface="Andalus" panose="02020603050405020304" pitchFamily="18" charset="-78"/>
                <a:cs typeface="Andalus" panose="02020603050405020304" pitchFamily="18" charset="-78"/>
              </a:rPr>
              <a:t>la </a:t>
            </a:r>
            <a:r>
              <a:rPr lang="en-US" dirty="0" err="1">
                <a:latin typeface="Andalus" panose="02020603050405020304" pitchFamily="18" charset="-78"/>
                <a:cs typeface="Andalus" panose="02020603050405020304" pitchFamily="18" charset="-78"/>
              </a:rPr>
              <a:t>madre</a:t>
            </a:r>
            <a:r>
              <a:rPr lang="en-US" dirty="0">
                <a:latin typeface="Andalus" panose="02020603050405020304" pitchFamily="18" charset="-78"/>
                <a:cs typeface="Andalus" panose="02020603050405020304" pitchFamily="18" charset="-78"/>
              </a:rPr>
              <a:t>. </a:t>
            </a:r>
            <a:r>
              <a:rPr lang="ar-IQ" dirty="0">
                <a:latin typeface="Andalus" panose="02020603050405020304" pitchFamily="18" charset="-78"/>
                <a:cs typeface="+mj-cs"/>
              </a:rPr>
              <a:t>أم</a:t>
            </a:r>
          </a:p>
          <a:p>
            <a:r>
              <a:rPr lang="en-US" dirty="0">
                <a:latin typeface="Andalus" panose="02020603050405020304" pitchFamily="18" charset="-78"/>
                <a:cs typeface="Andalus" panose="02020603050405020304" pitchFamily="18" charset="-78"/>
              </a:rPr>
              <a:t>el padre. </a:t>
            </a:r>
            <a:r>
              <a:rPr lang="ar-IQ" dirty="0">
                <a:latin typeface="Andalus" panose="02020603050405020304" pitchFamily="18" charset="-78"/>
                <a:cs typeface="+mj-cs"/>
              </a:rPr>
              <a:t>أب</a:t>
            </a:r>
          </a:p>
          <a:p>
            <a:r>
              <a:rPr lang="en-US" dirty="0" err="1">
                <a:latin typeface="Andalus" panose="02020603050405020304" pitchFamily="18" charset="-78"/>
                <a:cs typeface="Andalus" panose="02020603050405020304" pitchFamily="18" charset="-78"/>
              </a:rPr>
              <a:t>los</a:t>
            </a:r>
            <a:r>
              <a:rPr lang="en-US" dirty="0">
                <a:latin typeface="Andalus" panose="02020603050405020304" pitchFamily="18" charset="-78"/>
                <a:cs typeface="Andalus" panose="02020603050405020304" pitchFamily="18" charset="-78"/>
              </a:rPr>
              <a:t> padres. </a:t>
            </a:r>
            <a:r>
              <a:rPr lang="ar-IQ" dirty="0" smtClean="0">
                <a:latin typeface="Andalus" panose="02020603050405020304" pitchFamily="18" charset="-78"/>
                <a:cs typeface="+mj-cs"/>
              </a:rPr>
              <a:t>والدين</a:t>
            </a:r>
            <a:r>
              <a:rPr lang="es-419" dirty="0" smtClean="0">
                <a:latin typeface="Andalus" panose="02020603050405020304" pitchFamily="18" charset="-78"/>
                <a:cs typeface="Andalus" panose="02020603050405020304" pitchFamily="18" charset="-78"/>
              </a:rPr>
              <a:t>  </a:t>
            </a:r>
            <a:endParaRPr lang="ar-IQ" dirty="0">
              <a:latin typeface="Andalus" panose="02020603050405020304" pitchFamily="18" charset="-78"/>
              <a:cs typeface="Andalus" panose="02020603050405020304" pitchFamily="18" charset="-78"/>
            </a:endParaRPr>
          </a:p>
          <a:p>
            <a:r>
              <a:rPr lang="en-US" dirty="0">
                <a:latin typeface="Andalus" panose="02020603050405020304" pitchFamily="18" charset="-78"/>
                <a:cs typeface="Andalus" panose="02020603050405020304" pitchFamily="18" charset="-78"/>
              </a:rPr>
              <a:t>la </a:t>
            </a:r>
            <a:r>
              <a:rPr lang="en-US" dirty="0" err="1">
                <a:latin typeface="Andalus" panose="02020603050405020304" pitchFamily="18" charset="-78"/>
                <a:cs typeface="Andalus" panose="02020603050405020304" pitchFamily="18" charset="-78"/>
              </a:rPr>
              <a:t>mujer</a:t>
            </a:r>
            <a:r>
              <a:rPr lang="en-US" dirty="0">
                <a:latin typeface="Andalus" panose="02020603050405020304" pitchFamily="18" charset="-78"/>
                <a:cs typeface="Andalus" panose="02020603050405020304" pitchFamily="18" charset="-78"/>
              </a:rPr>
              <a:t>. </a:t>
            </a:r>
            <a:r>
              <a:rPr lang="ar-IQ" dirty="0">
                <a:latin typeface="Andalus" panose="02020603050405020304" pitchFamily="18" charset="-78"/>
                <a:cs typeface="+mj-cs"/>
              </a:rPr>
              <a:t>امرأة</a:t>
            </a:r>
          </a:p>
          <a:p>
            <a:r>
              <a:rPr lang="en-US" dirty="0">
                <a:latin typeface="Andalus" panose="02020603050405020304" pitchFamily="18" charset="-78"/>
                <a:cs typeface="Andalus" panose="02020603050405020304" pitchFamily="18" charset="-78"/>
              </a:rPr>
              <a:t>el hombre. </a:t>
            </a:r>
            <a:r>
              <a:rPr lang="ar-IQ" dirty="0">
                <a:latin typeface="Andalus" panose="02020603050405020304" pitchFamily="18" charset="-78"/>
                <a:cs typeface="+mj-cs"/>
              </a:rPr>
              <a:t>رجل</a:t>
            </a:r>
          </a:p>
          <a:p>
            <a:r>
              <a:rPr lang="en-US" dirty="0">
                <a:latin typeface="Andalus" panose="02020603050405020304" pitchFamily="18" charset="-78"/>
                <a:cs typeface="Andalus" panose="02020603050405020304" pitchFamily="18" charset="-78"/>
              </a:rPr>
              <a:t>el </a:t>
            </a:r>
            <a:r>
              <a:rPr lang="en-US" dirty="0" err="1" smtClean="0">
                <a:latin typeface="Andalus" panose="02020603050405020304" pitchFamily="18" charset="-78"/>
                <a:cs typeface="Andalus" panose="02020603050405020304" pitchFamily="18" charset="-78"/>
              </a:rPr>
              <a:t>hermano</a:t>
            </a:r>
            <a:r>
              <a:rPr lang="en-US" dirty="0" smtClean="0">
                <a:latin typeface="Andalus" panose="02020603050405020304" pitchFamily="18" charset="-78"/>
                <a:cs typeface="Andalus" panose="02020603050405020304" pitchFamily="18" charset="-78"/>
              </a:rPr>
              <a:t>.  </a:t>
            </a:r>
            <a:r>
              <a:rPr lang="en-US" dirty="0">
                <a:latin typeface="Andalus" panose="02020603050405020304" pitchFamily="18" charset="-78"/>
                <a:cs typeface="Andalus" panose="02020603050405020304" pitchFamily="18" charset="-78"/>
              </a:rPr>
              <a:t>la </a:t>
            </a:r>
            <a:r>
              <a:rPr lang="en-US" dirty="0" err="1">
                <a:latin typeface="Andalus" panose="02020603050405020304" pitchFamily="18" charset="-78"/>
                <a:cs typeface="Andalus" panose="02020603050405020304" pitchFamily="18" charset="-78"/>
              </a:rPr>
              <a:t>hermana</a:t>
            </a:r>
            <a:r>
              <a:rPr lang="en-US" dirty="0">
                <a:latin typeface="Andalus" panose="02020603050405020304" pitchFamily="18" charset="-78"/>
                <a:cs typeface="Andalus" panose="02020603050405020304" pitchFamily="18" charset="-78"/>
              </a:rPr>
              <a:t>. </a:t>
            </a:r>
            <a:r>
              <a:rPr lang="ar-IQ" dirty="0">
                <a:latin typeface="Andalus" panose="02020603050405020304" pitchFamily="18" charset="-78"/>
                <a:cs typeface="+mj-cs"/>
              </a:rPr>
              <a:t>أخ؛ الأخت</a:t>
            </a:r>
          </a:p>
          <a:p>
            <a:r>
              <a:rPr lang="en-US" dirty="0" err="1">
                <a:latin typeface="Andalus" panose="02020603050405020304" pitchFamily="18" charset="-78"/>
                <a:cs typeface="Andalus" panose="02020603050405020304" pitchFamily="18" charset="-78"/>
              </a:rPr>
              <a:t>los</a:t>
            </a:r>
            <a:r>
              <a:rPr lang="en-US" dirty="0">
                <a:latin typeface="Andalus" panose="02020603050405020304" pitchFamily="18" charset="-78"/>
                <a:cs typeface="Andalus" panose="02020603050405020304" pitchFamily="18" charset="-78"/>
              </a:rPr>
              <a:t> </a:t>
            </a:r>
            <a:r>
              <a:rPr lang="en-US" dirty="0" err="1">
                <a:latin typeface="Andalus" panose="02020603050405020304" pitchFamily="18" charset="-78"/>
                <a:cs typeface="Andalus" panose="02020603050405020304" pitchFamily="18" charset="-78"/>
              </a:rPr>
              <a:t>hermanos</a:t>
            </a:r>
            <a:r>
              <a:rPr lang="en-US" dirty="0">
                <a:latin typeface="Andalus" panose="02020603050405020304" pitchFamily="18" charset="-78"/>
                <a:cs typeface="Andalus" panose="02020603050405020304" pitchFamily="18" charset="-78"/>
              </a:rPr>
              <a:t>.</a:t>
            </a:r>
            <a:r>
              <a:rPr lang="en-US" dirty="0"/>
              <a:t> </a:t>
            </a:r>
            <a:r>
              <a:rPr lang="ar-IQ" dirty="0"/>
              <a:t>الأخوة</a:t>
            </a:r>
          </a:p>
          <a:p>
            <a:pPr marL="0" indent="0">
              <a:buNone/>
            </a:pPr>
            <a:endParaRPr lang="en-US" dirty="0"/>
          </a:p>
        </p:txBody>
      </p:sp>
    </p:spTree>
    <p:extLst>
      <p:ext uri="{BB962C8B-B14F-4D97-AF65-F5344CB8AC3E}">
        <p14:creationId xmlns:p14="http://schemas.microsoft.com/office/powerpoint/2010/main" val="4106702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TotalTime>
  <Words>377</Words>
  <Application>Microsoft Office PowerPoint</Application>
  <PresentationFormat>On-screen Show (4:3)</PresentationFormat>
  <Paragraphs>94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تشابه و تأثر اللغة الأسبانية  باللغة العربية </vt:lpstr>
      <vt:lpstr>PowerPoint Presentation</vt:lpstr>
      <vt:lpstr>PowerPoint Presentation</vt:lpstr>
      <vt:lpstr>PowerPoint Presentation</vt:lpstr>
      <vt:lpstr>أدوات التعريف بين العربية و الأسبانية</vt:lpstr>
      <vt:lpstr>PowerPoint Presentation</vt:lpstr>
      <vt:lpstr>كلمات أسبانية من أصل عربي</vt:lpstr>
      <vt:lpstr>الوجبات باللغة الأسبانية</vt:lpstr>
      <vt:lpstr>العائلة    La Familia</vt:lpstr>
      <vt:lpstr>أيام الأسبــــــوع  Los Días de la Semana</vt:lpstr>
      <vt:lpstr>الأمثال الشعبية بين العربية و الأسبانية </vt:lpstr>
      <vt:lpstr>PowerPoint Presentation</vt:lpstr>
      <vt:lpstr>PowerPoint Presentation</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تشابه و تأثر اللغة الأسبانية  باللغة العربية</dc:title>
  <dc:creator>Ali</dc:creator>
  <cp:lastModifiedBy>Ali</cp:lastModifiedBy>
  <cp:revision>30</cp:revision>
  <dcterms:created xsi:type="dcterms:W3CDTF">2024-10-04T05:23:37Z</dcterms:created>
  <dcterms:modified xsi:type="dcterms:W3CDTF">2024-10-26T05:51:17Z</dcterms:modified>
</cp:coreProperties>
</file>