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1" r:id="rId3"/>
    <p:sldId id="324" r:id="rId4"/>
    <p:sldId id="319" r:id="rId5"/>
    <p:sldId id="320" r:id="rId6"/>
    <p:sldId id="323" r:id="rId7"/>
    <p:sldId id="322"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9999FF"/>
    <a:srgbClr val="B61AAF"/>
    <a:srgbClr val="CCCCFF"/>
    <a:srgbClr val="00CC99"/>
    <a:srgbClr val="995396"/>
    <a:srgbClr val="FDE3C1"/>
    <a:srgbClr val="4E810B"/>
    <a:srgbClr val="06D1E6"/>
    <a:srgbClr val="5D368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4/14/2025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4/14/2025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4/14/2025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4/14/2025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4/14/2025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219200"/>
          </a:xfrm>
          <a:noFill/>
        </p:spPr>
        <p:txBody>
          <a:bodyPr>
            <a:normAutofit fontScale="90000"/>
          </a:bodyPr>
          <a:lstStyle/>
          <a:p>
            <a:pPr algn="ctr"/>
            <a:r>
              <a:rPr lang="ar-IQ" dirty="0" smtClean="0">
                <a:ln w="10541" cmpd="sng">
                  <a:solidFill>
                    <a:srgbClr val="7D7D7D">
                      <a:tint val="100000"/>
                      <a:shade val="100000"/>
                      <a:satMod val="110000"/>
                    </a:srgbClr>
                  </a:solidFill>
                  <a:prstDash val="solid"/>
                </a:ln>
                <a:solidFill>
                  <a:srgbClr val="CC0099"/>
                </a:solidFill>
                <a:effectLst/>
              </a:rPr>
              <a:t>تغيرات فترة البلوغ لدى الفتيات ونصائح لتخفيف تلك التغيرات</a:t>
            </a:r>
            <a:endParaRPr lang="ar-IQ" dirty="0">
              <a:ln w="10541" cmpd="sng">
                <a:solidFill>
                  <a:srgbClr val="7D7D7D">
                    <a:tint val="100000"/>
                    <a:shade val="100000"/>
                    <a:satMod val="110000"/>
                  </a:srgbClr>
                </a:solidFill>
                <a:prstDash val="solid"/>
              </a:ln>
              <a:solidFill>
                <a:srgbClr val="CC0099"/>
              </a:solidFill>
              <a:effectLst/>
            </a:endParaRPr>
          </a:p>
        </p:txBody>
      </p:sp>
      <p:sp>
        <p:nvSpPr>
          <p:cNvPr id="3" name="Subtitle 2"/>
          <p:cNvSpPr>
            <a:spLocks noGrp="1"/>
          </p:cNvSpPr>
          <p:nvPr>
            <p:ph type="subTitle" idx="1"/>
          </p:nvPr>
        </p:nvSpPr>
        <p:spPr>
          <a:xfrm>
            <a:off x="1371600" y="3352800"/>
            <a:ext cx="6400800" cy="3124200"/>
          </a:xfrm>
        </p:spPr>
        <p:txBody>
          <a:bodyPr>
            <a:normAutofit fontScale="92500" lnSpcReduction="20000"/>
          </a:bodyPr>
          <a:lstStyle/>
          <a:p>
            <a:endParaRPr lang="ar-IQ" dirty="0" smtClean="0">
              <a:solidFill>
                <a:srgbClr val="7030A0"/>
              </a:solidFill>
            </a:endParaRPr>
          </a:p>
          <a:p>
            <a:pPr algn="ctr"/>
            <a:r>
              <a:rPr lang="ar-IQ" b="1" dirty="0" smtClean="0">
                <a:solidFill>
                  <a:srgbClr val="7030A0"/>
                </a:solidFill>
              </a:rPr>
              <a:t>جامعة بغداد </a:t>
            </a:r>
            <a:r>
              <a:rPr lang="en-US" b="1" dirty="0" smtClean="0">
                <a:solidFill>
                  <a:srgbClr val="7030A0"/>
                </a:solidFill>
              </a:rPr>
              <a:t> /</a:t>
            </a:r>
            <a:r>
              <a:rPr lang="ar-IQ" b="1" dirty="0" smtClean="0">
                <a:solidFill>
                  <a:srgbClr val="7030A0"/>
                </a:solidFill>
              </a:rPr>
              <a:t>كلية التمريض</a:t>
            </a:r>
            <a:endParaRPr lang="en-US" b="1" dirty="0" smtClean="0">
              <a:solidFill>
                <a:srgbClr val="7030A0"/>
              </a:solidFill>
            </a:endParaRPr>
          </a:p>
          <a:p>
            <a:pPr algn="ctr"/>
            <a:r>
              <a:rPr lang="ar-IQ" b="1" dirty="0" smtClean="0">
                <a:solidFill>
                  <a:srgbClr val="7030A0"/>
                </a:solidFill>
              </a:rPr>
              <a:t>فرع تمريض الام والوليد</a:t>
            </a:r>
            <a:endParaRPr lang="en-US" b="1" dirty="0" smtClean="0">
              <a:solidFill>
                <a:srgbClr val="7030A0"/>
              </a:solidFill>
            </a:endParaRPr>
          </a:p>
          <a:p>
            <a:pPr algn="ctr" rtl="1"/>
            <a:r>
              <a:rPr lang="ar-IQ" b="1" dirty="0" smtClean="0">
                <a:solidFill>
                  <a:srgbClr val="7030A0"/>
                </a:solidFill>
              </a:rPr>
              <a:t>2024 – 2025</a:t>
            </a:r>
          </a:p>
          <a:p>
            <a:pPr algn="r" rtl="1"/>
            <a:endParaRPr lang="ar-IQ" dirty="0" smtClean="0">
              <a:solidFill>
                <a:srgbClr val="7030A0"/>
              </a:solidFill>
            </a:endParaRPr>
          </a:p>
          <a:p>
            <a:pPr algn="r" rtl="1"/>
            <a:endParaRPr lang="en-US" dirty="0" smtClean="0">
              <a:solidFill>
                <a:srgbClr val="7030A0"/>
              </a:solidFill>
            </a:endParaRPr>
          </a:p>
          <a:p>
            <a:pPr algn="l" rtl="1"/>
            <a:r>
              <a:rPr lang="en-US" b="1" dirty="0" smtClean="0">
                <a:solidFill>
                  <a:schemeClr val="tx1"/>
                </a:solidFill>
              </a:rPr>
              <a:t> </a:t>
            </a:r>
            <a:r>
              <a:rPr lang="ar-IQ" b="1" dirty="0" smtClean="0">
                <a:solidFill>
                  <a:schemeClr val="tx1"/>
                </a:solidFill>
              </a:rPr>
              <a:t>م.م. علياء خزعل نعمه</a:t>
            </a:r>
            <a:endParaRPr lang="en-US" b="1" dirty="0" smtClean="0">
              <a:solidFill>
                <a:schemeClr val="tx1"/>
              </a:solidFill>
            </a:endParaRPr>
          </a:p>
          <a:p>
            <a:pPr algn="l" rtl="1"/>
            <a:r>
              <a:rPr lang="ar-IQ" b="1" dirty="0" smtClean="0">
                <a:solidFill>
                  <a:schemeClr val="tx1"/>
                </a:solidFill>
              </a:rPr>
              <a:t>م.د. رجاء طارق حسن</a:t>
            </a:r>
            <a:endParaRPr lang="en-US" b="1" dirty="0" smtClean="0">
              <a:solidFill>
                <a:schemeClr val="tx1"/>
              </a:solidFill>
            </a:endParaRPr>
          </a:p>
          <a:p>
            <a:endParaRPr lang="ar-IQ" dirty="0"/>
          </a:p>
        </p:txBody>
      </p:sp>
      <p:pic>
        <p:nvPicPr>
          <p:cNvPr id="1026" name="Picture 2"/>
          <p:cNvPicPr>
            <a:picLocks noChangeAspect="1" noChangeArrowheads="1"/>
          </p:cNvPicPr>
          <p:nvPr/>
        </p:nvPicPr>
        <p:blipFill>
          <a:blip r:embed="rId2" cstate="print"/>
          <a:srcRect/>
          <a:stretch>
            <a:fillRect/>
          </a:stretch>
        </p:blipFill>
        <p:spPr bwMode="auto">
          <a:xfrm>
            <a:off x="6781800" y="304800"/>
            <a:ext cx="1447800" cy="1344387"/>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914400" y="228600"/>
            <a:ext cx="1559987" cy="1371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ar-IQ" dirty="0" smtClean="0"/>
              <a:t>بدأ سن البلوغ عند الفتاة عندما تفرز منطقة ما تحت المهاد </a:t>
            </a:r>
          </a:p>
          <a:p>
            <a:r>
              <a:rPr lang="en-US" dirty="0" smtClean="0"/>
              <a:t>Hypothalamus </a:t>
            </a:r>
            <a:r>
              <a:rPr lang="ar-IQ" dirty="0" smtClean="0"/>
              <a:t> (</a:t>
            </a:r>
            <a:r>
              <a:rPr lang="en-US" dirty="0" err="1" smtClean="0"/>
              <a:t>GnRH</a:t>
            </a:r>
            <a:r>
              <a:rPr lang="en-US" dirty="0" smtClean="0"/>
              <a:t>)، </a:t>
            </a:r>
            <a:r>
              <a:rPr lang="ar-IQ" dirty="0" smtClean="0"/>
              <a:t>والذي يحفز الغدة النخامية</a:t>
            </a:r>
          </a:p>
          <a:p>
            <a:r>
              <a:rPr lang="en-US" dirty="0" smtClean="0"/>
              <a:t>anterior pituitary </a:t>
            </a:r>
            <a:r>
              <a:rPr lang="ar-IQ" dirty="0" smtClean="0"/>
              <a:t> على إفراز نوعين آخرين من هرمونات البلوغ، مثل:الهرمون اللوتيني</a:t>
            </a:r>
          </a:p>
          <a:p>
            <a:r>
              <a:rPr lang="en-US" dirty="0" smtClean="0"/>
              <a:t>luteinizing hormone (LH) </a:t>
            </a:r>
            <a:r>
              <a:rPr lang="ar-IQ" dirty="0" smtClean="0"/>
              <a:t>.الهرمون المنبه للجريب</a:t>
            </a:r>
          </a:p>
          <a:p>
            <a:r>
              <a:rPr lang="en-US" dirty="0" smtClean="0"/>
              <a:t>follicle-stimulating hormone (FSH </a:t>
            </a:r>
            <a:r>
              <a:rPr lang="ar-IQ" dirty="0" smtClean="0"/>
              <a:t>.حيث تذهب هذه الهرمونات إلى المبيضين وتؤدي إلى نضوج وإطلاق البويضات منه، وإنتاج هرمون الاستروجين الذي ينضج جسم الأنثى ويهيئها للحمل.تبدأ الغدد الكظرية في إنتاج مجموعة من الهرمونات تسمى أندروجينات الغدة الكظرية، تؤدي هذه الهرمونات على تحفيز نمو شعر العانة والإبط عند كلا الجنسين. </a:t>
            </a:r>
            <a:endParaRPr lang="ar-IQ" dirty="0"/>
          </a:p>
        </p:txBody>
      </p:sp>
      <p:sp>
        <p:nvSpPr>
          <p:cNvPr id="3" name="Title 2"/>
          <p:cNvSpPr>
            <a:spLocks noGrp="1"/>
          </p:cNvSpPr>
          <p:nvPr>
            <p:ph type="title"/>
          </p:nvPr>
        </p:nvSpPr>
        <p:spPr/>
        <p:txBody>
          <a:bodyPr/>
          <a:lstStyle/>
          <a:p>
            <a:pPr algn="ctr"/>
            <a:r>
              <a:rPr lang="ar-IQ" dirty="0" smtClean="0">
                <a:solidFill>
                  <a:srgbClr val="B61AAF"/>
                </a:solidFill>
              </a:rPr>
              <a:t>فترة البلوغ</a:t>
            </a:r>
            <a:endParaRPr lang="ar-IQ" dirty="0">
              <a:solidFill>
                <a:srgbClr val="B61AA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IQ" dirty="0" smtClean="0"/>
              <a:t>عادةً يبلغ الطفل الذكر بعد الأنثى بعامين، حيث تتراوح أعمار بلوغ الذكور ما بين 9 إلى 14 عامًا</a:t>
            </a:r>
            <a:endParaRPr lang="en-US" dirty="0" smtClean="0"/>
          </a:p>
          <a:p>
            <a:r>
              <a:rPr lang="ar-IQ" dirty="0" smtClean="0"/>
              <a:t>تبلغ </a:t>
            </a:r>
            <a:r>
              <a:rPr lang="ar-IQ" dirty="0" smtClean="0"/>
              <a:t>الإناث خلال الفترة ما بين 8 إلى 13 عامًا من أعمارهم</a:t>
            </a:r>
            <a:endParaRPr lang="ar-IQ" dirty="0"/>
          </a:p>
        </p:txBody>
      </p:sp>
      <p:sp>
        <p:nvSpPr>
          <p:cNvPr id="3" name="Title 2"/>
          <p:cNvSpPr>
            <a:spLocks noGrp="1"/>
          </p:cNvSpPr>
          <p:nvPr>
            <p:ph type="title"/>
          </p:nvPr>
        </p:nvSpPr>
        <p:spPr/>
        <p:txBody>
          <a:bodyPr/>
          <a:lstStyle/>
          <a:p>
            <a:endParaRPr lang="ar-IQ"/>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ar-IQ"/>
          </a:p>
        </p:txBody>
      </p:sp>
      <p:pic>
        <p:nvPicPr>
          <p:cNvPr id="1026" name="Picture 2" descr="C:\Users\HP\Pictures\11.jpg"/>
          <p:cNvPicPr>
            <a:picLocks noGrp="1" noChangeAspect="1" noChangeArrowheads="1"/>
          </p:cNvPicPr>
          <p:nvPr>
            <p:ph idx="1"/>
          </p:nvPr>
        </p:nvPicPr>
        <p:blipFill>
          <a:blip r:embed="rId2" cstate="print"/>
          <a:srcRect/>
          <a:stretch>
            <a:fillRect/>
          </a:stretch>
        </p:blipFill>
        <p:spPr bwMode="auto">
          <a:xfrm>
            <a:off x="304800" y="228600"/>
            <a:ext cx="8458200" cy="6324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ar-IQ" dirty="0" smtClean="0"/>
              <a:t>نمو الثديين </a:t>
            </a:r>
            <a:endParaRPr lang="ar-IQ" dirty="0" smtClean="0"/>
          </a:p>
          <a:p>
            <a:r>
              <a:rPr lang="ar-IQ" dirty="0" smtClean="0"/>
              <a:t>ونزول </a:t>
            </a:r>
            <a:r>
              <a:rPr lang="ar-IQ" dirty="0" smtClean="0"/>
              <a:t>الدورة الشهرية الأولى لدى </a:t>
            </a:r>
            <a:r>
              <a:rPr lang="ar-IQ" dirty="0" smtClean="0"/>
              <a:t>الفتيات, والعمر لذلك 8-16 سنة</a:t>
            </a:r>
            <a:endParaRPr lang="ar-IQ" dirty="0" smtClean="0"/>
          </a:p>
          <a:p>
            <a:r>
              <a:rPr lang="ar-IQ" dirty="0" smtClean="0"/>
              <a:t>نمو الخصيتين والقضيب وظهور شعر في الوجه وخشونة في الصوت لدى الفتيان.</a:t>
            </a:r>
          </a:p>
          <a:p>
            <a:r>
              <a:rPr lang="ar-IQ" dirty="0" smtClean="0"/>
              <a:t>نمو شعر العانة أو الإبطين.</a:t>
            </a:r>
          </a:p>
          <a:p>
            <a:r>
              <a:rPr lang="ar-IQ" dirty="0" smtClean="0"/>
              <a:t>سرعة النمو.</a:t>
            </a:r>
          </a:p>
          <a:p>
            <a:endParaRPr lang="ar-IQ" dirty="0" smtClean="0"/>
          </a:p>
          <a:p>
            <a:endParaRPr lang="ar-IQ" dirty="0"/>
          </a:p>
        </p:txBody>
      </p:sp>
      <p:sp>
        <p:nvSpPr>
          <p:cNvPr id="3" name="Title 2"/>
          <p:cNvSpPr>
            <a:spLocks noGrp="1"/>
          </p:cNvSpPr>
          <p:nvPr>
            <p:ph type="title"/>
          </p:nvPr>
        </p:nvSpPr>
        <p:spPr/>
        <p:txBody>
          <a:bodyPr/>
          <a:lstStyle/>
          <a:p>
            <a:pPr algn="ctr"/>
            <a:r>
              <a:rPr lang="ar-IQ" dirty="0" smtClean="0">
                <a:solidFill>
                  <a:srgbClr val="7030A0"/>
                </a:solidFill>
              </a:rPr>
              <a:t>تغيرات فترة البلوغ</a:t>
            </a:r>
            <a:endParaRPr lang="ar-IQ"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IQ" dirty="0" smtClean="0"/>
              <a:t>النضافة الشخصية</a:t>
            </a:r>
          </a:p>
          <a:p>
            <a:r>
              <a:rPr lang="ar-IQ" dirty="0" smtClean="0"/>
              <a:t>الاهتمام بالتغذية الصحية والمحافظة على الوزن المثالي.</a:t>
            </a:r>
          </a:p>
          <a:p>
            <a:r>
              <a:rPr lang="ar-IQ" dirty="0" smtClean="0"/>
              <a:t>ممارسة التمارين الرياضية البسيطة.</a:t>
            </a:r>
          </a:p>
          <a:p>
            <a:r>
              <a:rPr lang="ar-IQ" dirty="0" smtClean="0"/>
              <a:t>اتباع العادات السليمة واستعمال بعض الاعشاب التي تخفف تلك التغيرات.</a:t>
            </a:r>
            <a:endParaRPr lang="ar-IQ" dirty="0"/>
          </a:p>
        </p:txBody>
      </p:sp>
      <p:sp>
        <p:nvSpPr>
          <p:cNvPr id="3" name="Title 2"/>
          <p:cNvSpPr>
            <a:spLocks noGrp="1"/>
          </p:cNvSpPr>
          <p:nvPr>
            <p:ph type="title"/>
          </p:nvPr>
        </p:nvSpPr>
        <p:spPr/>
        <p:txBody>
          <a:bodyPr/>
          <a:lstStyle/>
          <a:p>
            <a:pPr algn="ctr"/>
            <a:r>
              <a:rPr lang="ar-IQ" dirty="0" smtClean="0">
                <a:solidFill>
                  <a:srgbClr val="7030A0"/>
                </a:solidFill>
              </a:rPr>
              <a:t>ارشادات لفترة البلوغ</a:t>
            </a:r>
            <a:endParaRPr lang="ar-IQ"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IQ" dirty="0" smtClean="0"/>
              <a:t>البابونك</a:t>
            </a:r>
          </a:p>
          <a:p>
            <a:r>
              <a:rPr lang="ar-IQ" dirty="0" smtClean="0"/>
              <a:t>القرفة</a:t>
            </a:r>
          </a:p>
          <a:p>
            <a:r>
              <a:rPr lang="ar-IQ" dirty="0" smtClean="0"/>
              <a:t>اليانسون</a:t>
            </a:r>
          </a:p>
          <a:p>
            <a:r>
              <a:rPr lang="ar-IQ" dirty="0" smtClean="0"/>
              <a:t>الشاي </a:t>
            </a:r>
            <a:r>
              <a:rPr lang="ar-IQ" dirty="0" smtClean="0"/>
              <a:t>الاخضر</a:t>
            </a:r>
          </a:p>
          <a:p>
            <a:r>
              <a:rPr lang="ar-IQ" dirty="0" smtClean="0"/>
              <a:t>البريسم الاحمر</a:t>
            </a:r>
          </a:p>
          <a:p>
            <a:r>
              <a:rPr lang="ar-IQ" dirty="0" smtClean="0"/>
              <a:t>حبة </a:t>
            </a:r>
            <a:r>
              <a:rPr lang="ar-IQ" dirty="0" smtClean="0"/>
              <a:t>البركة</a:t>
            </a:r>
            <a:endParaRPr lang="ar-IQ" dirty="0" smtClean="0"/>
          </a:p>
        </p:txBody>
      </p:sp>
      <p:sp>
        <p:nvSpPr>
          <p:cNvPr id="3" name="Title 2"/>
          <p:cNvSpPr>
            <a:spLocks noGrp="1"/>
          </p:cNvSpPr>
          <p:nvPr>
            <p:ph type="title"/>
          </p:nvPr>
        </p:nvSpPr>
        <p:spPr/>
        <p:txBody>
          <a:bodyPr/>
          <a:lstStyle/>
          <a:p>
            <a:pPr algn="ctr"/>
            <a:r>
              <a:rPr lang="ar-IQ" dirty="0" smtClean="0">
                <a:solidFill>
                  <a:srgbClr val="7030A0"/>
                </a:solidFill>
              </a:rPr>
              <a:t>الاعشاب المهمة في فترة البلوغ</a:t>
            </a:r>
            <a:endParaRPr lang="ar-IQ"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hank You PNG, Vector, PSD, and Clipart With Transparent Background for  Free Download | Pngtree"/>
          <p:cNvPicPr>
            <a:picLocks noGrp="1"/>
          </p:cNvPicPr>
          <p:nvPr>
            <p:ph idx="1"/>
          </p:nvPr>
        </p:nvPicPr>
        <p:blipFill>
          <a:blip r:embed="rId2" cstate="print"/>
          <a:srcRect/>
          <a:stretch>
            <a:fillRect/>
          </a:stretch>
        </p:blipFill>
        <p:spPr bwMode="auto">
          <a:xfrm>
            <a:off x="304800" y="228600"/>
            <a:ext cx="8153400" cy="6172200"/>
          </a:xfrm>
          <a:prstGeom prst="rect">
            <a:avLst/>
          </a:prstGeom>
          <a:noFill/>
          <a:ln w="9525">
            <a:noFill/>
            <a:miter lim="800000"/>
            <a:headEnd/>
            <a:tailEnd/>
          </a:ln>
        </p:spPr>
      </p:pic>
      <p:sp>
        <p:nvSpPr>
          <p:cNvPr id="2" name="Title 1"/>
          <p:cNvSpPr>
            <a:spLocks noGrp="1"/>
          </p:cNvSpPr>
          <p:nvPr>
            <p:ph type="title"/>
          </p:nvPr>
        </p:nvSpPr>
        <p:spPr/>
        <p:txBody>
          <a:bodyPr/>
          <a:lstStyle/>
          <a:p>
            <a:endParaRPr lang="ar-IQ"/>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1412</TotalTime>
  <Words>238</Words>
  <Application>Microsoft Office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تغيرات فترة البلوغ لدى الفتيات ونصائح لتخفيف تلك التغيرات</vt:lpstr>
      <vt:lpstr>فترة البلوغ</vt:lpstr>
      <vt:lpstr>Slide 3</vt:lpstr>
      <vt:lpstr>Slide 4</vt:lpstr>
      <vt:lpstr>تغيرات فترة البلوغ</vt:lpstr>
      <vt:lpstr>ارشادات لفترة البلوغ</vt:lpstr>
      <vt:lpstr>الاعشاب المهمة في فترة البلوغ</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DR.Ahmed Saker 2O14</cp:lastModifiedBy>
  <cp:revision>134</cp:revision>
  <dcterms:created xsi:type="dcterms:W3CDTF">2006-08-16T00:00:00Z</dcterms:created>
  <dcterms:modified xsi:type="dcterms:W3CDTF">2025-04-14T14:45:37Z</dcterms:modified>
</cp:coreProperties>
</file>