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08D61-97B4-492A-BDA5-31A5D173DE51}" type="doc">
      <dgm:prSet loTypeId="urn:microsoft.com/office/officeart/2005/8/layout/default" loCatId="list" qsTypeId="urn:microsoft.com/office/officeart/2005/8/quickstyle/3d2" qsCatId="3D" csTypeId="urn:microsoft.com/office/officeart/2005/8/colors/colorful5" csCatId="colorful" phldr="1"/>
      <dgm:spPr/>
      <dgm:t>
        <a:bodyPr/>
        <a:lstStyle/>
        <a:p>
          <a:pPr rtl="1"/>
          <a:endParaRPr lang="ar-IQ"/>
        </a:p>
      </dgm:t>
    </dgm:pt>
    <dgm:pt modelId="{58EEC379-9DE8-4499-ACE7-CC4B39CF3F28}">
      <dgm:prSet/>
      <dgm:spPr/>
      <dgm:t>
        <a:bodyPr/>
        <a:lstStyle/>
        <a:p>
          <a:pPr rtl="1"/>
          <a:r>
            <a:rPr lang="ar-SA" dirty="0" smtClean="0"/>
            <a:t>تحليل البيانات</a:t>
          </a:r>
          <a:endParaRPr lang="ar-IQ" dirty="0" smtClean="0"/>
        </a:p>
        <a:p>
          <a:pPr rtl="1"/>
          <a:r>
            <a:rPr lang="ar-IQ" dirty="0" smtClean="0"/>
            <a:t>- تاريخية</a:t>
          </a:r>
        </a:p>
        <a:p>
          <a:pPr rtl="1"/>
          <a:r>
            <a:rPr lang="ar-IQ" dirty="0" smtClean="0"/>
            <a:t>- حالية</a:t>
          </a:r>
          <a:endParaRPr lang="ar-IQ" dirty="0"/>
        </a:p>
      </dgm:t>
    </dgm:pt>
    <dgm:pt modelId="{40433A97-14BC-45AD-A12B-5FC439EBABC5}" type="parTrans" cxnId="{91F9DA44-3116-4F21-BB97-9882254A3B05}">
      <dgm:prSet/>
      <dgm:spPr/>
      <dgm:t>
        <a:bodyPr/>
        <a:lstStyle/>
        <a:p>
          <a:pPr rtl="1"/>
          <a:endParaRPr lang="ar-IQ"/>
        </a:p>
      </dgm:t>
    </dgm:pt>
    <dgm:pt modelId="{CD0C6C9A-EEB8-4753-9D24-3A07C92A9DBC}" type="sibTrans" cxnId="{91F9DA44-3116-4F21-BB97-9882254A3B05}">
      <dgm:prSet/>
      <dgm:spPr/>
      <dgm:t>
        <a:bodyPr/>
        <a:lstStyle/>
        <a:p>
          <a:pPr rtl="1"/>
          <a:endParaRPr lang="ar-IQ"/>
        </a:p>
      </dgm:t>
    </dgm:pt>
    <dgm:pt modelId="{C7404CC1-7B4E-42FF-A66A-FE3B2B5F2052}">
      <dgm:prSet/>
      <dgm:spPr/>
      <dgm:t>
        <a:bodyPr/>
        <a:lstStyle/>
        <a:p>
          <a:pPr rtl="1"/>
          <a:r>
            <a:rPr lang="ar-SA" dirty="0" smtClean="0"/>
            <a:t>تحليل الأداء</a:t>
          </a:r>
          <a:endParaRPr lang="ar-IQ" dirty="0" smtClean="0"/>
        </a:p>
        <a:p>
          <a:pPr rtl="1"/>
          <a:r>
            <a:rPr lang="ar-IQ" dirty="0" smtClean="0"/>
            <a:t>- اداء لاعبين</a:t>
          </a:r>
        </a:p>
        <a:p>
          <a:pPr rtl="1"/>
          <a:r>
            <a:rPr lang="ar-IQ" dirty="0" smtClean="0"/>
            <a:t>- اداء فريق</a:t>
          </a:r>
          <a:endParaRPr lang="ar-IQ" dirty="0"/>
        </a:p>
      </dgm:t>
    </dgm:pt>
    <dgm:pt modelId="{DAD35FEC-A838-4FFE-9ABD-D104911B27A9}" type="parTrans" cxnId="{567B9FD4-6E09-4C16-BC79-99568C96C6DD}">
      <dgm:prSet/>
      <dgm:spPr/>
      <dgm:t>
        <a:bodyPr/>
        <a:lstStyle/>
        <a:p>
          <a:pPr rtl="1"/>
          <a:endParaRPr lang="ar-IQ"/>
        </a:p>
      </dgm:t>
    </dgm:pt>
    <dgm:pt modelId="{140CA46C-36D3-41BB-B4C3-46A373A8DE13}" type="sibTrans" cxnId="{567B9FD4-6E09-4C16-BC79-99568C96C6DD}">
      <dgm:prSet/>
      <dgm:spPr/>
      <dgm:t>
        <a:bodyPr/>
        <a:lstStyle/>
        <a:p>
          <a:pPr rtl="1"/>
          <a:endParaRPr lang="ar-IQ"/>
        </a:p>
      </dgm:t>
    </dgm:pt>
    <dgm:pt modelId="{F1A60CF6-7500-4569-B1C8-0AC9570E0BB4}">
      <dgm:prSet/>
      <dgm:spPr/>
      <dgm:t>
        <a:bodyPr/>
        <a:lstStyle/>
        <a:p>
          <a:pPr rtl="1"/>
          <a:r>
            <a:rPr lang="ar-SA" dirty="0" smtClean="0"/>
            <a:t>تطوير استراتيجيات اللعب</a:t>
          </a:r>
          <a:endParaRPr lang="ar-IQ" dirty="0" smtClean="0"/>
        </a:p>
        <a:p>
          <a:pPr rtl="1"/>
          <a:r>
            <a:rPr lang="ar-IQ" dirty="0" smtClean="0"/>
            <a:t>-  المخصصة</a:t>
          </a:r>
        </a:p>
        <a:p>
          <a:pPr rtl="1"/>
          <a:r>
            <a:rPr lang="ar-IQ" dirty="0" smtClean="0"/>
            <a:t>- التكتيكية</a:t>
          </a:r>
          <a:endParaRPr lang="en-US" dirty="0"/>
        </a:p>
      </dgm:t>
    </dgm:pt>
    <dgm:pt modelId="{8B077EEF-8C88-491B-A216-1329F5B93676}" type="parTrans" cxnId="{E12447EA-1583-422D-80D1-3D957BE649F4}">
      <dgm:prSet/>
      <dgm:spPr/>
      <dgm:t>
        <a:bodyPr/>
        <a:lstStyle/>
        <a:p>
          <a:pPr rtl="1"/>
          <a:endParaRPr lang="ar-IQ"/>
        </a:p>
      </dgm:t>
    </dgm:pt>
    <dgm:pt modelId="{30E5D568-3EC6-42A8-A04F-EA3136DA2C14}" type="sibTrans" cxnId="{E12447EA-1583-422D-80D1-3D957BE649F4}">
      <dgm:prSet/>
      <dgm:spPr/>
      <dgm:t>
        <a:bodyPr/>
        <a:lstStyle/>
        <a:p>
          <a:pPr rtl="1"/>
          <a:endParaRPr lang="ar-IQ"/>
        </a:p>
      </dgm:t>
    </dgm:pt>
    <dgm:pt modelId="{83229417-68BC-4C0A-A830-99A47D1D5A32}">
      <dgm:prSet/>
      <dgm:spPr/>
      <dgm:t>
        <a:bodyPr/>
        <a:lstStyle/>
        <a:p>
          <a:pPr rtl="1"/>
          <a:r>
            <a:rPr lang="ar-SA" dirty="0" smtClean="0"/>
            <a:t>تحسين أداء اللاعبين</a:t>
          </a:r>
          <a:endParaRPr lang="ar-IQ" dirty="0" smtClean="0"/>
        </a:p>
        <a:p>
          <a:pPr rtl="1"/>
          <a:r>
            <a:rPr lang="ar-IQ" dirty="0" smtClean="0"/>
            <a:t>- الفردي </a:t>
          </a:r>
        </a:p>
        <a:p>
          <a:pPr rtl="1"/>
          <a:r>
            <a:rPr lang="ar-IQ" dirty="0" smtClean="0"/>
            <a:t>- الجماعي</a:t>
          </a:r>
          <a:endParaRPr lang="ar-IQ" dirty="0"/>
        </a:p>
      </dgm:t>
    </dgm:pt>
    <dgm:pt modelId="{D5592480-6331-4FF1-9043-2E02B038C857}" type="parTrans" cxnId="{0399484C-6420-4979-B94C-DF48D11B2A36}">
      <dgm:prSet/>
      <dgm:spPr/>
      <dgm:t>
        <a:bodyPr/>
        <a:lstStyle/>
        <a:p>
          <a:pPr rtl="1"/>
          <a:endParaRPr lang="ar-IQ"/>
        </a:p>
      </dgm:t>
    </dgm:pt>
    <dgm:pt modelId="{136E45BB-8428-474D-B0D8-D74FD437F8F2}" type="sibTrans" cxnId="{0399484C-6420-4979-B94C-DF48D11B2A36}">
      <dgm:prSet/>
      <dgm:spPr/>
      <dgm:t>
        <a:bodyPr/>
        <a:lstStyle/>
        <a:p>
          <a:pPr rtl="1"/>
          <a:endParaRPr lang="ar-IQ"/>
        </a:p>
      </dgm:t>
    </dgm:pt>
    <dgm:pt modelId="{4E1FD0B3-69C6-4B59-B9B9-5F0BC52E0664}" type="pres">
      <dgm:prSet presAssocID="{C1E08D61-97B4-492A-BDA5-31A5D173DE51}" presName="diagram" presStyleCnt="0">
        <dgm:presLayoutVars>
          <dgm:dir/>
          <dgm:resizeHandles val="exact"/>
        </dgm:presLayoutVars>
      </dgm:prSet>
      <dgm:spPr/>
    </dgm:pt>
    <dgm:pt modelId="{78363421-6AEC-4B32-9F63-570A5D2551D3}" type="pres">
      <dgm:prSet presAssocID="{F1A60CF6-7500-4569-B1C8-0AC9570E0BB4}" presName="node" presStyleLbl="node1" presStyleIdx="0" presStyleCnt="4">
        <dgm:presLayoutVars>
          <dgm:bulletEnabled val="1"/>
        </dgm:presLayoutVars>
      </dgm:prSet>
      <dgm:spPr/>
      <dgm:t>
        <a:bodyPr/>
        <a:lstStyle/>
        <a:p>
          <a:pPr rtl="1"/>
          <a:endParaRPr lang="ar-IQ"/>
        </a:p>
      </dgm:t>
    </dgm:pt>
    <dgm:pt modelId="{260F7EFB-455F-4B4A-99FA-043152A54CD0}" type="pres">
      <dgm:prSet presAssocID="{30E5D568-3EC6-42A8-A04F-EA3136DA2C14}" presName="sibTrans" presStyleCnt="0"/>
      <dgm:spPr/>
    </dgm:pt>
    <dgm:pt modelId="{622F8FB9-44F1-4358-91E6-8F40307FC24A}" type="pres">
      <dgm:prSet presAssocID="{C7404CC1-7B4E-42FF-A66A-FE3B2B5F2052}" presName="node" presStyleLbl="node1" presStyleIdx="1" presStyleCnt="4">
        <dgm:presLayoutVars>
          <dgm:bulletEnabled val="1"/>
        </dgm:presLayoutVars>
      </dgm:prSet>
      <dgm:spPr/>
    </dgm:pt>
    <dgm:pt modelId="{55FA1ED6-02E4-4D70-BCA6-2480A2C595AC}" type="pres">
      <dgm:prSet presAssocID="{140CA46C-36D3-41BB-B4C3-46A373A8DE13}" presName="sibTrans" presStyleCnt="0"/>
      <dgm:spPr/>
    </dgm:pt>
    <dgm:pt modelId="{197D4D4F-9319-4B96-A923-1B10872F3807}" type="pres">
      <dgm:prSet presAssocID="{58EEC379-9DE8-4499-ACE7-CC4B39CF3F28}" presName="node" presStyleLbl="node1" presStyleIdx="2" presStyleCnt="4">
        <dgm:presLayoutVars>
          <dgm:bulletEnabled val="1"/>
        </dgm:presLayoutVars>
      </dgm:prSet>
      <dgm:spPr/>
    </dgm:pt>
    <dgm:pt modelId="{CF058EAA-67D0-4C99-937E-F89DAEE96ACA}" type="pres">
      <dgm:prSet presAssocID="{CD0C6C9A-EEB8-4753-9D24-3A07C92A9DBC}" presName="sibTrans" presStyleCnt="0"/>
      <dgm:spPr/>
    </dgm:pt>
    <dgm:pt modelId="{DEAFEFDF-4B81-414A-9A3A-1D12E740FB0D}" type="pres">
      <dgm:prSet presAssocID="{83229417-68BC-4C0A-A830-99A47D1D5A32}" presName="node" presStyleLbl="node1" presStyleIdx="3" presStyleCnt="4">
        <dgm:presLayoutVars>
          <dgm:bulletEnabled val="1"/>
        </dgm:presLayoutVars>
      </dgm:prSet>
      <dgm:spPr/>
      <dgm:t>
        <a:bodyPr/>
        <a:lstStyle/>
        <a:p>
          <a:pPr rtl="1"/>
          <a:endParaRPr lang="ar-IQ"/>
        </a:p>
      </dgm:t>
    </dgm:pt>
  </dgm:ptLst>
  <dgm:cxnLst>
    <dgm:cxn modelId="{567B9FD4-6E09-4C16-BC79-99568C96C6DD}" srcId="{C1E08D61-97B4-492A-BDA5-31A5D173DE51}" destId="{C7404CC1-7B4E-42FF-A66A-FE3B2B5F2052}" srcOrd="1" destOrd="0" parTransId="{DAD35FEC-A838-4FFE-9ABD-D104911B27A9}" sibTransId="{140CA46C-36D3-41BB-B4C3-46A373A8DE13}"/>
    <dgm:cxn modelId="{91F9DA44-3116-4F21-BB97-9882254A3B05}" srcId="{C1E08D61-97B4-492A-BDA5-31A5D173DE51}" destId="{58EEC379-9DE8-4499-ACE7-CC4B39CF3F28}" srcOrd="2" destOrd="0" parTransId="{40433A97-14BC-45AD-A12B-5FC439EBABC5}" sibTransId="{CD0C6C9A-EEB8-4753-9D24-3A07C92A9DBC}"/>
    <dgm:cxn modelId="{085EA0B9-702F-4F24-B590-7EE690703CED}" type="presOf" srcId="{C7404CC1-7B4E-42FF-A66A-FE3B2B5F2052}" destId="{622F8FB9-44F1-4358-91E6-8F40307FC24A}" srcOrd="0" destOrd="0" presId="urn:microsoft.com/office/officeart/2005/8/layout/default"/>
    <dgm:cxn modelId="{0399484C-6420-4979-B94C-DF48D11B2A36}" srcId="{C1E08D61-97B4-492A-BDA5-31A5D173DE51}" destId="{83229417-68BC-4C0A-A830-99A47D1D5A32}" srcOrd="3" destOrd="0" parTransId="{D5592480-6331-4FF1-9043-2E02B038C857}" sibTransId="{136E45BB-8428-474D-B0D8-D74FD437F8F2}"/>
    <dgm:cxn modelId="{0EDC277E-D2F8-4598-8203-9A9355AB1013}" type="presOf" srcId="{83229417-68BC-4C0A-A830-99A47D1D5A32}" destId="{DEAFEFDF-4B81-414A-9A3A-1D12E740FB0D}" srcOrd="0" destOrd="0" presId="urn:microsoft.com/office/officeart/2005/8/layout/default"/>
    <dgm:cxn modelId="{5278BDED-0968-4363-A4D8-A3C466A8E8B4}" type="presOf" srcId="{58EEC379-9DE8-4499-ACE7-CC4B39CF3F28}" destId="{197D4D4F-9319-4B96-A923-1B10872F3807}" srcOrd="0" destOrd="0" presId="urn:microsoft.com/office/officeart/2005/8/layout/default"/>
    <dgm:cxn modelId="{341CE43C-0180-4B0A-A028-D483BF9F0EC0}" type="presOf" srcId="{F1A60CF6-7500-4569-B1C8-0AC9570E0BB4}" destId="{78363421-6AEC-4B32-9F63-570A5D2551D3}" srcOrd="0" destOrd="0" presId="urn:microsoft.com/office/officeart/2005/8/layout/default"/>
    <dgm:cxn modelId="{E12447EA-1583-422D-80D1-3D957BE649F4}" srcId="{C1E08D61-97B4-492A-BDA5-31A5D173DE51}" destId="{F1A60CF6-7500-4569-B1C8-0AC9570E0BB4}" srcOrd="0" destOrd="0" parTransId="{8B077EEF-8C88-491B-A216-1329F5B93676}" sibTransId="{30E5D568-3EC6-42A8-A04F-EA3136DA2C14}"/>
    <dgm:cxn modelId="{CC86A927-6D67-458A-BADE-6EF1177988BC}" type="presOf" srcId="{C1E08D61-97B4-492A-BDA5-31A5D173DE51}" destId="{4E1FD0B3-69C6-4B59-B9B9-5F0BC52E0664}" srcOrd="0" destOrd="0" presId="urn:microsoft.com/office/officeart/2005/8/layout/default"/>
    <dgm:cxn modelId="{C1DA296E-5719-409A-B1AC-9AC74DE85923}" type="presParOf" srcId="{4E1FD0B3-69C6-4B59-B9B9-5F0BC52E0664}" destId="{78363421-6AEC-4B32-9F63-570A5D2551D3}" srcOrd="0" destOrd="0" presId="urn:microsoft.com/office/officeart/2005/8/layout/default"/>
    <dgm:cxn modelId="{82AC9F5C-54EB-4DC7-A60C-0905E91AF13E}" type="presParOf" srcId="{4E1FD0B3-69C6-4B59-B9B9-5F0BC52E0664}" destId="{260F7EFB-455F-4B4A-99FA-043152A54CD0}" srcOrd="1" destOrd="0" presId="urn:microsoft.com/office/officeart/2005/8/layout/default"/>
    <dgm:cxn modelId="{650F760A-16DB-4F8B-984E-CC349F35CEFD}" type="presParOf" srcId="{4E1FD0B3-69C6-4B59-B9B9-5F0BC52E0664}" destId="{622F8FB9-44F1-4358-91E6-8F40307FC24A}" srcOrd="2" destOrd="0" presId="urn:microsoft.com/office/officeart/2005/8/layout/default"/>
    <dgm:cxn modelId="{9801B75A-DC2A-45E2-88B9-65A906FD9B04}" type="presParOf" srcId="{4E1FD0B3-69C6-4B59-B9B9-5F0BC52E0664}" destId="{55FA1ED6-02E4-4D70-BCA6-2480A2C595AC}" srcOrd="3" destOrd="0" presId="urn:microsoft.com/office/officeart/2005/8/layout/default"/>
    <dgm:cxn modelId="{5814C1C5-DA6D-41BC-900F-B717D3196970}" type="presParOf" srcId="{4E1FD0B3-69C6-4B59-B9B9-5F0BC52E0664}" destId="{197D4D4F-9319-4B96-A923-1B10872F3807}" srcOrd="4" destOrd="0" presId="urn:microsoft.com/office/officeart/2005/8/layout/default"/>
    <dgm:cxn modelId="{49F0D7FC-1B0B-4C9D-AFCD-2F56BCBCB1F5}" type="presParOf" srcId="{4E1FD0B3-69C6-4B59-B9B9-5F0BC52E0664}" destId="{CF058EAA-67D0-4C99-937E-F89DAEE96ACA}" srcOrd="5" destOrd="0" presId="urn:microsoft.com/office/officeart/2005/8/layout/default"/>
    <dgm:cxn modelId="{7A84A6DC-EA1E-4FD8-8756-8E13AE9B83D1}" type="presParOf" srcId="{4E1FD0B3-69C6-4B59-B9B9-5F0BC52E0664}" destId="{DEAFEFDF-4B81-414A-9A3A-1D12E740FB0D}"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D4627-D0C3-4568-BBFA-7048D43DDCC0}" type="doc">
      <dgm:prSet loTypeId="urn:microsoft.com/office/officeart/2005/8/layout/vList4" loCatId="list" qsTypeId="urn:microsoft.com/office/officeart/2005/8/quickstyle/simple1" qsCatId="simple" csTypeId="urn:microsoft.com/office/officeart/2005/8/colors/colorful5" csCatId="colorful" phldr="1"/>
      <dgm:spPr/>
      <dgm:t>
        <a:bodyPr/>
        <a:lstStyle/>
        <a:p>
          <a:pPr rtl="1"/>
          <a:endParaRPr lang="ar-IQ"/>
        </a:p>
      </dgm:t>
    </dgm:pt>
    <dgm:pt modelId="{A7948477-BCDC-4936-8427-E12E77B18495}">
      <dgm:prSet phldrT="[Text]"/>
      <dgm:spPr/>
      <dgm:t>
        <a:bodyPr/>
        <a:lstStyle/>
        <a:p>
          <a:pPr rtl="1"/>
          <a:r>
            <a:rPr lang="ar-SA" dirty="0" smtClean="0"/>
            <a:t>برنامج "</a:t>
          </a:r>
          <a:r>
            <a:rPr lang="en-US" dirty="0" err="1" smtClean="0"/>
            <a:t>TacticAI</a:t>
          </a:r>
          <a:r>
            <a:rPr lang="ar-SA" dirty="0" smtClean="0"/>
            <a:t>": </a:t>
          </a:r>
          <a:endParaRPr lang="ar-IQ" dirty="0" smtClean="0"/>
        </a:p>
        <a:p>
          <a:pPr rtl="1"/>
          <a:r>
            <a:rPr lang="ar-SA" dirty="0" smtClean="0"/>
            <a:t>هو برنامج يستخدم الذكاء الاصطناعي لتحليل البيانات وتطوير استراتيجيات اللعب المخصصة لكل فريق</a:t>
          </a:r>
          <a:endParaRPr lang="ar-IQ" dirty="0"/>
        </a:p>
      </dgm:t>
    </dgm:pt>
    <dgm:pt modelId="{BDF1A2CB-1D54-4023-B04F-767D20F913A4}" type="parTrans" cxnId="{6FBD847C-9C5B-4DDF-80DF-802AFC94268A}">
      <dgm:prSet/>
      <dgm:spPr/>
      <dgm:t>
        <a:bodyPr/>
        <a:lstStyle/>
        <a:p>
          <a:pPr rtl="1"/>
          <a:endParaRPr lang="ar-IQ"/>
        </a:p>
      </dgm:t>
    </dgm:pt>
    <dgm:pt modelId="{5AB957A1-3C4E-4000-A62C-0FE796338634}" type="sibTrans" cxnId="{6FBD847C-9C5B-4DDF-80DF-802AFC94268A}">
      <dgm:prSet/>
      <dgm:spPr/>
      <dgm:t>
        <a:bodyPr/>
        <a:lstStyle/>
        <a:p>
          <a:pPr rtl="1"/>
          <a:endParaRPr lang="ar-IQ"/>
        </a:p>
      </dgm:t>
    </dgm:pt>
    <dgm:pt modelId="{24416642-19EC-4820-88FF-F6B92091E567}">
      <dgm:prSet phldrT="[Text]"/>
      <dgm:spPr/>
      <dgm:t>
        <a:bodyPr/>
        <a:lstStyle/>
        <a:p>
          <a:pPr rtl="1"/>
          <a:r>
            <a:rPr lang="ar-SA" dirty="0" smtClean="0"/>
            <a:t>برنامج "</a:t>
          </a:r>
          <a:r>
            <a:rPr lang="en-US" dirty="0" err="1" smtClean="0"/>
            <a:t>SportsCode</a:t>
          </a:r>
          <a:r>
            <a:rPr lang="ar-SA" dirty="0" smtClean="0"/>
            <a:t>":</a:t>
          </a:r>
          <a:endParaRPr lang="ar-IQ" dirty="0" smtClean="0"/>
        </a:p>
        <a:p>
          <a:pPr rtl="1"/>
          <a:r>
            <a:rPr lang="ar-SA" dirty="0" smtClean="0"/>
            <a:t>هو برنامج يستخدم الذكاء الاصطناعي لتحليل البيانات وتطوير استراتيجيات اللعب التكتيكية.</a:t>
          </a:r>
          <a:endParaRPr lang="ar-IQ" dirty="0"/>
        </a:p>
      </dgm:t>
    </dgm:pt>
    <dgm:pt modelId="{0F83356E-E9A3-447A-B1EC-8CA31DAA676F}" type="parTrans" cxnId="{8A85793B-BD52-4FBA-BD31-6755AA83993C}">
      <dgm:prSet/>
      <dgm:spPr/>
      <dgm:t>
        <a:bodyPr/>
        <a:lstStyle/>
        <a:p>
          <a:pPr rtl="1"/>
          <a:endParaRPr lang="ar-IQ"/>
        </a:p>
      </dgm:t>
    </dgm:pt>
    <dgm:pt modelId="{E748A5F6-98D9-4B9D-B928-FAC2A7AC56CE}" type="sibTrans" cxnId="{8A85793B-BD52-4FBA-BD31-6755AA83993C}">
      <dgm:prSet/>
      <dgm:spPr/>
      <dgm:t>
        <a:bodyPr/>
        <a:lstStyle/>
        <a:p>
          <a:pPr rtl="1"/>
          <a:endParaRPr lang="ar-IQ"/>
        </a:p>
      </dgm:t>
    </dgm:pt>
    <dgm:pt modelId="{443D1656-5AD3-493A-A4A9-78B94D66A064}" type="pres">
      <dgm:prSet presAssocID="{3ACD4627-D0C3-4568-BBFA-7048D43DDCC0}" presName="linear" presStyleCnt="0">
        <dgm:presLayoutVars>
          <dgm:dir/>
          <dgm:resizeHandles val="exact"/>
        </dgm:presLayoutVars>
      </dgm:prSet>
      <dgm:spPr/>
    </dgm:pt>
    <dgm:pt modelId="{FB17CE0D-0280-4FF2-B8A3-793C444EAE2B}" type="pres">
      <dgm:prSet presAssocID="{A7948477-BCDC-4936-8427-E12E77B18495}" presName="comp" presStyleCnt="0"/>
      <dgm:spPr/>
    </dgm:pt>
    <dgm:pt modelId="{687EB636-A397-4BB8-BEF5-5F45718865B6}" type="pres">
      <dgm:prSet presAssocID="{A7948477-BCDC-4936-8427-E12E77B18495}" presName="box" presStyleLbl="node1" presStyleIdx="0" presStyleCnt="2"/>
      <dgm:spPr/>
      <dgm:t>
        <a:bodyPr/>
        <a:lstStyle/>
        <a:p>
          <a:pPr rtl="1"/>
          <a:endParaRPr lang="ar-IQ"/>
        </a:p>
      </dgm:t>
    </dgm:pt>
    <dgm:pt modelId="{0A0EE41C-7210-408F-9EA2-F8498CAF1232}" type="pres">
      <dgm:prSet presAssocID="{A7948477-BCDC-4936-8427-E12E77B18495}" presName="img" presStyleLbl="fgImgPlace1" presStyleIdx="0" presStyleCnt="2"/>
      <dgm:spPr>
        <a:blipFill rotWithShape="0">
          <a:blip xmlns:r="http://schemas.openxmlformats.org/officeDocument/2006/relationships" r:embed="rId1"/>
          <a:stretch>
            <a:fillRect/>
          </a:stretch>
        </a:blipFill>
      </dgm:spPr>
    </dgm:pt>
    <dgm:pt modelId="{DFCEE985-1935-436A-AA8F-DCC1CBEA07A0}" type="pres">
      <dgm:prSet presAssocID="{A7948477-BCDC-4936-8427-E12E77B18495}" presName="text" presStyleLbl="node1" presStyleIdx="0" presStyleCnt="2">
        <dgm:presLayoutVars>
          <dgm:bulletEnabled val="1"/>
        </dgm:presLayoutVars>
      </dgm:prSet>
      <dgm:spPr/>
      <dgm:t>
        <a:bodyPr/>
        <a:lstStyle/>
        <a:p>
          <a:pPr rtl="1"/>
          <a:endParaRPr lang="ar-IQ"/>
        </a:p>
      </dgm:t>
    </dgm:pt>
    <dgm:pt modelId="{0166C30B-0CFC-4CD1-B43D-38F0A4DEFB7E}" type="pres">
      <dgm:prSet presAssocID="{5AB957A1-3C4E-4000-A62C-0FE796338634}" presName="spacer" presStyleCnt="0"/>
      <dgm:spPr/>
    </dgm:pt>
    <dgm:pt modelId="{39DD5F99-74EC-48B8-829D-C4B415FC78C3}" type="pres">
      <dgm:prSet presAssocID="{24416642-19EC-4820-88FF-F6B92091E567}" presName="comp" presStyleCnt="0"/>
      <dgm:spPr/>
    </dgm:pt>
    <dgm:pt modelId="{0E65B5E1-F09F-4B74-AD52-522C35D3A965}" type="pres">
      <dgm:prSet presAssocID="{24416642-19EC-4820-88FF-F6B92091E567}" presName="box" presStyleLbl="node1" presStyleIdx="1" presStyleCnt="2"/>
      <dgm:spPr/>
      <dgm:t>
        <a:bodyPr/>
        <a:lstStyle/>
        <a:p>
          <a:pPr rtl="1"/>
          <a:endParaRPr lang="ar-IQ"/>
        </a:p>
      </dgm:t>
    </dgm:pt>
    <dgm:pt modelId="{745E7D5E-83BD-47E4-A5B5-FDBA48479FAC}" type="pres">
      <dgm:prSet presAssocID="{24416642-19EC-4820-88FF-F6B92091E567}" presName="img" presStyleLbl="fgImgPlace1" presStyleIdx="1" presStyleCnt="2"/>
      <dgm:spPr>
        <a:blipFill rotWithShape="0">
          <a:blip xmlns:r="http://schemas.openxmlformats.org/officeDocument/2006/relationships" r:embed="rId2"/>
          <a:stretch>
            <a:fillRect/>
          </a:stretch>
        </a:blipFill>
      </dgm:spPr>
    </dgm:pt>
    <dgm:pt modelId="{9E008636-8EAA-457F-BF5D-B56B05D0519E}" type="pres">
      <dgm:prSet presAssocID="{24416642-19EC-4820-88FF-F6B92091E567}" presName="text" presStyleLbl="node1" presStyleIdx="1" presStyleCnt="2">
        <dgm:presLayoutVars>
          <dgm:bulletEnabled val="1"/>
        </dgm:presLayoutVars>
      </dgm:prSet>
      <dgm:spPr/>
      <dgm:t>
        <a:bodyPr/>
        <a:lstStyle/>
        <a:p>
          <a:pPr rtl="1"/>
          <a:endParaRPr lang="ar-IQ"/>
        </a:p>
      </dgm:t>
    </dgm:pt>
  </dgm:ptLst>
  <dgm:cxnLst>
    <dgm:cxn modelId="{8A85793B-BD52-4FBA-BD31-6755AA83993C}" srcId="{3ACD4627-D0C3-4568-BBFA-7048D43DDCC0}" destId="{24416642-19EC-4820-88FF-F6B92091E567}" srcOrd="1" destOrd="0" parTransId="{0F83356E-E9A3-447A-B1EC-8CA31DAA676F}" sibTransId="{E748A5F6-98D9-4B9D-B928-FAC2A7AC56CE}"/>
    <dgm:cxn modelId="{6FBD847C-9C5B-4DDF-80DF-802AFC94268A}" srcId="{3ACD4627-D0C3-4568-BBFA-7048D43DDCC0}" destId="{A7948477-BCDC-4936-8427-E12E77B18495}" srcOrd="0" destOrd="0" parTransId="{BDF1A2CB-1D54-4023-B04F-767D20F913A4}" sibTransId="{5AB957A1-3C4E-4000-A62C-0FE796338634}"/>
    <dgm:cxn modelId="{06CB2BD5-71FE-4252-A7F1-6F45490CAF74}" type="presOf" srcId="{3ACD4627-D0C3-4568-BBFA-7048D43DDCC0}" destId="{443D1656-5AD3-493A-A4A9-78B94D66A064}" srcOrd="0" destOrd="0" presId="urn:microsoft.com/office/officeart/2005/8/layout/vList4"/>
    <dgm:cxn modelId="{99240301-D234-4E91-A8CF-49B83691539C}" type="presOf" srcId="{24416642-19EC-4820-88FF-F6B92091E567}" destId="{0E65B5E1-F09F-4B74-AD52-522C35D3A965}" srcOrd="0" destOrd="0" presId="urn:microsoft.com/office/officeart/2005/8/layout/vList4"/>
    <dgm:cxn modelId="{B69E0AC1-6DD6-49BE-B29C-0DFD77753DA6}" type="presOf" srcId="{A7948477-BCDC-4936-8427-E12E77B18495}" destId="{687EB636-A397-4BB8-BEF5-5F45718865B6}" srcOrd="0" destOrd="0" presId="urn:microsoft.com/office/officeart/2005/8/layout/vList4"/>
    <dgm:cxn modelId="{66FB3148-099A-4AFB-BC71-38487DEAC306}" type="presOf" srcId="{A7948477-BCDC-4936-8427-E12E77B18495}" destId="{DFCEE985-1935-436A-AA8F-DCC1CBEA07A0}" srcOrd="1" destOrd="0" presId="urn:microsoft.com/office/officeart/2005/8/layout/vList4"/>
    <dgm:cxn modelId="{2A04BBDD-87DE-4BAD-AE15-F3D708059730}" type="presOf" srcId="{24416642-19EC-4820-88FF-F6B92091E567}" destId="{9E008636-8EAA-457F-BF5D-B56B05D0519E}" srcOrd="1" destOrd="0" presId="urn:microsoft.com/office/officeart/2005/8/layout/vList4"/>
    <dgm:cxn modelId="{E6AC17E1-323E-4A30-A2B2-80A21B6297F0}" type="presParOf" srcId="{443D1656-5AD3-493A-A4A9-78B94D66A064}" destId="{FB17CE0D-0280-4FF2-B8A3-793C444EAE2B}" srcOrd="0" destOrd="0" presId="urn:microsoft.com/office/officeart/2005/8/layout/vList4"/>
    <dgm:cxn modelId="{B5A4F47D-7AA2-4069-B100-3EECA9E20F8A}" type="presParOf" srcId="{FB17CE0D-0280-4FF2-B8A3-793C444EAE2B}" destId="{687EB636-A397-4BB8-BEF5-5F45718865B6}" srcOrd="0" destOrd="0" presId="urn:microsoft.com/office/officeart/2005/8/layout/vList4"/>
    <dgm:cxn modelId="{635321C2-658D-4549-959B-3E2564EC0743}" type="presParOf" srcId="{FB17CE0D-0280-4FF2-B8A3-793C444EAE2B}" destId="{0A0EE41C-7210-408F-9EA2-F8498CAF1232}" srcOrd="1" destOrd="0" presId="urn:microsoft.com/office/officeart/2005/8/layout/vList4"/>
    <dgm:cxn modelId="{AE85BB8B-9E41-4CDD-9348-002B5FFA2397}" type="presParOf" srcId="{FB17CE0D-0280-4FF2-B8A3-793C444EAE2B}" destId="{DFCEE985-1935-436A-AA8F-DCC1CBEA07A0}" srcOrd="2" destOrd="0" presId="urn:microsoft.com/office/officeart/2005/8/layout/vList4"/>
    <dgm:cxn modelId="{5853CE54-ABA1-4107-9069-3D5623D6CEEB}" type="presParOf" srcId="{443D1656-5AD3-493A-A4A9-78B94D66A064}" destId="{0166C30B-0CFC-4CD1-B43D-38F0A4DEFB7E}" srcOrd="1" destOrd="0" presId="urn:microsoft.com/office/officeart/2005/8/layout/vList4"/>
    <dgm:cxn modelId="{2E86392B-57B3-455B-B29B-3D14659D3CB8}" type="presParOf" srcId="{443D1656-5AD3-493A-A4A9-78B94D66A064}" destId="{39DD5F99-74EC-48B8-829D-C4B415FC78C3}" srcOrd="2" destOrd="0" presId="urn:microsoft.com/office/officeart/2005/8/layout/vList4"/>
    <dgm:cxn modelId="{39AE1977-4E8A-4B6A-B4B2-176212AD5D70}" type="presParOf" srcId="{39DD5F99-74EC-48B8-829D-C4B415FC78C3}" destId="{0E65B5E1-F09F-4B74-AD52-522C35D3A965}" srcOrd="0" destOrd="0" presId="urn:microsoft.com/office/officeart/2005/8/layout/vList4"/>
    <dgm:cxn modelId="{23F6A2AF-8463-4A3B-BBC6-08BEB1174E0D}" type="presParOf" srcId="{39DD5F99-74EC-48B8-829D-C4B415FC78C3}" destId="{745E7D5E-83BD-47E4-A5B5-FDBA48479FAC}" srcOrd="1" destOrd="0" presId="urn:microsoft.com/office/officeart/2005/8/layout/vList4"/>
    <dgm:cxn modelId="{7BF19986-BC82-4920-A3C1-D67BE9921228}" type="presParOf" srcId="{39DD5F99-74EC-48B8-829D-C4B415FC78C3}" destId="{9E008636-8EAA-457F-BF5D-B56B05D0519E}"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363421-6AEC-4B32-9F63-570A5D2551D3}">
      <dsp:nvSpPr>
        <dsp:cNvPr id="0" name=""/>
        <dsp:cNvSpPr/>
      </dsp:nvSpPr>
      <dsp:spPr>
        <a:xfrm>
          <a:off x="460905" y="1047"/>
          <a:ext cx="3479899" cy="208793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SA" sz="3100" kern="1200" dirty="0" smtClean="0"/>
            <a:t>تطوير استراتيجيات اللعب</a:t>
          </a:r>
          <a:endParaRPr lang="ar-IQ" sz="3100" kern="1200" dirty="0" smtClean="0"/>
        </a:p>
        <a:p>
          <a:pPr lvl="0" algn="ctr" defTabSz="1377950" rtl="1">
            <a:lnSpc>
              <a:spcPct val="90000"/>
            </a:lnSpc>
            <a:spcBef>
              <a:spcPct val="0"/>
            </a:spcBef>
            <a:spcAft>
              <a:spcPct val="35000"/>
            </a:spcAft>
          </a:pPr>
          <a:r>
            <a:rPr lang="ar-IQ" sz="3100" kern="1200" dirty="0" smtClean="0"/>
            <a:t>-  المخصصة</a:t>
          </a:r>
        </a:p>
        <a:p>
          <a:pPr lvl="0" algn="ctr" defTabSz="1377950" rtl="1">
            <a:lnSpc>
              <a:spcPct val="90000"/>
            </a:lnSpc>
            <a:spcBef>
              <a:spcPct val="0"/>
            </a:spcBef>
            <a:spcAft>
              <a:spcPct val="35000"/>
            </a:spcAft>
          </a:pPr>
          <a:r>
            <a:rPr lang="ar-IQ" sz="3100" kern="1200" dirty="0" smtClean="0"/>
            <a:t>- التكتيكية</a:t>
          </a:r>
          <a:endParaRPr lang="en-US" sz="3100" kern="1200" dirty="0"/>
        </a:p>
      </dsp:txBody>
      <dsp:txXfrm>
        <a:off x="460905" y="1047"/>
        <a:ext cx="3479899" cy="2087939"/>
      </dsp:txXfrm>
    </dsp:sp>
    <dsp:sp modelId="{622F8FB9-44F1-4358-91E6-8F40307FC24A}">
      <dsp:nvSpPr>
        <dsp:cNvPr id="0" name=""/>
        <dsp:cNvSpPr/>
      </dsp:nvSpPr>
      <dsp:spPr>
        <a:xfrm>
          <a:off x="4288794" y="1047"/>
          <a:ext cx="3479899" cy="2087939"/>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SA" sz="3100" kern="1200" dirty="0" smtClean="0"/>
            <a:t>تحليل الأداء</a:t>
          </a:r>
          <a:endParaRPr lang="ar-IQ" sz="3100" kern="1200" dirty="0" smtClean="0"/>
        </a:p>
        <a:p>
          <a:pPr lvl="0" algn="ctr" defTabSz="1377950" rtl="1">
            <a:lnSpc>
              <a:spcPct val="90000"/>
            </a:lnSpc>
            <a:spcBef>
              <a:spcPct val="0"/>
            </a:spcBef>
            <a:spcAft>
              <a:spcPct val="35000"/>
            </a:spcAft>
          </a:pPr>
          <a:r>
            <a:rPr lang="ar-IQ" sz="3100" kern="1200" dirty="0" smtClean="0"/>
            <a:t>- اداء لاعبين</a:t>
          </a:r>
        </a:p>
        <a:p>
          <a:pPr lvl="0" algn="ctr" defTabSz="1377950" rtl="1">
            <a:lnSpc>
              <a:spcPct val="90000"/>
            </a:lnSpc>
            <a:spcBef>
              <a:spcPct val="0"/>
            </a:spcBef>
            <a:spcAft>
              <a:spcPct val="35000"/>
            </a:spcAft>
          </a:pPr>
          <a:r>
            <a:rPr lang="ar-IQ" sz="3100" kern="1200" dirty="0" smtClean="0"/>
            <a:t>- اداء فريق</a:t>
          </a:r>
          <a:endParaRPr lang="ar-IQ" sz="3100" kern="1200" dirty="0"/>
        </a:p>
      </dsp:txBody>
      <dsp:txXfrm>
        <a:off x="4288794" y="1047"/>
        <a:ext cx="3479899" cy="2087939"/>
      </dsp:txXfrm>
    </dsp:sp>
    <dsp:sp modelId="{197D4D4F-9319-4B96-A923-1B10872F3807}">
      <dsp:nvSpPr>
        <dsp:cNvPr id="0" name=""/>
        <dsp:cNvSpPr/>
      </dsp:nvSpPr>
      <dsp:spPr>
        <a:xfrm>
          <a:off x="460905" y="2436976"/>
          <a:ext cx="3479899" cy="2087939"/>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SA" sz="3100" kern="1200" dirty="0" smtClean="0"/>
            <a:t>تحليل البيانات</a:t>
          </a:r>
          <a:endParaRPr lang="ar-IQ" sz="3100" kern="1200" dirty="0" smtClean="0"/>
        </a:p>
        <a:p>
          <a:pPr lvl="0" algn="ctr" defTabSz="1377950" rtl="1">
            <a:lnSpc>
              <a:spcPct val="90000"/>
            </a:lnSpc>
            <a:spcBef>
              <a:spcPct val="0"/>
            </a:spcBef>
            <a:spcAft>
              <a:spcPct val="35000"/>
            </a:spcAft>
          </a:pPr>
          <a:r>
            <a:rPr lang="ar-IQ" sz="3100" kern="1200" dirty="0" smtClean="0"/>
            <a:t>- تاريخية</a:t>
          </a:r>
        </a:p>
        <a:p>
          <a:pPr lvl="0" algn="ctr" defTabSz="1377950" rtl="1">
            <a:lnSpc>
              <a:spcPct val="90000"/>
            </a:lnSpc>
            <a:spcBef>
              <a:spcPct val="0"/>
            </a:spcBef>
            <a:spcAft>
              <a:spcPct val="35000"/>
            </a:spcAft>
          </a:pPr>
          <a:r>
            <a:rPr lang="ar-IQ" sz="3100" kern="1200" dirty="0" smtClean="0"/>
            <a:t>- حالية</a:t>
          </a:r>
          <a:endParaRPr lang="ar-IQ" sz="3100" kern="1200" dirty="0"/>
        </a:p>
      </dsp:txBody>
      <dsp:txXfrm>
        <a:off x="460905" y="2436976"/>
        <a:ext cx="3479899" cy="2087939"/>
      </dsp:txXfrm>
    </dsp:sp>
    <dsp:sp modelId="{DEAFEFDF-4B81-414A-9A3A-1D12E740FB0D}">
      <dsp:nvSpPr>
        <dsp:cNvPr id="0" name=""/>
        <dsp:cNvSpPr/>
      </dsp:nvSpPr>
      <dsp:spPr>
        <a:xfrm>
          <a:off x="4288794" y="2436976"/>
          <a:ext cx="3479899" cy="2087939"/>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SA" sz="3100" kern="1200" dirty="0" smtClean="0"/>
            <a:t>تحسين أداء اللاعبين</a:t>
          </a:r>
          <a:endParaRPr lang="ar-IQ" sz="3100" kern="1200" dirty="0" smtClean="0"/>
        </a:p>
        <a:p>
          <a:pPr lvl="0" algn="ctr" defTabSz="1377950" rtl="1">
            <a:lnSpc>
              <a:spcPct val="90000"/>
            </a:lnSpc>
            <a:spcBef>
              <a:spcPct val="0"/>
            </a:spcBef>
            <a:spcAft>
              <a:spcPct val="35000"/>
            </a:spcAft>
          </a:pPr>
          <a:r>
            <a:rPr lang="ar-IQ" sz="3100" kern="1200" dirty="0" smtClean="0"/>
            <a:t>- الفردي </a:t>
          </a:r>
        </a:p>
        <a:p>
          <a:pPr lvl="0" algn="ctr" defTabSz="1377950" rtl="1">
            <a:lnSpc>
              <a:spcPct val="90000"/>
            </a:lnSpc>
            <a:spcBef>
              <a:spcPct val="0"/>
            </a:spcBef>
            <a:spcAft>
              <a:spcPct val="35000"/>
            </a:spcAft>
          </a:pPr>
          <a:r>
            <a:rPr lang="ar-IQ" sz="3100" kern="1200" dirty="0" smtClean="0"/>
            <a:t>- الجماعي</a:t>
          </a:r>
          <a:endParaRPr lang="ar-IQ" sz="3100" kern="1200" dirty="0"/>
        </a:p>
      </dsp:txBody>
      <dsp:txXfrm>
        <a:off x="4288794" y="2436976"/>
        <a:ext cx="3479899" cy="20879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7EB636-A397-4BB8-BEF5-5F45718865B6}">
      <dsp:nvSpPr>
        <dsp:cNvPr id="0" name=""/>
        <dsp:cNvSpPr/>
      </dsp:nvSpPr>
      <dsp:spPr>
        <a:xfrm>
          <a:off x="0" y="0"/>
          <a:ext cx="8229600" cy="21546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SA" sz="3200" kern="1200" dirty="0" smtClean="0"/>
            <a:t>برنامج "</a:t>
          </a:r>
          <a:r>
            <a:rPr lang="en-US" sz="3200" kern="1200" dirty="0" err="1" smtClean="0"/>
            <a:t>TacticAI</a:t>
          </a:r>
          <a:r>
            <a:rPr lang="ar-SA" sz="3200" kern="1200" dirty="0" smtClean="0"/>
            <a:t>": </a:t>
          </a:r>
          <a:endParaRPr lang="ar-IQ" sz="3200" kern="1200" dirty="0" smtClean="0"/>
        </a:p>
        <a:p>
          <a:pPr lvl="0" algn="r" defTabSz="1422400" rtl="1">
            <a:lnSpc>
              <a:spcPct val="90000"/>
            </a:lnSpc>
            <a:spcBef>
              <a:spcPct val="0"/>
            </a:spcBef>
            <a:spcAft>
              <a:spcPct val="35000"/>
            </a:spcAft>
          </a:pPr>
          <a:r>
            <a:rPr lang="ar-SA" sz="3200" kern="1200" dirty="0" smtClean="0"/>
            <a:t>هو برنامج يستخدم الذكاء الاصطناعي لتحليل البيانات وتطوير استراتيجيات اللعب المخصصة لكل فريق</a:t>
          </a:r>
          <a:endParaRPr lang="ar-IQ" sz="3200" kern="1200" dirty="0"/>
        </a:p>
      </dsp:txBody>
      <dsp:txXfrm>
        <a:off x="1861389" y="0"/>
        <a:ext cx="6368210" cy="2154694"/>
      </dsp:txXfrm>
    </dsp:sp>
    <dsp:sp modelId="{0A0EE41C-7210-408F-9EA2-F8498CAF1232}">
      <dsp:nvSpPr>
        <dsp:cNvPr id="0" name=""/>
        <dsp:cNvSpPr/>
      </dsp:nvSpPr>
      <dsp:spPr>
        <a:xfrm>
          <a:off x="215469" y="215469"/>
          <a:ext cx="1645920" cy="172375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5B5E1-F09F-4B74-AD52-522C35D3A965}">
      <dsp:nvSpPr>
        <dsp:cNvPr id="0" name=""/>
        <dsp:cNvSpPr/>
      </dsp:nvSpPr>
      <dsp:spPr>
        <a:xfrm>
          <a:off x="0" y="2370163"/>
          <a:ext cx="8229600" cy="215469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SA" sz="3200" kern="1200" dirty="0" smtClean="0"/>
            <a:t>برنامج "</a:t>
          </a:r>
          <a:r>
            <a:rPr lang="en-US" sz="3200" kern="1200" dirty="0" err="1" smtClean="0"/>
            <a:t>SportsCode</a:t>
          </a:r>
          <a:r>
            <a:rPr lang="ar-SA" sz="3200" kern="1200" dirty="0" smtClean="0"/>
            <a:t>":</a:t>
          </a:r>
          <a:endParaRPr lang="ar-IQ" sz="3200" kern="1200" dirty="0" smtClean="0"/>
        </a:p>
        <a:p>
          <a:pPr lvl="0" algn="r" defTabSz="1422400" rtl="1">
            <a:lnSpc>
              <a:spcPct val="90000"/>
            </a:lnSpc>
            <a:spcBef>
              <a:spcPct val="0"/>
            </a:spcBef>
            <a:spcAft>
              <a:spcPct val="35000"/>
            </a:spcAft>
          </a:pPr>
          <a:r>
            <a:rPr lang="ar-SA" sz="3200" kern="1200" dirty="0" smtClean="0"/>
            <a:t>هو برنامج يستخدم الذكاء الاصطناعي لتحليل البيانات وتطوير استراتيجيات اللعب التكتيكية.</a:t>
          </a:r>
          <a:endParaRPr lang="ar-IQ" sz="3200" kern="1200" dirty="0"/>
        </a:p>
      </dsp:txBody>
      <dsp:txXfrm>
        <a:off x="1861389" y="2370163"/>
        <a:ext cx="6368210" cy="2154694"/>
      </dsp:txXfrm>
    </dsp:sp>
    <dsp:sp modelId="{745E7D5E-83BD-47E4-A5B5-FDBA48479FAC}">
      <dsp:nvSpPr>
        <dsp:cNvPr id="0" name=""/>
        <dsp:cNvSpPr/>
      </dsp:nvSpPr>
      <dsp:spPr>
        <a:xfrm>
          <a:off x="215469" y="2585633"/>
          <a:ext cx="1645920" cy="172375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25-04-07 at 9.28.50 AM (1).jpeg"/>
          <p:cNvPicPr>
            <a:picLocks noChangeAspect="1"/>
          </p:cNvPicPr>
          <p:nvPr/>
        </p:nvPicPr>
        <p:blipFill>
          <a:blip r:embed="rId2" cstate="print"/>
          <a:stretch>
            <a:fillRect/>
          </a:stretch>
        </p:blipFill>
        <p:spPr>
          <a:xfrm>
            <a:off x="0" y="4267200"/>
            <a:ext cx="9144000" cy="2590800"/>
          </a:xfrm>
          <a:prstGeom prst="rect">
            <a:avLst/>
          </a:prstGeom>
        </p:spPr>
      </p:pic>
      <p:sp>
        <p:nvSpPr>
          <p:cNvPr id="5" name="TextBox 4"/>
          <p:cNvSpPr txBox="1"/>
          <p:nvPr/>
        </p:nvSpPr>
        <p:spPr>
          <a:xfrm>
            <a:off x="1905000" y="1752600"/>
            <a:ext cx="5181600" cy="369332"/>
          </a:xfrm>
          <a:prstGeom prst="rect">
            <a:avLst/>
          </a:prstGeom>
          <a:noFill/>
        </p:spPr>
        <p:txBody>
          <a:bodyPr wrap="square" rtlCol="1">
            <a:spAutoFit/>
          </a:bodyPr>
          <a:lstStyle/>
          <a:p>
            <a:endParaRPr lang="ar-IQ" dirty="0"/>
          </a:p>
        </p:txBody>
      </p:sp>
      <p:sp>
        <p:nvSpPr>
          <p:cNvPr id="1025" name="Rectangle 1"/>
          <p:cNvSpPr>
            <a:spLocks noChangeArrowheads="1"/>
          </p:cNvSpPr>
          <p:nvPr/>
        </p:nvSpPr>
        <p:spPr bwMode="auto">
          <a:xfrm>
            <a:off x="762000" y="1828800"/>
            <a:ext cx="7523213" cy="461665"/>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الذكاء الاصطناعي وتحسين استراتيجية اللعب والتحليلات التنبؤية بكرة القدم</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ound Same Side Corner Rectangle 6"/>
          <p:cNvSpPr/>
          <p:nvPr/>
        </p:nvSpPr>
        <p:spPr>
          <a:xfrm>
            <a:off x="1622627" y="2074397"/>
            <a:ext cx="5586499" cy="2789429"/>
          </a:xfrm>
          <a:prstGeom prst="round2Same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4925">
            <a:solidFill>
              <a:srgbClr val="FFFFFF"/>
            </a:solidFill>
          </a:ln>
          <a:effectLst/>
          <a:scene3d>
            <a:camera prst="perspectiveRelaxedModerately"/>
            <a:lightRig rig="threePt" dir="t">
              <a:rot lat="0" lon="0" rev="0"/>
            </a:lightRig>
          </a:scene3d>
          <a:sp3d extrusionH="38100" prstMaterial="clear">
            <a:bevelT w="260350" h="50800" prst="softRound"/>
            <a:bevelB prst="softRound"/>
          </a:sp3d>
        </p:spPr>
        <p:style>
          <a:lnRef idx="2">
            <a:schemeClr val="accent1"/>
          </a:lnRef>
          <a:fillRef idx="1">
            <a:schemeClr val="lt1"/>
          </a:fillRef>
          <a:effectRef idx="0">
            <a:schemeClr val="accent1"/>
          </a:effectRef>
          <a:fontRef idx="minor">
            <a:schemeClr val="dk1"/>
          </a:fontRef>
        </p:style>
        <p:txBody>
          <a:bodyPr rtlCol="1" anchor="ctr"/>
          <a:lstStyle/>
          <a:p>
            <a:pPr algn="ctr"/>
            <a:r>
              <a:rPr lang="ar-IQ" sz="3600" dirty="0" smtClean="0"/>
              <a:t>اعداد </a:t>
            </a:r>
          </a:p>
          <a:p>
            <a:pPr algn="ctr"/>
            <a:r>
              <a:rPr lang="ar-IQ" sz="3600" dirty="0" smtClean="0"/>
              <a:t>أ.م.د ليزا رستم</a:t>
            </a:r>
          </a:p>
          <a:p>
            <a:pPr algn="ctr"/>
            <a:r>
              <a:rPr lang="ar-IQ" sz="3600" dirty="0" smtClean="0"/>
              <a:t>م. م مريم عبد </a:t>
            </a:r>
            <a:r>
              <a:rPr lang="ar-IQ" sz="3600" dirty="0" smtClean="0"/>
              <a:t>الجبار</a:t>
            </a:r>
          </a:p>
          <a:p>
            <a:pPr algn="ctr"/>
            <a:r>
              <a:rPr lang="ar-IQ" sz="3600" dirty="0" smtClean="0"/>
              <a:t>الست فاطمة الزهراء ابراهيم</a:t>
            </a:r>
          </a:p>
          <a:p>
            <a:pPr algn="ctr"/>
            <a:endParaRPr lang="ar-IQ" sz="3600" dirty="0"/>
          </a:p>
        </p:txBody>
      </p:sp>
      <p:sp>
        <p:nvSpPr>
          <p:cNvPr id="8" name="Rectangle 7"/>
          <p:cNvSpPr/>
          <p:nvPr/>
        </p:nvSpPr>
        <p:spPr>
          <a:xfrm>
            <a:off x="5562600" y="533400"/>
            <a:ext cx="3581400" cy="533400"/>
          </a:xfrm>
          <a:prstGeom prst="rect">
            <a:avLst/>
          </a:prstGeom>
          <a:solidFill>
            <a:schemeClr val="tx2">
              <a:lumMod val="60000"/>
              <a:lumOff val="40000"/>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جامعة بغداد</a:t>
            </a:r>
          </a:p>
          <a:p>
            <a:pPr algn="ctr"/>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كلية التربية البدنية وعلوم الرياضة  للبنات</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a:off x="152400" y="228600"/>
            <a:ext cx="1192267" cy="1152525"/>
          </a:xfrm>
          <a:prstGeom prst="rect">
            <a:avLst/>
          </a:prstGeom>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lide41-l.jpg"/>
          <p:cNvPicPr>
            <a:picLocks noGrp="1" noChangeAspect="1"/>
          </p:cNvPicPr>
          <p:nvPr>
            <p:ph idx="1"/>
          </p:nvPr>
        </p:nvPicPr>
        <p:blipFill>
          <a:blip r:embed="rId2" cstate="print"/>
          <a:stretch>
            <a:fillRect/>
          </a:stretch>
        </p:blipFill>
        <p:spPr>
          <a:xfrm>
            <a:off x="1524000" y="0"/>
            <a:ext cx="6034617" cy="3916363"/>
          </a:xfrm>
          <a:scene3d>
            <a:camera prst="orthographicFront"/>
            <a:lightRig rig="threePt" dir="t"/>
          </a:scene3d>
          <a:sp3d>
            <a:bevelT prst="angle"/>
          </a:sp3d>
        </p:spPr>
      </p:pic>
      <p:pic>
        <p:nvPicPr>
          <p:cNvPr id="7" name="Picture 6" descr="9253761306405068.jpg"/>
          <p:cNvPicPr>
            <a:picLocks noChangeAspect="1"/>
          </p:cNvPicPr>
          <p:nvPr/>
        </p:nvPicPr>
        <p:blipFill>
          <a:blip r:embed="rId3" cstate="print"/>
          <a:stretch>
            <a:fillRect/>
          </a:stretch>
        </p:blipFill>
        <p:spPr>
          <a:xfrm>
            <a:off x="0" y="4000500"/>
            <a:ext cx="9144000" cy="2857500"/>
          </a:xfrm>
          <a:prstGeom prst="rect">
            <a:avLst/>
          </a:prstGeom>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3810000" y="1600200"/>
            <a:ext cx="4876800" cy="5257800"/>
          </a:xfrm>
          <a:solidFill>
            <a:schemeClr val="tx1">
              <a:lumMod val="50000"/>
              <a:alpha val="44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marL="285750" indent="-285750">
              <a:buBlip>
                <a:blip r:embed="rId2"/>
              </a:buBlip>
            </a:pPr>
            <a:r>
              <a:rPr lang="ar-IQ" sz="3600" dirty="0" smtClean="0"/>
              <a:t>المقدمة</a:t>
            </a:r>
          </a:p>
          <a:p>
            <a:pPr marL="285750" indent="-285750">
              <a:buBlip>
                <a:blip r:embed="rId2"/>
              </a:buBlip>
            </a:pPr>
            <a:r>
              <a:rPr lang="ar-IQ" sz="3600" dirty="0" smtClean="0"/>
              <a:t>الذكاء الاصطناعي في الكرة المستديرة</a:t>
            </a:r>
            <a:endParaRPr lang="ar-IQ" sz="3600" dirty="0" smtClean="0"/>
          </a:p>
          <a:p>
            <a:pPr marL="285750" indent="-285750">
              <a:buBlip>
                <a:blip r:embed="rId2"/>
              </a:buBlip>
            </a:pPr>
            <a:r>
              <a:rPr lang="ar-IQ" sz="3600" dirty="0" smtClean="0"/>
              <a:t>استرتيجيات وتكتيكات اللعبة</a:t>
            </a:r>
          </a:p>
          <a:p>
            <a:pPr marL="285750" indent="-285750">
              <a:buBlip>
                <a:blip r:embed="rId2"/>
              </a:buBlip>
            </a:pPr>
            <a:r>
              <a:rPr lang="ar-IQ" sz="3600" dirty="0" smtClean="0"/>
              <a:t> التحليلات التنبوئية في كرة القدم</a:t>
            </a:r>
          </a:p>
          <a:p>
            <a:pPr marL="285750" indent="-285750">
              <a:buBlip>
                <a:blip r:embed="rId2"/>
              </a:buBlip>
            </a:pPr>
            <a:r>
              <a:rPr lang="ar-IQ" sz="3600" dirty="0" smtClean="0"/>
              <a:t>التكنلوجيا الحديثة في تحليل الاداء</a:t>
            </a:r>
            <a:endParaRPr lang="ar-IQ" sz="3600" dirty="0" smtClean="0"/>
          </a:p>
        </p:txBody>
      </p:sp>
      <p:sp>
        <p:nvSpPr>
          <p:cNvPr id="5" name="Title 1"/>
          <p:cNvSpPr>
            <a:spLocks noGrp="1"/>
          </p:cNvSpPr>
          <p:nvPr>
            <p:ph type="title"/>
          </p:nvPr>
        </p:nvSpPr>
        <p:spPr>
          <a:ln>
            <a:noFill/>
          </a:ln>
          <a:effectLst>
            <a:outerShdw blurRad="190500" dist="228600" dir="2700000" algn="ctr">
              <a:srgbClr val="000000">
                <a:alpha val="30000"/>
              </a:srgbClr>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noAutofit/>
          </a:bodyPr>
          <a:lstStyle/>
          <a:p>
            <a:pPr algn="ctr"/>
            <a:r>
              <a:rPr lang="ar-IQ"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محاور الدورة</a:t>
            </a:r>
            <a:endParaRPr lang="ar-IQ"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descr="WhatsApp Image 2025-04-07 at 9.28.50 AM.jpeg"/>
          <p:cNvPicPr>
            <a:picLocks noChangeAspect="1"/>
          </p:cNvPicPr>
          <p:nvPr/>
        </p:nvPicPr>
        <p:blipFill>
          <a:blip r:embed="rId3" cstate="print"/>
          <a:stretch>
            <a:fillRect/>
          </a:stretch>
        </p:blipFill>
        <p:spPr>
          <a:xfrm>
            <a:off x="0" y="1600200"/>
            <a:ext cx="3810000" cy="5257800"/>
          </a:xfrm>
          <a:prstGeom prst="rect">
            <a:avLst/>
          </a:prstGeom>
          <a:scene3d>
            <a:camera prst="perspectiveLeft"/>
            <a:lightRig rig="flat" dir="t"/>
          </a:scene3d>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atsApp Image 2025-04-07 at 9.28.49 AM (2).jpeg"/>
          <p:cNvPicPr>
            <a:picLocks noGrp="1" noChangeAspect="1"/>
          </p:cNvPicPr>
          <p:nvPr>
            <p:ph idx="1"/>
          </p:nvPr>
        </p:nvPicPr>
        <p:blipFill>
          <a:blip r:embed="rId2" cstate="print">
            <a:lum bright="70000" contrast="-70000"/>
          </a:blip>
          <a:stretch>
            <a:fillRect/>
          </a:stretch>
        </p:blipFill>
        <p:spPr>
          <a:xfrm>
            <a:off x="0" y="1600200"/>
            <a:ext cx="9206265" cy="5257800"/>
          </a:xfrm>
        </p:spPr>
      </p:pic>
      <p:sp>
        <p:nvSpPr>
          <p:cNvPr id="4" name="Title 3"/>
          <p:cNvSpPr>
            <a:spLocks noGrp="1"/>
          </p:cNvSpPr>
          <p:nvPr>
            <p:ph type="title"/>
          </p:nvPr>
        </p:nvSpPr>
        <p:spPr>
          <a:prstGeom prst="foldedCorner">
            <a:avLst/>
          </a:prstGeom>
          <a:gradFill>
            <a:gsLst>
              <a:gs pos="100000">
                <a:schemeClr val="accent1">
                  <a:tint val="50000"/>
                  <a:satMod val="300000"/>
                  <a:alpha val="0"/>
                </a:schemeClr>
              </a:gs>
              <a:gs pos="35000">
                <a:schemeClr val="accent1">
                  <a:tint val="37000"/>
                  <a:satMod val="300000"/>
                </a:schemeClr>
              </a:gs>
              <a:gs pos="100000">
                <a:schemeClr val="accent1">
                  <a:tint val="15000"/>
                  <a:satMod val="350000"/>
                </a:schemeClr>
              </a:gs>
            </a:gsLst>
          </a:gradFill>
          <a:scene3d>
            <a:camera prst="perspectiveAbove"/>
            <a:lightRig rig="threePt" dir="t"/>
          </a:scene3d>
        </p:spPr>
        <p:style>
          <a:lnRef idx="1">
            <a:schemeClr val="accent1"/>
          </a:lnRef>
          <a:fillRef idx="2">
            <a:schemeClr val="accent1"/>
          </a:fillRef>
          <a:effectRef idx="1">
            <a:schemeClr val="accent1"/>
          </a:effectRef>
          <a:fontRef idx="minor">
            <a:schemeClr val="dk1"/>
          </a:fontRef>
        </p:style>
        <p:txBody>
          <a:bodyPr rtlCol="1" anchor="ctr"/>
          <a:lstStyle/>
          <a:p>
            <a:pPr algn="ctr"/>
            <a:r>
              <a:rPr lang="ar-IQ" sz="3200" b="1" dirty="0" smtClean="0">
                <a:ln w="12700">
                  <a:solidFill>
                    <a:schemeClr val="bg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المقدمة</a:t>
            </a:r>
            <a:endParaRPr lang="ar-IQ" sz="3200" b="1" dirty="0">
              <a:ln w="12700">
                <a:solidFill>
                  <a:schemeClr val="bg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338" name="Rectangle 2"/>
          <p:cNvSpPr>
            <a:spLocks noChangeArrowheads="1"/>
          </p:cNvSpPr>
          <p:nvPr/>
        </p:nvSpPr>
        <p:spPr bwMode="auto">
          <a:xfrm>
            <a:off x="0" y="183749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يُحدث الذكاء الاصطناعي تحولاً جذرياً في عالم كرة القدم، مُقدماً تحسيناتٍ رائدة في مختلف جوانب هذه الرياضة. من تحليل المباريات في الوقت الفعلي إلى الوقاية من الإصابات وتعزيز تفاعل الجماهير، تُدمج تقنيات الذكاء الاصطناعي في منظومة كرة القدم لتحسين أداء اللاعبين، وتحسين دقة التحكيم، وتعميق مشاركة الجماهير. ويمتد استخدام الذكاء الاصطناعي إلى ما هو أبعد من الملعب، مُؤثراً على القرارات الاستراتيجية في التدريب، واستكشاف المواهب، وتجنيد اللاعبين، كما يُحدث ثورةً في ممارسات التسويق وإدارة الصحة. تستكشف هذه المقالة عشر طرقٍ مؤثرة لاستخدام الذكاء الاصطناعي في كرة القدم، مُسلّطةً الضوء على أمثلةٍ مثل تقنية الفيديو المساعد (</a:t>
            </a:r>
            <a:r>
              <a:rPr kumimoji="0" lang="en-US"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VAR</a:t>
            </a:r>
            <a:r>
              <a:rPr kumimoji="0" lang="ar-SA"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لتعزيز اللعب النظيف، والتكنولوجيا القابلة للارتداء لتحسين الصحة، واستراتيجيات التسويق المُخصصة التي تُلبي احتياجات قواعد جماهيرية متنوعة. من خلال دمج الذكاء الاصطناعي في عملياتها، تُعزز أندية كرة القدم نزاهة اللعبة وإثارة حماسها، وتُرسي معايير جديدة في إدارة الرياضة والتفاعل مع الجماهير.</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alpha val="30000"/>
            </a:schemeClr>
          </a:solidFill>
          <a:scene3d>
            <a:camera prst="orthographicFront"/>
            <a:lightRig rig="threePt" dir="t"/>
          </a:scene3d>
          <a:sp3d>
            <a:bevelT w="165100" prst="coolSlant"/>
          </a:sp3d>
        </p:spPr>
        <p:style>
          <a:lnRef idx="3">
            <a:schemeClr val="lt1"/>
          </a:lnRef>
          <a:fillRef idx="1">
            <a:schemeClr val="accent5"/>
          </a:fillRef>
          <a:effectRef idx="1">
            <a:schemeClr val="accent5"/>
          </a:effectRef>
          <a:fontRef idx="minor">
            <a:schemeClr val="lt1"/>
          </a:fontRef>
        </p:style>
        <p:txBody>
          <a:bodyPr>
            <a:normAutofit fontScale="90000"/>
          </a:bodyPr>
          <a:lstStyle/>
          <a:p>
            <a:r>
              <a:rPr lang="en-US" dirty="0" smtClean="0"/>
              <a:t/>
            </a:r>
            <a:br>
              <a:rPr lang="en-US" dirty="0" smtClean="0"/>
            </a:br>
            <a:r>
              <a:rPr lang="ar-SA" dirty="0" smtClean="0"/>
              <a:t>استراتيجية </a:t>
            </a:r>
            <a:r>
              <a:rPr lang="ar-SA" dirty="0"/>
              <a:t>وتكتيكات اللعبة</a:t>
            </a:r>
            <a:r>
              <a:rPr lang="en-US" dirty="0"/>
              <a:t/>
            </a:r>
            <a:br>
              <a:rPr lang="en-US" dirty="0"/>
            </a:br>
            <a:endParaRPr lang="ar-IQ" dirty="0"/>
          </a:p>
        </p:txBody>
      </p:sp>
      <p:sp>
        <p:nvSpPr>
          <p:cNvPr id="3" name="Content Placeholder 2"/>
          <p:cNvSpPr>
            <a:spLocks noGrp="1"/>
          </p:cNvSpPr>
          <p:nvPr>
            <p:ph idx="1"/>
          </p:nvPr>
        </p:nvSpPr>
        <p:spPr>
          <a:xfrm>
            <a:off x="228600" y="1524001"/>
            <a:ext cx="8915400" cy="2743199"/>
          </a:xfrm>
          <a:solidFill>
            <a:schemeClr val="accent5">
              <a:alpha val="25000"/>
            </a:schemeClr>
          </a:solidFill>
          <a:scene3d>
            <a:camera prst="orthographicFront"/>
            <a:lightRig rig="threePt" dir="t"/>
          </a:scene3d>
          <a:sp3d>
            <a:bevelT w="114300" prst="hardEdge"/>
          </a:sp3d>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pPr algn="just"/>
            <a:r>
              <a:rPr lang="ar-SA" dirty="0"/>
              <a:t>يستخدم المدربون والمحللون الذكاء الاصطناعي لتطوير استراتيجيات لعب متقدمة من خلال محاكاة سيناريوهات ونتائج مباريات مختلفة بناءً على بيانات تاريخية. تستطيع نماذج الذكاء الاصطناعي هذه التنبؤ باستراتيجيات الخصم، واقتراح تكتيكات مضادة. ومن خلال تحليل كميات هائلة من لقطات المباريات، يساعد الذكاء الاصطناعي الفرق على فهم نقاط ضعفها ونقاط قوة خصومها، مما يؤدي إلى اتخاذ قرارات تكتيكية أكثر دقة.</a:t>
            </a:r>
            <a:endParaRPr lang="en-US" dirty="0"/>
          </a:p>
          <a:p>
            <a:endParaRPr lang="ar-IQ" dirty="0"/>
          </a:p>
        </p:txBody>
      </p:sp>
      <p:pic>
        <p:nvPicPr>
          <p:cNvPr id="4" name="Picture 3" descr="WhatsApp Image 2025-04-07 at 9.28.50 AM (2).jpeg"/>
          <p:cNvPicPr>
            <a:picLocks noChangeAspect="1"/>
          </p:cNvPicPr>
          <p:nvPr/>
        </p:nvPicPr>
        <p:blipFill>
          <a:blip r:embed="rId2" cstate="print"/>
          <a:stretch>
            <a:fillRect/>
          </a:stretch>
        </p:blipFill>
        <p:spPr>
          <a:xfrm>
            <a:off x="0" y="4498467"/>
            <a:ext cx="9144000" cy="23595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bg1">
              <a:lumMod val="95000"/>
            </a:schemeClr>
          </a:solidFill>
          <a:effectLst>
            <a:innerShdw blurRad="63500" dist="50800" dir="13500000">
              <a:prstClr val="black">
                <a:alpha val="50000"/>
              </a:prstClr>
            </a:innerShdw>
          </a:effectLst>
          <a:scene3d>
            <a:camera prst="orthographicFront"/>
            <a:lightRig rig="threePt" dir="t"/>
          </a:scene3d>
          <a:sp3d>
            <a:bevelT w="114300" prst="artDeco"/>
          </a:sp3d>
        </p:spPr>
        <p:style>
          <a:lnRef idx="2">
            <a:schemeClr val="accent4"/>
          </a:lnRef>
          <a:fillRef idx="1">
            <a:schemeClr val="lt1"/>
          </a:fillRef>
          <a:effectRef idx="0">
            <a:schemeClr val="accent4"/>
          </a:effectRef>
          <a:fontRef idx="minor">
            <a:schemeClr val="dk1"/>
          </a:fontRef>
        </p:style>
        <p:txBody>
          <a:bodyPr>
            <a:normAutofit fontScale="90000"/>
          </a:bodyPr>
          <a:lstStyle/>
          <a:p>
            <a:r>
              <a:rPr lang="en-US" dirty="0" smtClean="0"/>
              <a:t/>
            </a:r>
            <a:br>
              <a:rPr lang="en-US" dirty="0" smtClean="0"/>
            </a:br>
            <a:r>
              <a:rPr lang="ar-SA" dirty="0" smtClean="0"/>
              <a:t>ممكن </a:t>
            </a:r>
            <a:r>
              <a:rPr lang="ar-SA" dirty="0"/>
              <a:t>للذكاء الاصطناعي تحسين استراتيجيات اللعب في كرة القدم من خلال عدة طرق، بما في ذلك:</a:t>
            </a:r>
            <a:r>
              <a:rPr lang="en-US" dirty="0"/>
              <a:t/>
            </a:r>
            <a:br>
              <a:rPr lang="en-US" dirty="0"/>
            </a:br>
            <a:endParaRPr lang="ar-IQ" dirty="0"/>
          </a:p>
        </p:txBody>
      </p:sp>
      <p:graphicFrame>
        <p:nvGraphicFramePr>
          <p:cNvPr id="4" name="Content Placeholder 3"/>
          <p:cNvGraphicFramePr>
            <a:graphicFrameLocks noGrp="1"/>
          </p:cNvGraphicFramePr>
          <p:nvPr>
            <p:ph idx="1"/>
          </p:nvPr>
        </p:nvGraphicFramePr>
        <p:xfrm>
          <a:off x="457200" y="1905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ar-SA" dirty="0"/>
              <a:t>أمثلة على استخدام الذكاء الاصطناعي في كرة القدم</a:t>
            </a:r>
            <a:endParaRPr lang="ar-IQ"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ar-SA" dirty="0" smtClean="0"/>
              <a:t> </a:t>
            </a:r>
            <a:r>
              <a:rPr lang="ar-IQ" dirty="0" smtClean="0"/>
              <a:t/>
            </a:r>
            <a:br>
              <a:rPr lang="ar-IQ" dirty="0" smtClean="0"/>
            </a:br>
            <a:r>
              <a:rPr lang="ar-SA" dirty="0" smtClean="0"/>
              <a:t>فوائد </a:t>
            </a:r>
            <a:r>
              <a:rPr lang="ar-SA" dirty="0"/>
              <a:t>استخدام الذكاء الاصطناعي في كرة القدم</a:t>
            </a:r>
            <a:r>
              <a:rPr lang="en-US" dirty="0"/>
              <a:t/>
            </a:r>
            <a:br>
              <a:rPr lang="en-US" dirty="0"/>
            </a:br>
            <a:endParaRPr lang="ar-IQ" dirty="0"/>
          </a:p>
        </p:txBody>
      </p:sp>
      <p:sp>
        <p:nvSpPr>
          <p:cNvPr id="3" name="Content Placeholder 2"/>
          <p:cNvSpPr>
            <a:spLocks noGrp="1"/>
          </p:cNvSpPr>
          <p:nvPr>
            <p:ph idx="1"/>
          </p:nvPr>
        </p:nvSpPr>
        <p:spPr>
          <a:xfrm>
            <a:off x="4572000" y="1066800"/>
            <a:ext cx="4114800" cy="4525963"/>
          </a:xfrm>
          <a:effectLst>
            <a:outerShdw blurRad="152400" dist="317500" dir="5400000" sx="90000" sy="-19000" rotWithShape="0">
              <a:prstClr val="black">
                <a:alpha val="15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ar-SA" dirty="0" smtClean="0"/>
              <a:t> </a:t>
            </a:r>
            <a:r>
              <a:rPr lang="ar-SA" dirty="0"/>
              <a:t>تحسين أداء الفرق: يمكن للذكاء الاصطناعي تحسين أداء الفرق من خلال تحليل البيانات وتطوير استراتيجيات اللعب المخصصة.</a:t>
            </a:r>
            <a:endParaRPr lang="en-US" dirty="0"/>
          </a:p>
          <a:p>
            <a:r>
              <a:rPr lang="ar-SA" dirty="0" smtClean="0"/>
              <a:t>تحسين </a:t>
            </a:r>
            <a:r>
              <a:rPr lang="ar-SA" dirty="0"/>
              <a:t>أداء اللاعبين: يمكن للذكاء الاصطناعي تحسين أداء اللاعبين من خلال تحليل أدائهم وتقديم توصيات لتحسين أدائهم.</a:t>
            </a:r>
            <a:endParaRPr lang="en-US" dirty="0"/>
          </a:p>
          <a:p>
            <a:r>
              <a:rPr lang="ar-SA" dirty="0" smtClean="0"/>
              <a:t>تحسين </a:t>
            </a:r>
            <a:r>
              <a:rPr lang="ar-SA" dirty="0"/>
              <a:t>اتخاذ القرارات: يمكن للذكاء الاصطناعي تحسين اتخاذ القرارات من خلال تحليل البيانات وتقديم توصيات دقيقة.</a:t>
            </a:r>
            <a:endParaRPr lang="ar-IQ" dirty="0"/>
          </a:p>
        </p:txBody>
      </p:sp>
      <p:pic>
        <p:nvPicPr>
          <p:cNvPr id="4" name="Picture 3" descr="WhatsApp Image 2025-04-07 at 9.28.49 AM.jpeg"/>
          <p:cNvPicPr>
            <a:picLocks noChangeAspect="1"/>
          </p:cNvPicPr>
          <p:nvPr/>
        </p:nvPicPr>
        <p:blipFill>
          <a:blip r:embed="rId2" cstate="print"/>
          <a:stretch>
            <a:fillRect/>
          </a:stretch>
        </p:blipFill>
        <p:spPr>
          <a:xfrm>
            <a:off x="0" y="4069080"/>
            <a:ext cx="4572000" cy="27889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5135563"/>
          </a:xfrm>
          <a:effectLst>
            <a:innerShdw blurRad="63500" dist="50800" dir="10800000">
              <a:prstClr val="black">
                <a:alpha val="50000"/>
              </a:prstClr>
            </a:innerShdw>
            <a:reflection blurRad="6350" stA="52000" endA="300" endPos="35000" dir="5400000" sy="-100000" algn="bl" rotWithShape="0"/>
          </a:effectLst>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a:r>
              <a:rPr lang="ar-SA" dirty="0"/>
              <a:t>تعتمد الأندية المحترفة على عدة تقنيات لتحليل أداء اللاعبين، منها:</a:t>
            </a:r>
            <a:endParaRPr lang="en-US" dirty="0"/>
          </a:p>
          <a:p>
            <a:pPr algn="just"/>
            <a:r>
              <a:rPr lang="ar-SA" dirty="0"/>
              <a:t>1. أنظمة التتبع البصري (</a:t>
            </a:r>
            <a:r>
              <a:rPr lang="en-US" dirty="0"/>
              <a:t>Computer Vision &amp; GPS Tracking</a:t>
            </a:r>
            <a:r>
              <a:rPr lang="ar-SA" dirty="0"/>
              <a:t>): تستخدم كاميرات متقدمة وأجهزة استشعار </a:t>
            </a:r>
            <a:r>
              <a:rPr lang="en-US" dirty="0"/>
              <a:t>GPS</a:t>
            </a:r>
            <a:r>
              <a:rPr lang="ar-SA" dirty="0"/>
              <a:t> لمراقبة تحركات اللاعبين أثناء المباريات والتدريبات، مما يوفر بيانات دقيقة عن السرعة، والتسارع، والتمركز داخل الملعب.</a:t>
            </a:r>
            <a:endParaRPr lang="en-US" dirty="0"/>
          </a:p>
          <a:p>
            <a:pPr algn="just"/>
            <a:r>
              <a:rPr lang="ar-SA" dirty="0"/>
              <a:t>2. التحليل بالفيديو (</a:t>
            </a:r>
            <a:r>
              <a:rPr lang="en-US" dirty="0"/>
              <a:t>Video Analysis</a:t>
            </a:r>
            <a:r>
              <a:rPr lang="ar-SA" dirty="0"/>
              <a:t>): يتم تطبيق تقنيات الذكاء الاصطناعي لتحليل مقاطع الفيديو الخاصة بالمباريات، مما يساعد في تحديد نقاط القوة والضعف لكل لاعب.</a:t>
            </a:r>
            <a:endParaRPr lang="en-US" dirty="0"/>
          </a:p>
          <a:p>
            <a:pPr algn="just"/>
            <a:r>
              <a:rPr lang="ar-SA" dirty="0"/>
              <a:t>3. إنترنت الأشياء (</a:t>
            </a:r>
            <a:r>
              <a:rPr lang="en-US" dirty="0" err="1"/>
              <a:t>IoT</a:t>
            </a:r>
            <a:r>
              <a:rPr lang="ar-SA" dirty="0"/>
              <a:t>) وأجهزة الاستشعار (</a:t>
            </a:r>
            <a:r>
              <a:rPr lang="en-US" dirty="0"/>
              <a:t>Wearable Technology</a:t>
            </a:r>
            <a:r>
              <a:rPr lang="ar-SA" dirty="0"/>
              <a:t>): تستخدم الأندية أجهزة استشعار توضع في ملابس اللاعبين أو أحذيتهم لقياس معدل ضربات القلب، واللياقة البدنية، والإجهاد العضلي.</a:t>
            </a:r>
            <a:endParaRPr lang="en-US" dirty="0"/>
          </a:p>
          <a:p>
            <a:pPr algn="just"/>
            <a:r>
              <a:rPr lang="ar-SA" dirty="0"/>
              <a:t>4. تحليل البيانات الضخمة (</a:t>
            </a:r>
            <a:r>
              <a:rPr lang="en-US" dirty="0"/>
              <a:t>Big Data Analytics</a:t>
            </a:r>
            <a:r>
              <a:rPr lang="ar-SA" dirty="0"/>
              <a:t>): تعتمد الفرق على خوارزميات الذكاء الاصطناعي لمعالجة كميات هائلة من البيانات، مما يمكنها من اتخاذ قرارات استراتيجية دقيقة بناءً على الأداء السابق للاعبين والمنافسين.</a:t>
            </a:r>
            <a:endParaRPr lang="en-US" dirty="0"/>
          </a:p>
          <a:p>
            <a:endParaRPr lang="ar-IQ" dirty="0"/>
          </a:p>
        </p:txBody>
      </p:sp>
      <p:pic>
        <p:nvPicPr>
          <p:cNvPr id="4" name="Picture 3" descr="WhatsApp Image 2025-04-07 at 9.28.50 AM (1).jpeg"/>
          <p:cNvPicPr>
            <a:picLocks noChangeAspect="1"/>
          </p:cNvPicPr>
          <p:nvPr/>
        </p:nvPicPr>
        <p:blipFill>
          <a:blip r:embed="rId2" cstate="print"/>
          <a:stretch>
            <a:fillRect/>
          </a:stretch>
        </p:blipFill>
        <p:spPr>
          <a:xfrm>
            <a:off x="3124200" y="0"/>
            <a:ext cx="2775284"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ar-SA" dirty="0" smtClean="0"/>
              <a:t>مستقبل الذكاء الاصطناعي وتحليلات البيانات في الرياضة</a:t>
            </a:r>
            <a:endParaRPr lang="ar-IQ" dirty="0"/>
          </a:p>
        </p:txBody>
      </p:sp>
      <p:sp>
        <p:nvSpPr>
          <p:cNvPr id="3" name="Content Placeholder 2"/>
          <p:cNvSpPr>
            <a:spLocks noGrp="1"/>
          </p:cNvSpPr>
          <p:nvPr>
            <p:ph idx="1"/>
          </p:nvPr>
        </p:nvSpPr>
        <p:spPr>
          <a:xfrm>
            <a:off x="4114800" y="1600200"/>
            <a:ext cx="4648200" cy="4800600"/>
          </a:xfrm>
          <a:gradFill>
            <a:gsLst>
              <a:gs pos="0">
                <a:schemeClr val="accent6">
                  <a:lumMod val="20000"/>
                  <a:lumOff val="80000"/>
                  <a:alpha val="63000"/>
                </a:schemeClr>
              </a:gs>
              <a:gs pos="80000">
                <a:schemeClr val="accent6">
                  <a:shade val="93000"/>
                  <a:satMod val="130000"/>
                </a:schemeClr>
              </a:gs>
              <a:gs pos="100000">
                <a:schemeClr val="accent6">
                  <a:shade val="94000"/>
                  <a:satMod val="135000"/>
                </a:schemeClr>
              </a:gs>
            </a:gsLst>
          </a:gradFill>
          <a:scene3d>
            <a:camera prst="perspectiveHeroicExtremeLeftFacing"/>
            <a:lightRig rig="threePt" dir="t">
              <a:rot lat="0" lon="0" rev="1200000"/>
            </a:lightRig>
          </a:scene3d>
          <a:sp3d>
            <a:bevelT w="63500" h="25400" prst="riblet"/>
          </a:sp3d>
        </p:spPr>
        <p:style>
          <a:lnRef idx="0">
            <a:schemeClr val="accent6"/>
          </a:lnRef>
          <a:fillRef idx="3">
            <a:schemeClr val="accent6"/>
          </a:fillRef>
          <a:effectRef idx="3">
            <a:schemeClr val="accent6"/>
          </a:effectRef>
          <a:fontRef idx="minor">
            <a:schemeClr val="lt1"/>
          </a:fontRef>
        </p:style>
        <p:txBody>
          <a:bodyPr>
            <a:normAutofit fontScale="70000" lnSpcReduction="20000"/>
          </a:bodyPr>
          <a:lstStyle/>
          <a:p>
            <a:pPr algn="just"/>
            <a:r>
              <a:rPr lang="ar-SA" dirty="0" smtClean="0"/>
              <a:t>التحليلات </a:t>
            </a:r>
            <a:r>
              <a:rPr lang="ar-SA" dirty="0"/>
              <a:t>التنبؤية: سوف تقوم الذكاء الاصطناعي بالتنبؤ بأداء الفريق، واقتراح تكتيكات جديدة للعبة وتقديم المشورة بشأن اختيارات المسودة.</a:t>
            </a:r>
            <a:endParaRPr lang="en-US" dirty="0"/>
          </a:p>
          <a:p>
            <a:pPr algn="just"/>
            <a:r>
              <a:rPr lang="ar-SA" dirty="0"/>
              <a:t>أبرز اللقطات والمقاييس التلقائية: ستعمل الخوارزميات تلقائيًا على إنشاء أبرز اللقطات بالفيديو ومقاييس بيانات الفريق/اللاعب في الوقت الفعلي.</a:t>
            </a:r>
            <a:endParaRPr lang="en-US" dirty="0"/>
          </a:p>
          <a:p>
            <a:pPr algn="just"/>
            <a:r>
              <a:rPr lang="ar-SA" dirty="0"/>
              <a:t>دمج الواقع الافتراضي: سيقوم المدربون واللاعبون بالتخطيط للعبة والتدرب عليها ومراجعة المحتوى داخل بيئات محاكاة الواقع الافتراضي.</a:t>
            </a:r>
            <a:endParaRPr lang="en-US" dirty="0"/>
          </a:p>
          <a:p>
            <a:pPr algn="just"/>
            <a:r>
              <a:rPr lang="ar-SA" dirty="0"/>
              <a:t>تجربة المشجعين المعتمدة على التكنولوجيا: سيوفر التعلم الآلي توصيات مخصصة وتنبؤية لتعزيز رضا المشجعين</a:t>
            </a:r>
            <a:endParaRPr lang="en-US" dirty="0"/>
          </a:p>
          <a:p>
            <a:endParaRPr lang="ar-IQ" dirty="0"/>
          </a:p>
        </p:txBody>
      </p:sp>
      <p:pic>
        <p:nvPicPr>
          <p:cNvPr id="4" name="Picture 3" descr="2022_6_12_13_0_26_869.jpg"/>
          <p:cNvPicPr>
            <a:picLocks noChangeAspect="1"/>
          </p:cNvPicPr>
          <p:nvPr/>
        </p:nvPicPr>
        <p:blipFill>
          <a:blip r:embed="rId2" cstate="print"/>
          <a:stretch>
            <a:fillRect/>
          </a:stretch>
        </p:blipFill>
        <p:spPr>
          <a:xfrm>
            <a:off x="0" y="1600200"/>
            <a:ext cx="4343400" cy="4876800"/>
          </a:xfrm>
          <a:prstGeom prst="rect">
            <a:avLst/>
          </a:prstGeom>
          <a:scene3d>
            <a:camera prst="perspectiveContrastingRightFacing"/>
            <a:lightRig rig="threePt" dir="t"/>
          </a:scene3d>
          <a:sp3d>
            <a:bevelT w="139700" h="139700" prst="divot"/>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633</Words>
  <Application>Microsoft Office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محاور الدورة</vt:lpstr>
      <vt:lpstr>المقدمة</vt:lpstr>
      <vt:lpstr> استراتيجية وتكتيكات اللعبة </vt:lpstr>
      <vt:lpstr> ممكن للذكاء الاصطناعي تحسين استراتيجيات اللعب في كرة القدم من خلال عدة طرق، بما في ذلك: </vt:lpstr>
      <vt:lpstr>أمثلة على استخدام الذكاء الاصطناعي في كرة القدم</vt:lpstr>
      <vt:lpstr>  فوائد استخدام الذكاء الاصطناعي في كرة القدم </vt:lpstr>
      <vt:lpstr>Slide 8</vt:lpstr>
      <vt:lpstr>مستقبل الذكاء الاصطناعي وتحليلات البيانات في الرياضة</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dc:creator>
  <cp:lastModifiedBy>maryam</cp:lastModifiedBy>
  <cp:revision>10</cp:revision>
  <dcterms:created xsi:type="dcterms:W3CDTF">2006-08-16T00:00:00Z</dcterms:created>
  <dcterms:modified xsi:type="dcterms:W3CDTF">2025-04-07T07:57:07Z</dcterms:modified>
</cp:coreProperties>
</file>