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2" r:id="rId2"/>
    <p:sldId id="322" r:id="rId3"/>
    <p:sldId id="323" r:id="rId4"/>
    <p:sldId id="324" r:id="rId5"/>
    <p:sldId id="325" r:id="rId6"/>
    <p:sldId id="326" r:id="rId7"/>
    <p:sldId id="327" r:id="rId8"/>
    <p:sldId id="328" r:id="rId9"/>
    <p:sldId id="329" r:id="rId10"/>
    <p:sldId id="331" r:id="rId11"/>
    <p:sldId id="332" r:id="rId12"/>
    <p:sldId id="333" r:id="rId13"/>
    <p:sldId id="330" r:id="rId14"/>
    <p:sldId id="334" r:id="rId15"/>
    <p:sldId id="335" r:id="rId16"/>
    <p:sldId id="307" r:id="rId17"/>
    <p:sldId id="295" r:id="rId18"/>
    <p:sldId id="321" r:id="rId19"/>
    <p:sldId id="291" r:id="rId20"/>
    <p:sldId id="290" r:id="rId21"/>
    <p:sldId id="292" r:id="rId22"/>
    <p:sldId id="296" r:id="rId23"/>
    <p:sldId id="300" r:id="rId24"/>
    <p:sldId id="297" r:id="rId25"/>
    <p:sldId id="298" r:id="rId26"/>
    <p:sldId id="258" r:id="rId27"/>
    <p:sldId id="261" r:id="rId28"/>
    <p:sldId id="263" r:id="rId29"/>
    <p:sldId id="260" r:id="rId30"/>
    <p:sldId id="267" r:id="rId31"/>
    <p:sldId id="308" r:id="rId32"/>
    <p:sldId id="280" r:id="rId33"/>
    <p:sldId id="317" r:id="rId34"/>
    <p:sldId id="315" r:id="rId35"/>
    <p:sldId id="319" r:id="rId36"/>
    <p:sldId id="320" r:id="rId37"/>
    <p:sldId id="306" r:id="rId38"/>
    <p:sldId id="287"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hbibi Rahmatullah" initials="BR" lastIdx="10" clrIdx="0">
    <p:extLst>
      <p:ext uri="{19B8F6BF-5375-455C-9EA6-DF929625EA0E}">
        <p15:presenceInfo xmlns:p15="http://schemas.microsoft.com/office/powerpoint/2012/main" userId="b5875fa5b989c3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3250" autoAdjust="0"/>
  </p:normalViewPr>
  <p:slideViewPr>
    <p:cSldViewPr>
      <p:cViewPr varScale="1">
        <p:scale>
          <a:sx n="59" d="100"/>
          <a:sy n="59" d="100"/>
        </p:scale>
        <p:origin x="1732"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D5740-32B2-4C80-A88C-BE5AEBB5D965}" type="datetimeFigureOut">
              <a:rPr lang="en-US" smtClean="0"/>
              <a:t>11/29/2025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0E599-0759-4435-AF47-236266919222}" type="slidenum">
              <a:rPr lang="en-US" smtClean="0"/>
              <a:t>‹#›</a:t>
            </a:fld>
            <a:endParaRPr lang="en-US"/>
          </a:p>
        </p:txBody>
      </p:sp>
    </p:spTree>
    <p:extLst>
      <p:ext uri="{BB962C8B-B14F-4D97-AF65-F5344CB8AC3E}">
        <p14:creationId xmlns:p14="http://schemas.microsoft.com/office/powerpoint/2010/main" val="159025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0E599-0759-4435-AF47-236266919222}" type="slidenum">
              <a:rPr lang="en-US" smtClean="0"/>
              <a:t>28</a:t>
            </a:fld>
            <a:endParaRPr lang="en-US"/>
          </a:p>
        </p:txBody>
      </p:sp>
    </p:spTree>
    <p:extLst>
      <p:ext uri="{BB962C8B-B14F-4D97-AF65-F5344CB8AC3E}">
        <p14:creationId xmlns:p14="http://schemas.microsoft.com/office/powerpoint/2010/main" val="370304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kecbu.uobaghdad.edu.iq/"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35.png"/><Relationship Id="rId7" Type="http://schemas.openxmlformats.org/officeDocument/2006/relationships/image" Target="../media/image33.emf"/><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705600"/>
          </a:xfrm>
        </p:spPr>
        <p:txBody>
          <a:bodyPr>
            <a:normAutofit/>
          </a:bodyPr>
          <a:lstStyle/>
          <a:p>
            <a:endParaRPr lang="en-US" sz="2800" b="1" dirty="0">
              <a:solidFill>
                <a:schemeClr val="accent2"/>
              </a:solidFill>
              <a:latin typeface="Times New Roman" pitchFamily="18" charset="0"/>
              <a:cs typeface="Times New Roman" pitchFamily="18" charset="0"/>
            </a:endParaRPr>
          </a:p>
          <a:p>
            <a:endParaRPr lang="en-US" sz="2800" b="1" dirty="0">
              <a:solidFill>
                <a:schemeClr val="accent2"/>
              </a:solidFill>
              <a:latin typeface="Times New Roman" pitchFamily="18" charset="0"/>
              <a:cs typeface="Times New Roman" pitchFamily="18" charset="0"/>
            </a:endParaRPr>
          </a:p>
          <a:p>
            <a:pPr algn="ctr"/>
            <a:r>
              <a:rPr lang="en-US" sz="2800" b="1" i="0" u="none" strike="noStrike" dirty="0">
                <a:solidFill>
                  <a:schemeClr val="accent1">
                    <a:lumMod val="75000"/>
                  </a:schemeClr>
                </a:solidFill>
                <a:effectLst/>
                <a:latin typeface="Arial" panose="020B0604020202020204" pitchFamily="34" charset="0"/>
                <a:cs typeface="Arial" panose="020B0604020202020204" pitchFamily="34" charset="0"/>
              </a:rPr>
              <a:t>AL-Khwarizmi College of</a:t>
            </a:r>
          </a:p>
          <a:p>
            <a:pPr algn="ctr"/>
            <a:r>
              <a:rPr lang="en-US" sz="2800" b="1" i="0" u="none" strike="noStrike" dirty="0">
                <a:solidFill>
                  <a:schemeClr val="accent1">
                    <a:lumMod val="75000"/>
                  </a:schemeClr>
                </a:solidFill>
                <a:effectLst/>
                <a:latin typeface="Arial" panose="020B0604020202020204" pitchFamily="34" charset="0"/>
                <a:cs typeface="Arial" panose="020B0604020202020204" pitchFamily="34" charset="0"/>
              </a:rPr>
              <a:t> Engineering </a:t>
            </a:r>
          </a:p>
          <a:p>
            <a:pPr algn="ctr"/>
            <a:r>
              <a:rPr lang="en-US" sz="2800" b="1" i="0" u="none" strike="noStrike" dirty="0">
                <a:solidFill>
                  <a:schemeClr val="accent1">
                    <a:lumMod val="75000"/>
                  </a:schemeClr>
                </a:solidFill>
                <a:effectLst/>
                <a:latin typeface="Arial" panose="020B0604020202020204" pitchFamily="34" charset="0"/>
                <a:cs typeface="Arial" panose="020B0604020202020204" pitchFamily="34" charset="0"/>
              </a:rPr>
              <a:t>University of Baghdad</a:t>
            </a:r>
          </a:p>
          <a:p>
            <a:pPr algn="ctr"/>
            <a:r>
              <a:rPr lang="en-US" sz="2800" b="1" i="0" dirty="0">
                <a:solidFill>
                  <a:schemeClr val="accent1">
                    <a:lumMod val="75000"/>
                  </a:schemeClr>
                </a:solidFill>
                <a:effectLst/>
                <a:latin typeface="Arial" panose="020B0604020202020204" pitchFamily="34" charset="0"/>
                <a:cs typeface="Arial" panose="020B0604020202020204" pitchFamily="34" charset="0"/>
              </a:rPr>
              <a:t>Department of Information and Communications Engineering</a:t>
            </a:r>
            <a:endParaRPr lang="en-US" sz="2800" b="1" i="0" u="none" strike="noStrike" dirty="0">
              <a:solidFill>
                <a:schemeClr val="accent1">
                  <a:lumMod val="75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endParaRPr lang="en-US" sz="2800" b="1" dirty="0">
              <a:solidFill>
                <a:schemeClr val="accent2"/>
              </a:solidFill>
              <a:latin typeface="Times New Roman" pitchFamily="18" charset="0"/>
              <a:cs typeface="Times New Roman" pitchFamily="18" charset="0"/>
            </a:endParaRPr>
          </a:p>
          <a:p>
            <a:r>
              <a:rPr lang="en-US" sz="2800" b="1" i="0" dirty="0">
                <a:solidFill>
                  <a:srgbClr val="005BA1"/>
                </a:solidFill>
                <a:effectLst/>
                <a:latin typeface="Roboto" panose="02000000000000000000" pitchFamily="2" charset="0"/>
              </a:rPr>
              <a:t>Artificial intelligence and its use in other sciences</a:t>
            </a:r>
          </a:p>
          <a:p>
            <a:endParaRPr lang="en-US" sz="2400" b="1" dirty="0">
              <a:solidFill>
                <a:schemeClr val="tx2">
                  <a:lumMod val="60000"/>
                  <a:lumOff val="40000"/>
                </a:schemeClr>
              </a:solidFill>
              <a:latin typeface="Times New Roman" pitchFamily="18" charset="0"/>
              <a:cs typeface="Times New Roman" pitchFamily="18" charset="0"/>
            </a:endParaRPr>
          </a:p>
          <a:p>
            <a:r>
              <a:rPr lang="en-US" sz="2400" b="1" dirty="0" err="1">
                <a:solidFill>
                  <a:schemeClr val="tx2">
                    <a:lumMod val="60000"/>
                    <a:lumOff val="40000"/>
                  </a:schemeClr>
                </a:solidFill>
                <a:latin typeface="Times New Roman" pitchFamily="18" charset="0"/>
                <a:cs typeface="Times New Roman" pitchFamily="18" charset="0"/>
              </a:rPr>
              <a:t>Dr.Omar</a:t>
            </a:r>
            <a:r>
              <a:rPr lang="en-US" sz="2400" b="1" dirty="0">
                <a:solidFill>
                  <a:schemeClr val="tx2">
                    <a:lumMod val="60000"/>
                    <a:lumOff val="40000"/>
                  </a:schemeClr>
                </a:solidFill>
                <a:latin typeface="Times New Roman" pitchFamily="18" charset="0"/>
                <a:cs typeface="Times New Roman" pitchFamily="18" charset="0"/>
              </a:rPr>
              <a:t> Adel Al-Jubouri </a:t>
            </a:r>
          </a:p>
          <a:p>
            <a:endParaRPr lang="en-US" b="1" dirty="0">
              <a:solidFill>
                <a:schemeClr val="tx2">
                  <a:lumMod val="60000"/>
                  <a:lumOff val="40000"/>
                </a:schemeClr>
              </a:solidFill>
              <a:latin typeface="Times New Roman" pitchFamily="18" charset="0"/>
              <a:cs typeface="Times New Roman" pitchFamily="18" charset="0"/>
            </a:endParaRPr>
          </a:p>
          <a:p>
            <a:r>
              <a:rPr lang="en-US" b="1" dirty="0">
                <a:solidFill>
                  <a:schemeClr val="tx2">
                    <a:lumMod val="60000"/>
                    <a:lumOff val="40000"/>
                  </a:schemeClr>
                </a:solidFill>
                <a:latin typeface="Times New Roman" pitchFamily="18" charset="0"/>
                <a:cs typeface="Times New Roman" pitchFamily="18" charset="0"/>
              </a:rPr>
              <a:t> </a:t>
            </a:r>
            <a:endParaRPr lang="en-US" dirty="0">
              <a:solidFill>
                <a:schemeClr val="tx2">
                  <a:lumMod val="60000"/>
                  <a:lumOff val="40000"/>
                </a:schemeClr>
              </a:solidFill>
              <a:latin typeface="Times New Roman" pitchFamily="18" charset="0"/>
              <a:cs typeface="Times New Roman" pitchFamily="18" charset="0"/>
            </a:endParaRPr>
          </a:p>
        </p:txBody>
      </p:sp>
      <p:pic>
        <p:nvPicPr>
          <p:cNvPr id="2" name="Picture 2" descr="AL-Khwarizmi College of Engineering University of baghdad">
            <a:extLst>
              <a:ext uri="{FF2B5EF4-FFF2-40B4-BE49-F238E27FC236}">
                <a16:creationId xmlns:a16="http://schemas.microsoft.com/office/drawing/2014/main" id="{26C07C73-93E7-4EC6-A121-7987CC7BC7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565"/>
            <a:ext cx="1828800" cy="18324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D080875-4F51-8622-8DDB-3AD9FE454174}"/>
              </a:ext>
            </a:extLst>
          </p:cNvPr>
          <p:cNvPicPr>
            <a:picLocks noChangeAspect="1"/>
          </p:cNvPicPr>
          <p:nvPr/>
        </p:nvPicPr>
        <p:blipFill>
          <a:blip r:embed="rId4"/>
          <a:stretch>
            <a:fillRect/>
          </a:stretch>
        </p:blipFill>
        <p:spPr>
          <a:xfrm>
            <a:off x="7086600" y="87110"/>
            <a:ext cx="1828800" cy="1856509"/>
          </a:xfrm>
          <a:prstGeom prst="rect">
            <a:avLst/>
          </a:prstGeom>
        </p:spPr>
      </p:pic>
    </p:spTree>
    <p:extLst>
      <p:ext uri="{BB962C8B-B14F-4D97-AF65-F5344CB8AC3E}">
        <p14:creationId xmlns:p14="http://schemas.microsoft.com/office/powerpoint/2010/main" val="341745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E38F40-EAFA-B0EF-15FE-A2B6AF8F2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76200"/>
            <a:ext cx="9144000" cy="6781799"/>
          </a:xfrm>
        </p:spPr>
      </p:pic>
    </p:spTree>
    <p:extLst>
      <p:ext uri="{BB962C8B-B14F-4D97-AF65-F5344CB8AC3E}">
        <p14:creationId xmlns:p14="http://schemas.microsoft.com/office/powerpoint/2010/main" val="176006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171021-2158-36E6-F812-EC928F6C84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6858000"/>
          </a:xfrm>
        </p:spPr>
      </p:pic>
    </p:spTree>
    <p:extLst>
      <p:ext uri="{BB962C8B-B14F-4D97-AF65-F5344CB8AC3E}">
        <p14:creationId xmlns:p14="http://schemas.microsoft.com/office/powerpoint/2010/main" val="311916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EF332B-C1C8-A7D8-2E15-90010FF631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66560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17E5DA-AEB4-D5D8-86C3-61DF305BC8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11693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A5E3688-7AD6-89FE-1DAF-83F8775319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213650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1DCC-D4A3-9C59-FF0F-544C9BA3A914}"/>
              </a:ext>
            </a:extLst>
          </p:cNvPr>
          <p:cNvSpPr>
            <a:spLocks noGrp="1"/>
          </p:cNvSpPr>
          <p:nvPr>
            <p:ph type="title"/>
          </p:nvPr>
        </p:nvSpPr>
        <p:spPr/>
        <p:txBody>
          <a:bodyPr/>
          <a:lstStyle/>
          <a:p>
            <a:r>
              <a:rPr lang="en-US" dirty="0"/>
              <a:t>AI In Diagnosis And Treatment </a:t>
            </a:r>
            <a:endParaRPr lang="ar-IQ" dirty="0"/>
          </a:p>
        </p:txBody>
      </p:sp>
      <p:pic>
        <p:nvPicPr>
          <p:cNvPr id="1026" name="Picture 2" descr="New technology could turn every smartphone into a skin cancer detector ...">
            <a:extLst>
              <a:ext uri="{FF2B5EF4-FFF2-40B4-BE49-F238E27FC236}">
                <a16:creationId xmlns:a16="http://schemas.microsoft.com/office/drawing/2014/main" id="{C87DED55-0181-952C-2F65-33685D288E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557725"/>
            <a:ext cx="7315200" cy="502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36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9186"/>
            <a:ext cx="4558100" cy="6678751"/>
          </a:xfrm>
          <a:prstGeom prst="rect">
            <a:avLst/>
          </a:prstGeom>
        </p:spPr>
        <p:txBody>
          <a:bodyPr wrap="square">
            <a:spAutoFit/>
          </a:bodyPr>
          <a:lstStyle/>
          <a:p>
            <a:pPr algn="just"/>
            <a:r>
              <a:rPr lang="en-US" sz="3200" dirty="0">
                <a:solidFill>
                  <a:schemeClr val="tx2">
                    <a:lumMod val="60000"/>
                    <a:lumOff val="40000"/>
                  </a:schemeClr>
                </a:solidFill>
                <a:latin typeface="Times New Roman" pitchFamily="18" charset="0"/>
                <a:cs typeface="Times New Roman" pitchFamily="18" charset="0"/>
              </a:rPr>
              <a:t>Outline</a:t>
            </a:r>
          </a:p>
          <a:p>
            <a:pPr marL="457200"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Theoretical backgrounds</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Objectives</a:t>
            </a:r>
          </a:p>
          <a:p>
            <a:pPr lvl="1" indent="-457200">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Questions</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Problem Statement</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Significance    </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Scope</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Literature Map</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Methodology </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Findings</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Contribution </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Conclusion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1285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0" y="152400"/>
            <a:ext cx="9144000" cy="6705600"/>
          </a:xfrm>
        </p:spPr>
        <p:txBody>
          <a:bodyPr>
            <a:normAutofit fontScale="85000" lnSpcReduction="20000"/>
          </a:bodyPr>
          <a:lstStyle/>
          <a:p>
            <a:pPr marL="0" indent="0" algn="just">
              <a:buNone/>
            </a:pPr>
            <a:r>
              <a:rPr lang="en-US" sz="4100" dirty="0">
                <a:solidFill>
                  <a:schemeClr val="tx2">
                    <a:lumMod val="60000"/>
                    <a:lumOff val="40000"/>
                  </a:schemeClr>
                </a:solidFill>
                <a:latin typeface="Times New Roman" pitchFamily="18" charset="0"/>
                <a:cs typeface="Times New Roman" pitchFamily="18" charset="0"/>
              </a:rPr>
              <a:t>Theoretical backgrounds</a:t>
            </a: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The health care system exploits the Internet to simplify the digital medical images and information exchange between health institutions to provide e-health services to patients. </a:t>
            </a:r>
          </a:p>
          <a:p>
            <a:pPr algn="just"/>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Internet facilitates the communication of huge numbers of people and the transmission of enormous data, which poses a challenge to information security, resources and to ensure the network authenticity against various attacks. </a:t>
            </a:r>
          </a:p>
          <a:p>
            <a:pPr algn="just"/>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Medical image  security is essential and compulsory due to the digital technologies rapid development including Internet technologies and image processing tools.</a:t>
            </a:r>
          </a:p>
          <a:p>
            <a:pPr algn="just"/>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The powerful image processing tools and advanced software make it easy to manipulate, alter and distribute data. Therefore, it becomes mandatory to enhance content security during data use and transmission. </a:t>
            </a:r>
            <a:endParaRPr lang="en-US" dirty="0"/>
          </a:p>
        </p:txBody>
      </p:sp>
    </p:spTree>
    <p:extLst>
      <p:ext uri="{BB962C8B-B14F-4D97-AF65-F5344CB8AC3E}">
        <p14:creationId xmlns:p14="http://schemas.microsoft.com/office/powerpoint/2010/main" val="319284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type="title"/>
          </p:nvPr>
        </p:nvSpPr>
        <p:spPr/>
        <p:txBody>
          <a:bodyPr/>
          <a:lstStyle/>
          <a:p>
            <a:r>
              <a:rPr lang="en-US" dirty="0"/>
              <a:t>Skin Cancer Image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752600"/>
            <a:ext cx="1392237"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79297"/>
            <a:ext cx="2067718" cy="202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779297"/>
            <a:ext cx="234503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33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152400"/>
            <a:ext cx="8763000" cy="5791200"/>
          </a:xfrm>
        </p:spPr>
        <p:txBody>
          <a:bodyPr>
            <a:normAutofit lnSpcReduction="10000"/>
          </a:bodyPr>
          <a:lstStyle/>
          <a:p>
            <a:pPr marL="0" lvl="1" indent="0">
              <a:buNone/>
            </a:pPr>
            <a:r>
              <a:rPr lang="en-US" b="1" dirty="0">
                <a:latin typeface="Times New Roman" pitchFamily="18" charset="0"/>
                <a:cs typeface="Times New Roman" pitchFamily="18" charset="0"/>
              </a:rPr>
              <a:t> </a:t>
            </a:r>
            <a:r>
              <a:rPr lang="en-US" sz="3200" b="1" dirty="0">
                <a:solidFill>
                  <a:schemeClr val="tx2">
                    <a:lumMod val="60000"/>
                    <a:lumOff val="40000"/>
                  </a:schemeClr>
                </a:solidFill>
                <a:latin typeface="Times New Roman" pitchFamily="18" charset="0"/>
                <a:cs typeface="Times New Roman" pitchFamily="18" charset="0"/>
              </a:rPr>
              <a:t>Research Objectives</a:t>
            </a:r>
            <a:endParaRPr lang="en-US" sz="3200" dirty="0">
              <a:solidFill>
                <a:schemeClr val="tx2">
                  <a:lumMod val="60000"/>
                  <a:lumOff val="40000"/>
                </a:schemeClr>
              </a:solidFill>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lvl="0" indent="0">
              <a:buNone/>
            </a:pPr>
            <a:r>
              <a:rPr lang="en-US" sz="2400" dirty="0">
                <a:latin typeface="Times New Roman" pitchFamily="18" charset="0"/>
                <a:cs typeface="Times New Roman" pitchFamily="18" charset="0"/>
              </a:rPr>
              <a:t>1-To extract the significant features for skin cancer in medical dermoscopy images.</a:t>
            </a:r>
          </a:p>
          <a:p>
            <a:pPr marL="0" lvl="0" indent="0">
              <a:buNone/>
            </a:pPr>
            <a:endParaRPr lang="en-US" sz="2400" dirty="0">
              <a:latin typeface="Times New Roman" pitchFamily="18" charset="0"/>
              <a:cs typeface="Times New Roman" pitchFamily="18" charset="0"/>
            </a:endParaRPr>
          </a:p>
          <a:p>
            <a:pPr marL="0" lvl="0" indent="0">
              <a:buNone/>
            </a:pPr>
            <a:r>
              <a:rPr lang="en-US" sz="2400" dirty="0">
                <a:latin typeface="Times New Roman" pitchFamily="18" charset="0"/>
                <a:cs typeface="Times New Roman" pitchFamily="18" charset="0"/>
              </a:rPr>
              <a:t>2-To develop a hybrid detection model for skin cancer in medical dermoscopy images.</a:t>
            </a:r>
          </a:p>
          <a:p>
            <a:pPr marL="0" lvl="0" indent="0">
              <a:buNone/>
            </a:pPr>
            <a:endParaRPr lang="en-US" sz="2400" dirty="0">
              <a:latin typeface="Times New Roman" pitchFamily="18" charset="0"/>
              <a:cs typeface="Times New Roman" pitchFamily="18" charset="0"/>
            </a:endParaRPr>
          </a:p>
          <a:p>
            <a:pPr marL="0" lvl="0" indent="0">
              <a:buNone/>
            </a:pPr>
            <a:r>
              <a:rPr lang="en-US" sz="2400" dirty="0">
                <a:latin typeface="Times New Roman" pitchFamily="18" charset="0"/>
                <a:cs typeface="Times New Roman" pitchFamily="18" charset="0"/>
              </a:rPr>
              <a:t>3-To develop an embedding technique based on chaotic map for embedding watermark in the region of non interest in the medical dermoscopy images.</a:t>
            </a:r>
          </a:p>
          <a:p>
            <a:pPr marL="0" lvl="0" indent="0">
              <a:buNone/>
            </a:pPr>
            <a:r>
              <a:rPr lang="en-US" sz="2400" dirty="0">
                <a:latin typeface="Times New Roman" pitchFamily="18" charset="0"/>
                <a:cs typeface="Times New Roman" pitchFamily="18" charset="0"/>
              </a:rPr>
              <a:t> </a:t>
            </a:r>
          </a:p>
          <a:p>
            <a:pPr marL="0" lvl="0" indent="0">
              <a:buNone/>
            </a:pPr>
            <a:r>
              <a:rPr lang="en-US" sz="2400" dirty="0">
                <a:latin typeface="Times New Roman" pitchFamily="18" charset="0"/>
                <a:cs typeface="Times New Roman" pitchFamily="18" charset="0"/>
              </a:rPr>
              <a:t>4-To evaluate the performance of the proposed watermarking technique and the detection model.</a:t>
            </a:r>
          </a:p>
          <a:p>
            <a:endParaRPr lang="en-US" dirty="0"/>
          </a:p>
        </p:txBody>
      </p:sp>
    </p:spTree>
    <p:extLst>
      <p:ext uri="{BB962C8B-B14F-4D97-AF65-F5344CB8AC3E}">
        <p14:creationId xmlns:p14="http://schemas.microsoft.com/office/powerpoint/2010/main" val="366883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D37F-4EFD-973D-5EA0-EA9F56D2B768}"/>
              </a:ext>
            </a:extLst>
          </p:cNvPr>
          <p:cNvSpPr>
            <a:spLocks noGrp="1"/>
          </p:cNvSpPr>
          <p:nvPr>
            <p:ph type="title"/>
          </p:nvPr>
        </p:nvSpPr>
        <p:spPr/>
        <p:txBody>
          <a:bodyPr>
            <a:normAutofit fontScale="90000"/>
          </a:bodyPr>
          <a:lstStyle/>
          <a:p>
            <a:pPr algn="l"/>
            <a:r>
              <a:rPr lang="en-US" sz="4400" b="1">
                <a:solidFill>
                  <a:schemeClr val="accent2"/>
                </a:solidFill>
                <a:latin typeface="Times New Roman" pitchFamily="18" charset="0"/>
                <a:cs typeface="Times New Roman" pitchFamily="18" charset="0"/>
              </a:rPr>
              <a:t>Artificial Intelligence</a:t>
            </a:r>
            <a:r>
              <a:rPr lang="en-US" sz="4400" b="1" dirty="0">
                <a:solidFill>
                  <a:schemeClr val="accent2"/>
                </a:solidFill>
                <a:latin typeface="Times New Roman" pitchFamily="18" charset="0"/>
                <a:cs typeface="Times New Roman" pitchFamily="18" charset="0"/>
              </a:rPr>
              <a:t>?</a:t>
            </a:r>
            <a:br>
              <a:rPr lang="en-US" sz="4400" dirty="0">
                <a:solidFill>
                  <a:schemeClr val="tx2">
                    <a:lumMod val="60000"/>
                    <a:lumOff val="40000"/>
                  </a:schemeClr>
                </a:solidFill>
                <a:latin typeface="Times New Roman" pitchFamily="18" charset="0"/>
                <a:cs typeface="Times New Roman" pitchFamily="18" charset="0"/>
              </a:rPr>
            </a:br>
            <a:endParaRPr lang="ar-IQ" dirty="0"/>
          </a:p>
        </p:txBody>
      </p:sp>
      <p:pic>
        <p:nvPicPr>
          <p:cNvPr id="4" name="Content Placeholder 3">
            <a:extLst>
              <a:ext uri="{FF2B5EF4-FFF2-40B4-BE49-F238E27FC236}">
                <a16:creationId xmlns:a16="http://schemas.microsoft.com/office/drawing/2014/main" id="{715A9B18-390B-9052-EB09-BDC8027EF121}"/>
              </a:ext>
            </a:extLst>
          </p:cNvPr>
          <p:cNvPicPr>
            <a:picLocks noGrp="1" noChangeAspect="1"/>
          </p:cNvPicPr>
          <p:nvPr>
            <p:ph idx="1"/>
          </p:nvPr>
        </p:nvPicPr>
        <p:blipFill>
          <a:blip r:embed="rId2"/>
          <a:stretch>
            <a:fillRect/>
          </a:stretch>
        </p:blipFill>
        <p:spPr>
          <a:xfrm>
            <a:off x="1219200" y="1524000"/>
            <a:ext cx="7120334" cy="4068762"/>
          </a:xfrm>
          <a:prstGeom prst="rect">
            <a:avLst/>
          </a:prstGeom>
        </p:spPr>
      </p:pic>
    </p:spTree>
    <p:extLst>
      <p:ext uri="{BB962C8B-B14F-4D97-AF65-F5344CB8AC3E}">
        <p14:creationId xmlns:p14="http://schemas.microsoft.com/office/powerpoint/2010/main" val="176266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991600" cy="5791200"/>
          </a:xfrm>
        </p:spPr>
        <p:txBody>
          <a:bodyPr>
            <a:normAutofit fontScale="92500" lnSpcReduction="20000"/>
          </a:bodyPr>
          <a:lstStyle/>
          <a:p>
            <a:pPr marL="0" lvl="1" indent="0">
              <a:buNone/>
            </a:pPr>
            <a:r>
              <a:rPr lang="en-US" sz="3500" b="1" dirty="0">
                <a:solidFill>
                  <a:schemeClr val="tx2">
                    <a:lumMod val="60000"/>
                    <a:lumOff val="40000"/>
                  </a:schemeClr>
                </a:solidFill>
                <a:latin typeface="Times New Roman" pitchFamily="18" charset="0"/>
                <a:cs typeface="Times New Roman" pitchFamily="18" charset="0"/>
              </a:rPr>
              <a:t> Research Questions</a:t>
            </a: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lvl="0" indent="0">
              <a:buNone/>
            </a:pPr>
            <a:r>
              <a:rPr lang="en-US" sz="2600" dirty="0">
                <a:latin typeface="Times New Roman" pitchFamily="18" charset="0"/>
                <a:cs typeface="Times New Roman" pitchFamily="18" charset="0"/>
              </a:rPr>
              <a:t>1- How to extract significant features of skin cancer in medical images that would be effective in identifying the skin cancer from non-skin cancer regions? </a:t>
            </a:r>
          </a:p>
          <a:p>
            <a:pPr marL="0" lvl="0" indent="0">
              <a:buNone/>
            </a:pPr>
            <a:endParaRPr lang="en-US" sz="2600" dirty="0">
              <a:latin typeface="Times New Roman" pitchFamily="18" charset="0"/>
              <a:cs typeface="Times New Roman" pitchFamily="18" charset="0"/>
            </a:endParaRPr>
          </a:p>
          <a:p>
            <a:pPr marL="0" lvl="0" indent="0">
              <a:buNone/>
            </a:pPr>
            <a:r>
              <a:rPr lang="en-US" sz="2600" dirty="0">
                <a:latin typeface="Times New Roman" pitchFamily="18" charset="0"/>
                <a:cs typeface="Times New Roman" pitchFamily="18" charset="0"/>
              </a:rPr>
              <a:t>2-What are the good detection techniques for skin cancer in digital images?</a:t>
            </a:r>
          </a:p>
          <a:p>
            <a:pPr marL="0" lvl="0" indent="0">
              <a:buNone/>
            </a:pPr>
            <a:endParaRPr lang="en-US" sz="2600" dirty="0">
              <a:latin typeface="Times New Roman" pitchFamily="18" charset="0"/>
              <a:cs typeface="Times New Roman" pitchFamily="18" charset="0"/>
            </a:endParaRPr>
          </a:p>
          <a:p>
            <a:pPr marL="0" lvl="0" indent="0">
              <a:buNone/>
            </a:pPr>
            <a:r>
              <a:rPr lang="en-US" sz="2600" dirty="0">
                <a:latin typeface="Times New Roman" pitchFamily="18" charset="0"/>
                <a:cs typeface="Times New Roman" pitchFamily="18" charset="0"/>
              </a:rPr>
              <a:t>3-How to develop a hybrid skin cancer watermarking?</a:t>
            </a:r>
          </a:p>
          <a:p>
            <a:pPr marL="0" lvl="0" indent="0">
              <a:buNone/>
            </a:pPr>
            <a:endParaRPr lang="en-US" sz="2600" dirty="0">
              <a:latin typeface="Times New Roman" pitchFamily="18" charset="0"/>
              <a:cs typeface="Times New Roman" pitchFamily="18" charset="0"/>
            </a:endParaRPr>
          </a:p>
          <a:p>
            <a:pPr marL="0" lvl="0" indent="0">
              <a:buNone/>
            </a:pPr>
            <a:r>
              <a:rPr lang="en-US" sz="2600" dirty="0">
                <a:latin typeface="Times New Roman" pitchFamily="18" charset="0"/>
                <a:cs typeface="Times New Roman" pitchFamily="18" charset="0"/>
              </a:rPr>
              <a:t>4-How to evaluate the performance of the watermarking and the detection model?</a:t>
            </a:r>
          </a:p>
          <a:p>
            <a:pPr marL="0" lvl="0" indent="0">
              <a:buNone/>
            </a:pPr>
            <a:endParaRPr lang="en-US" sz="2600" dirty="0">
              <a:latin typeface="Times New Roman" pitchFamily="18" charset="0"/>
              <a:cs typeface="Times New Roman" pitchFamily="18" charset="0"/>
            </a:endParaRPr>
          </a:p>
          <a:p>
            <a:pPr marL="0" indent="0">
              <a:buNone/>
            </a:pPr>
            <a:r>
              <a:rPr lang="en-US" sz="2600" dirty="0">
                <a:latin typeface="Times New Roman" pitchFamily="18" charset="0"/>
                <a:cs typeface="Times New Roman" pitchFamily="18" charset="0"/>
              </a:rPr>
              <a:t>5-How would the proposed watermarking technique and the detection model perform compared with other techniques?</a:t>
            </a:r>
          </a:p>
        </p:txBody>
      </p:sp>
    </p:spTree>
    <p:extLst>
      <p:ext uri="{BB962C8B-B14F-4D97-AF65-F5344CB8AC3E}">
        <p14:creationId xmlns:p14="http://schemas.microsoft.com/office/powerpoint/2010/main" val="87819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8" y="0"/>
            <a:ext cx="9158748" cy="6858000"/>
          </a:xfrm>
        </p:spPr>
        <p:txBody>
          <a:bodyPr>
            <a:normAutofit/>
          </a:bodyPr>
          <a:lstStyle/>
          <a:p>
            <a:pPr marL="457200" lvl="1" indent="0">
              <a:buNone/>
            </a:pPr>
            <a:r>
              <a:rPr lang="en-US" sz="3000" b="1" dirty="0">
                <a:solidFill>
                  <a:schemeClr val="tx2">
                    <a:lumMod val="60000"/>
                    <a:lumOff val="40000"/>
                  </a:schemeClr>
                </a:solidFill>
                <a:latin typeface="Times New Roman" pitchFamily="18" charset="0"/>
                <a:cs typeface="Times New Roman" pitchFamily="18" charset="0"/>
              </a:rPr>
              <a:t>Problem Statement</a:t>
            </a:r>
            <a:endParaRPr lang="en-US" sz="3000" dirty="0">
              <a:solidFill>
                <a:schemeClr val="tx2">
                  <a:lumMod val="60000"/>
                  <a:lumOff val="40000"/>
                </a:schemeClr>
              </a:solidFill>
              <a:latin typeface="Times New Roman" pitchFamily="18" charset="0"/>
              <a:cs typeface="Times New Roman" pitchFamily="18" charset="0"/>
            </a:endParaRPr>
          </a:p>
          <a:p>
            <a:pPr algn="just">
              <a:buFont typeface="Wingdings" pitchFamily="2" charset="2"/>
              <a:buChar char="Ø"/>
            </a:pPr>
            <a:r>
              <a:rPr lang="en-US" sz="2200" dirty="0">
                <a:latin typeface="Times New Roman" pitchFamily="18" charset="0"/>
                <a:cs typeface="Times New Roman" pitchFamily="18" charset="0"/>
              </a:rPr>
              <a:t>Medical image watermarking is a proper method to enhance medical data security and authentication, which is crucial and used for further diagnosis and treatment. Most watermarking techniques alter, and may distort the host image in order to insert authentication information.</a:t>
            </a:r>
          </a:p>
          <a:p>
            <a:pPr algn="just">
              <a:buFont typeface="Wingdings" pitchFamily="2" charset="2"/>
              <a:buChar char="Ø"/>
            </a:pPr>
            <a:r>
              <a:rPr lang="en-US" sz="2200" dirty="0">
                <a:latin typeface="Times New Roman" pitchFamily="18" charset="0"/>
                <a:cs typeface="Times New Roman" pitchFamily="18" charset="0"/>
              </a:rPr>
              <a:t>In several applications, image fidelity loss is not forbidden as long as original and modified images are perceptually equivalent except in medical, military, and legal applications, where the need for authentication is often essential . </a:t>
            </a:r>
          </a:p>
          <a:p>
            <a:pPr algn="just">
              <a:buFont typeface="Wingdings" pitchFamily="2" charset="2"/>
              <a:buChar char="Ø"/>
            </a:pPr>
            <a:r>
              <a:rPr lang="en-US" sz="2200" dirty="0">
                <a:latin typeface="Times New Roman" pitchFamily="18" charset="0"/>
                <a:cs typeface="Times New Roman" pitchFamily="18" charset="0"/>
              </a:rPr>
              <a:t>Many techniques and approaches have been developed for watermarking. Least significant bit (LSB) and spread spectrum are some of the spatial domain techniques. Discrete Fourier Transform (DFT), Discrete Cosine Transform (DCT), and Discrete Wavelet Transform (DWT) are commonly used in frequency (transform) domain. They are more secure but cause information loss due to rounding (when the inverse transform is applied). Therefore, it is preferred to select the adequate and secure watermarking technique that can attain good balancing between imperceptibility and embedding capacity.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0838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126163"/>
          </a:xfrm>
        </p:spPr>
        <p:txBody>
          <a:bodyPr>
            <a:normAutofit/>
          </a:bodyPr>
          <a:lstStyle/>
          <a:p>
            <a:pPr algn="just">
              <a:buFont typeface="Wingdings" pitchFamily="2" charset="2"/>
              <a:buChar char="Ø"/>
            </a:pPr>
            <a:r>
              <a:rPr lang="en-US" sz="2200" dirty="0">
                <a:latin typeface="Times New Roman" pitchFamily="18" charset="0"/>
                <a:cs typeface="Times New Roman" pitchFamily="18" charset="0"/>
              </a:rPr>
              <a:t>Luckily, chaos algorithms have proved their high performance. They have several serious properties, such as the sensitivity to initial conditions and system parameters.</a:t>
            </a:r>
          </a:p>
          <a:p>
            <a:pPr algn="just">
              <a:buFont typeface="Wingdings" pitchFamily="2" charset="2"/>
              <a:buChar char="Ø"/>
            </a:pPr>
            <a:r>
              <a:rPr lang="en-US" sz="2200" dirty="0">
                <a:latin typeface="Times New Roman" pitchFamily="18" charset="0"/>
                <a:cs typeface="Times New Roman" pitchFamily="18" charset="0"/>
              </a:rPr>
              <a:t>To maintain medical image quality like skin cancer image, watermark embedding process should avert the regions of interest (ROI) that identified by the segmentation process due to include these regions the sensitive information. Image segmentation should be done in a proper manner to gain some disease characteristics or following lesion, followed by feature extraction to identify the ROI that may be a tumor, lesion, abnormality etc. </a:t>
            </a:r>
          </a:p>
          <a:p>
            <a:pPr>
              <a:buFont typeface="Wingdings" pitchFamily="2" charset="2"/>
              <a:buChar char="Ø"/>
            </a:pPr>
            <a:r>
              <a:rPr lang="en-US" sz="2400" dirty="0">
                <a:latin typeface="Times New Roman" pitchFamily="18" charset="0"/>
                <a:cs typeface="Times New Roman" pitchFamily="18" charset="0"/>
              </a:rPr>
              <a:t>This research aims to reveal the potentials of digital watermarking in medical data management issues and proposes a novel method to enforce integrity, authenticity and confidentiality of the medical information, by proposing a robust watermark based on chaotic embedding and hybrid detection model for skin cancer.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97661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650"/>
            <a:ext cx="9144000" cy="6771084"/>
          </a:xfrm>
          <a:prstGeom prst="rect">
            <a:avLst/>
          </a:prstGeom>
        </p:spPr>
        <p:txBody>
          <a:bodyPr wrap="square">
            <a:spAutoFit/>
          </a:bodyPr>
          <a:lstStyle/>
          <a:p>
            <a:r>
              <a:rPr lang="en-US" sz="3200" b="1" dirty="0">
                <a:solidFill>
                  <a:schemeClr val="tx2">
                    <a:lumMod val="60000"/>
                    <a:lumOff val="40000"/>
                  </a:schemeClr>
                </a:solidFill>
                <a:latin typeface="Times New Roman" pitchFamily="18" charset="0"/>
                <a:cs typeface="Times New Roman" pitchFamily="18" charset="0"/>
              </a:rPr>
              <a:t> </a:t>
            </a:r>
            <a:r>
              <a:rPr lang="en-US" sz="2800" b="1" dirty="0">
                <a:solidFill>
                  <a:schemeClr val="tx2">
                    <a:lumMod val="60000"/>
                    <a:lumOff val="40000"/>
                  </a:schemeClr>
                </a:solidFill>
                <a:latin typeface="Times New Roman" pitchFamily="18" charset="0"/>
                <a:cs typeface="Times New Roman" pitchFamily="18" charset="0"/>
              </a:rPr>
              <a:t>Research Significance    </a:t>
            </a:r>
            <a:endParaRPr lang="en-US" sz="2800" dirty="0">
              <a:solidFill>
                <a:schemeClr val="tx2">
                  <a:lumMod val="60000"/>
                  <a:lumOff val="40000"/>
                </a:schemeClr>
              </a:solidFill>
              <a:latin typeface="Times New Roman" pitchFamily="18" charset="0"/>
              <a:cs typeface="Times New Roman" pitchFamily="18" charset="0"/>
            </a:endParaRPr>
          </a:p>
          <a:p>
            <a:pPr marL="342900" indent="-342900">
              <a:buFont typeface="Wingdings" pitchFamily="2" charset="2"/>
              <a:buChar char="Ø"/>
            </a:pPr>
            <a:r>
              <a:rPr lang="en-US" sz="2200" dirty="0">
                <a:latin typeface="Times New Roman" pitchFamily="18" charset="0"/>
                <a:cs typeface="Times New Roman" pitchFamily="18" charset="0"/>
              </a:rPr>
              <a:t>Medical information is significant and valuable due to its role in clinical diagnosis, treatment, education, research and other applications, for various organizations. </a:t>
            </a:r>
          </a:p>
          <a:p>
            <a:endParaRPr lang="en-US" sz="2200" dirty="0">
              <a:latin typeface="Times New Roman" pitchFamily="18" charset="0"/>
              <a:cs typeface="Times New Roman" pitchFamily="18" charset="0"/>
            </a:endParaRPr>
          </a:p>
          <a:p>
            <a:pPr marL="342900" indent="-342900" algn="just">
              <a:buFont typeface="Wingdings" pitchFamily="2" charset="2"/>
              <a:buChar char="Ø"/>
            </a:pPr>
            <a:r>
              <a:rPr lang="en-US" sz="2200" dirty="0">
                <a:latin typeface="Times New Roman" pitchFamily="18" charset="0"/>
                <a:cs typeface="Times New Roman" pitchFamily="18" charset="0"/>
              </a:rPr>
              <a:t>Digital watermarking methods have the potential to become a good solution to provide alternative and complementary method for a large number of issues related to medical information communication, distribution and management.</a:t>
            </a:r>
          </a:p>
          <a:p>
            <a:pPr marL="342900" indent="-342900">
              <a:buFont typeface="Wingdings" pitchFamily="2" charset="2"/>
              <a:buChar char="Ø"/>
            </a:pPr>
            <a:endParaRPr lang="en-US" sz="2200" dirty="0">
              <a:latin typeface="Times New Roman" pitchFamily="18" charset="0"/>
              <a:cs typeface="Times New Roman" pitchFamily="18" charset="0"/>
            </a:endParaRPr>
          </a:p>
          <a:p>
            <a:r>
              <a:rPr lang="en-US" sz="2800" b="1" dirty="0">
                <a:solidFill>
                  <a:schemeClr val="tx2">
                    <a:lumMod val="60000"/>
                    <a:lumOff val="40000"/>
                  </a:schemeClr>
                </a:solidFill>
                <a:latin typeface="Times New Roman" pitchFamily="18" charset="0"/>
                <a:cs typeface="Times New Roman" pitchFamily="18" charset="0"/>
              </a:rPr>
              <a:t>Research Scope</a:t>
            </a:r>
            <a:endParaRPr lang="en-US" sz="2800" dirty="0">
              <a:solidFill>
                <a:schemeClr val="tx2">
                  <a:lumMod val="60000"/>
                  <a:lumOff val="40000"/>
                </a:schemeClr>
              </a:solidFill>
              <a:latin typeface="Times New Roman" pitchFamily="18" charset="0"/>
              <a:cs typeface="Times New Roman" pitchFamily="18" charset="0"/>
            </a:endParaRPr>
          </a:p>
          <a:p>
            <a:pPr marL="342900" indent="-342900" algn="just">
              <a:buFont typeface="Wingdings" pitchFamily="2" charset="2"/>
              <a:buChar char="Ø"/>
            </a:pPr>
            <a:r>
              <a:rPr lang="en-US" sz="2200" dirty="0">
                <a:latin typeface="Times New Roman" pitchFamily="18" charset="0"/>
                <a:cs typeface="Times New Roman" pitchFamily="18" charset="0"/>
              </a:rPr>
              <a:t>This research proposes a hybrid skin cancer watermark based on chaotic embedding and hybrid detection model. </a:t>
            </a:r>
          </a:p>
          <a:p>
            <a:pPr marL="342900" indent="-342900" algn="just">
              <a:buFont typeface="Wingdings" pitchFamily="2" charset="2"/>
              <a:buChar char="Ø"/>
            </a:pPr>
            <a:endParaRPr lang="en-US" sz="2200" dirty="0">
              <a:latin typeface="Times New Roman" pitchFamily="18" charset="0"/>
              <a:cs typeface="Times New Roman" pitchFamily="18" charset="0"/>
            </a:endParaRPr>
          </a:p>
          <a:p>
            <a:pPr marL="342900" indent="-342900" algn="just">
              <a:buFont typeface="Wingdings" pitchFamily="2" charset="2"/>
              <a:buChar char="Ø"/>
            </a:pPr>
            <a:r>
              <a:rPr lang="en-US" sz="2200" dirty="0">
                <a:latin typeface="Times New Roman" pitchFamily="18" charset="0"/>
                <a:cs typeface="Times New Roman" pitchFamily="18" charset="0"/>
              </a:rPr>
              <a:t>The hybrid detection model utilizes voting technique based on three classifiers including neural network, support vector machines and K nearest neighbor based on RGB color spaces standard skin cancer features related to color, shape and texture.</a:t>
            </a:r>
          </a:p>
          <a:p>
            <a:pPr marL="342900" indent="-342900">
              <a:buFont typeface="Wingdings" pitchFamily="2" charset="2"/>
              <a:buChar char="Ø"/>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41761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53309"/>
            <a:ext cx="8305800" cy="6131730"/>
          </a:xfrm>
          <a:prstGeom prst="rect">
            <a:avLst/>
          </a:prstGeom>
          <a:noFill/>
          <a:ln>
            <a:noFill/>
          </a:ln>
        </p:spPr>
      </p:pic>
      <p:sp>
        <p:nvSpPr>
          <p:cNvPr id="5" name="Rectangle 4"/>
          <p:cNvSpPr/>
          <p:nvPr/>
        </p:nvSpPr>
        <p:spPr>
          <a:xfrm>
            <a:off x="152400" y="76200"/>
            <a:ext cx="7010400" cy="677108"/>
          </a:xfrm>
          <a:prstGeom prst="rect">
            <a:avLst/>
          </a:prstGeom>
        </p:spPr>
        <p:txBody>
          <a:bodyPr wrap="square">
            <a:spAutoFit/>
          </a:bodyPr>
          <a:lstStyle/>
          <a:p>
            <a:pPr lvl="1">
              <a:spcBef>
                <a:spcPct val="20000"/>
              </a:spcBef>
            </a:pPr>
            <a:r>
              <a:rPr lang="en-US" sz="3800" b="1" dirty="0">
                <a:solidFill>
                  <a:srgbClr val="1F497D">
                    <a:lumMod val="60000"/>
                    <a:lumOff val="40000"/>
                  </a:srgbClr>
                </a:solidFill>
                <a:latin typeface="Times New Roman" pitchFamily="18" charset="0"/>
                <a:cs typeface="Times New Roman" pitchFamily="18" charset="0"/>
              </a:rPr>
              <a:t>Literature Map</a:t>
            </a:r>
            <a:endParaRPr lang="en-US" sz="3800" dirty="0">
              <a:solidFill>
                <a:srgbClr val="1F497D">
                  <a:lumMod val="60000"/>
                  <a:lumOff val="4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93308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20200" cy="523220"/>
          </a:xfrm>
          <a:prstGeom prst="rect">
            <a:avLst/>
          </a:prstGeom>
        </p:spPr>
        <p:txBody>
          <a:bodyPr wrap="square">
            <a:spAutoFit/>
          </a:bodyPr>
          <a:lstStyle/>
          <a:p>
            <a:pPr lvl="1">
              <a:spcBef>
                <a:spcPct val="20000"/>
              </a:spcBef>
            </a:pPr>
            <a:r>
              <a:rPr lang="en-US" sz="2800" b="1" dirty="0">
                <a:solidFill>
                  <a:srgbClr val="1F497D">
                    <a:lumMod val="60000"/>
                    <a:lumOff val="40000"/>
                  </a:srgbClr>
                </a:solidFill>
                <a:latin typeface="Times New Roman" pitchFamily="18" charset="0"/>
                <a:cs typeface="Times New Roman" pitchFamily="18" charset="0"/>
              </a:rPr>
              <a:t>Research Methodology</a:t>
            </a:r>
          </a:p>
        </p:txBody>
      </p:sp>
      <p:sp>
        <p:nvSpPr>
          <p:cNvPr id="3" name="Oval 2"/>
          <p:cNvSpPr/>
          <p:nvPr/>
        </p:nvSpPr>
        <p:spPr>
          <a:xfrm>
            <a:off x="1410335" y="1201200"/>
            <a:ext cx="2710180" cy="140970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1.</a:t>
            </a:r>
          </a:p>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 Preprocessing</a:t>
            </a:r>
          </a:p>
          <a:p>
            <a:pPr marL="0" marR="0">
              <a:lnSpc>
                <a:spcPct val="115000"/>
              </a:lnSpc>
              <a:spcBef>
                <a:spcPts val="0"/>
              </a:spcBef>
              <a:spcAft>
                <a:spcPts val="1000"/>
              </a:spcAft>
            </a:pPr>
            <a:r>
              <a:rPr lang="en-US" sz="1100" dirty="0">
                <a:effectLst/>
                <a:ea typeface="Calibri"/>
                <a:cs typeface="Arial"/>
              </a:rPr>
              <a:t> </a:t>
            </a:r>
          </a:p>
        </p:txBody>
      </p:sp>
      <p:sp>
        <p:nvSpPr>
          <p:cNvPr id="4" name="Oval 3"/>
          <p:cNvSpPr/>
          <p:nvPr/>
        </p:nvSpPr>
        <p:spPr>
          <a:xfrm>
            <a:off x="4645410" y="1135712"/>
            <a:ext cx="2717468" cy="1483028"/>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2.</a:t>
            </a:r>
            <a:endParaRPr lang="en-US" sz="1400" dirty="0">
              <a:effectLst/>
              <a:latin typeface="Times New Roman" pitchFamily="18" charset="0"/>
              <a:ea typeface="Calibri"/>
              <a:cs typeface="Times New Roman" pitchFamily="18" charset="0"/>
            </a:endParaRPr>
          </a:p>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Image Segmentation</a:t>
            </a:r>
            <a:endParaRPr lang="en-US" sz="1400" dirty="0">
              <a:effectLst/>
              <a:latin typeface="Times New Roman" pitchFamily="18" charset="0"/>
              <a:ea typeface="Calibri"/>
              <a:cs typeface="Times New Roman" pitchFamily="18" charset="0"/>
            </a:endParaRPr>
          </a:p>
        </p:txBody>
      </p:sp>
      <p:sp>
        <p:nvSpPr>
          <p:cNvPr id="5" name="Oval 4"/>
          <p:cNvSpPr/>
          <p:nvPr/>
        </p:nvSpPr>
        <p:spPr>
          <a:xfrm>
            <a:off x="1376202" y="5010439"/>
            <a:ext cx="2814799" cy="148531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5.</a:t>
            </a:r>
            <a:endParaRPr lang="en-US" sz="1400" dirty="0">
              <a:effectLst/>
              <a:latin typeface="Times New Roman" pitchFamily="18" charset="0"/>
              <a:ea typeface="Calibri"/>
              <a:cs typeface="Times New Roman" pitchFamily="18" charset="0"/>
            </a:endParaRPr>
          </a:p>
          <a:p>
            <a:pPr marL="0" marR="0">
              <a:lnSpc>
                <a:spcPct val="115000"/>
              </a:lnSpc>
              <a:spcBef>
                <a:spcPts val="0"/>
              </a:spcBef>
              <a:spcAft>
                <a:spcPts val="1000"/>
              </a:spcAft>
            </a:pPr>
            <a:r>
              <a:rPr lang="en-US" sz="1400" b="1" dirty="0">
                <a:effectLst/>
                <a:latin typeface="Times New Roman" pitchFamily="18" charset="0"/>
                <a:ea typeface="Calibri"/>
                <a:cs typeface="Times New Roman" pitchFamily="18" charset="0"/>
              </a:rPr>
              <a:t> Watermark Model </a:t>
            </a:r>
            <a:endParaRPr lang="en-US" sz="1400" dirty="0">
              <a:effectLst/>
              <a:latin typeface="Times New Roman" pitchFamily="18" charset="0"/>
              <a:ea typeface="Calibri"/>
              <a:cs typeface="Times New Roman" pitchFamily="18" charset="0"/>
            </a:endParaRPr>
          </a:p>
          <a:p>
            <a:pPr marL="0" marR="0">
              <a:lnSpc>
                <a:spcPct val="115000"/>
              </a:lnSpc>
              <a:spcBef>
                <a:spcPts val="0"/>
              </a:spcBef>
              <a:spcAft>
                <a:spcPts val="1000"/>
              </a:spcAft>
            </a:pPr>
            <a:r>
              <a:rPr lang="en-US" sz="1100" dirty="0">
                <a:effectLst/>
                <a:ea typeface="Calibri"/>
                <a:cs typeface="Arial"/>
              </a:rPr>
              <a:t> </a:t>
            </a:r>
          </a:p>
        </p:txBody>
      </p:sp>
      <p:sp>
        <p:nvSpPr>
          <p:cNvPr id="6" name="Oval 5"/>
          <p:cNvSpPr/>
          <p:nvPr/>
        </p:nvSpPr>
        <p:spPr>
          <a:xfrm>
            <a:off x="1308209" y="3069257"/>
            <a:ext cx="2786380" cy="1438592"/>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4.</a:t>
            </a:r>
            <a:endParaRPr lang="en-US" sz="1400" dirty="0">
              <a:effectLst/>
              <a:latin typeface="Times New Roman" pitchFamily="18" charset="0"/>
              <a:ea typeface="Calibri"/>
              <a:cs typeface="Times New Roman" pitchFamily="18" charset="0"/>
            </a:endParaRPr>
          </a:p>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Detection Model</a:t>
            </a:r>
            <a:endParaRPr lang="en-US" sz="1400" dirty="0">
              <a:effectLst/>
              <a:latin typeface="Times New Roman" pitchFamily="18" charset="0"/>
              <a:ea typeface="Calibri"/>
              <a:cs typeface="Times New Roman" pitchFamily="18" charset="0"/>
            </a:endParaRPr>
          </a:p>
          <a:p>
            <a:pPr marL="0" marR="0">
              <a:lnSpc>
                <a:spcPct val="115000"/>
              </a:lnSpc>
              <a:spcBef>
                <a:spcPts val="0"/>
              </a:spcBef>
              <a:spcAft>
                <a:spcPts val="1000"/>
              </a:spcAft>
            </a:pPr>
            <a:r>
              <a:rPr lang="en-US" sz="1100" dirty="0">
                <a:effectLst/>
                <a:ea typeface="Calibri"/>
                <a:cs typeface="Arial"/>
              </a:rPr>
              <a:t> </a:t>
            </a:r>
          </a:p>
        </p:txBody>
      </p:sp>
      <p:sp>
        <p:nvSpPr>
          <p:cNvPr id="7" name="Oval 6"/>
          <p:cNvSpPr/>
          <p:nvPr/>
        </p:nvSpPr>
        <p:spPr>
          <a:xfrm>
            <a:off x="4724400" y="3136266"/>
            <a:ext cx="2715729" cy="1453831"/>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3.</a:t>
            </a:r>
            <a:endParaRPr lang="en-US" sz="1400" dirty="0">
              <a:effectLst/>
              <a:latin typeface="Times New Roman" pitchFamily="18" charset="0"/>
              <a:ea typeface="Calibri"/>
              <a:cs typeface="Times New Roman" pitchFamily="18" charset="0"/>
            </a:endParaRPr>
          </a:p>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Feature Extraction</a:t>
            </a:r>
            <a:endParaRPr lang="en-US" sz="1400" dirty="0">
              <a:effectLst/>
              <a:latin typeface="Times New Roman" pitchFamily="18" charset="0"/>
              <a:ea typeface="Calibri"/>
              <a:cs typeface="Times New Roman" pitchFamily="18" charset="0"/>
            </a:endParaRPr>
          </a:p>
          <a:p>
            <a:pPr marL="0" marR="0">
              <a:lnSpc>
                <a:spcPct val="115000"/>
              </a:lnSpc>
              <a:spcBef>
                <a:spcPts val="0"/>
              </a:spcBef>
              <a:spcAft>
                <a:spcPts val="1000"/>
              </a:spcAft>
            </a:pPr>
            <a:r>
              <a:rPr lang="en-US" sz="1400" dirty="0">
                <a:effectLst/>
                <a:latin typeface="Times New Roman" pitchFamily="18" charset="0"/>
                <a:ea typeface="Calibri"/>
                <a:cs typeface="Times New Roman" pitchFamily="18" charset="0"/>
              </a:rPr>
              <a:t> </a:t>
            </a:r>
          </a:p>
        </p:txBody>
      </p:sp>
      <p:sp>
        <p:nvSpPr>
          <p:cNvPr id="8" name="Oval 7"/>
          <p:cNvSpPr/>
          <p:nvPr/>
        </p:nvSpPr>
        <p:spPr>
          <a:xfrm>
            <a:off x="4796126" y="5148672"/>
            <a:ext cx="2644003" cy="140589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dirty="0">
                <a:effectLst/>
                <a:latin typeface="Times New Roman"/>
                <a:ea typeface="Calibri"/>
                <a:cs typeface="Arial"/>
              </a:rPr>
              <a:t>Phase 6.</a:t>
            </a:r>
            <a:endParaRPr lang="en-US" sz="1100" dirty="0">
              <a:effectLst/>
              <a:ea typeface="Calibri"/>
              <a:cs typeface="Arial"/>
            </a:endParaRPr>
          </a:p>
          <a:p>
            <a:pPr marL="0" marR="0" algn="ctr">
              <a:lnSpc>
                <a:spcPct val="115000"/>
              </a:lnSpc>
              <a:spcBef>
                <a:spcPts val="0"/>
              </a:spcBef>
              <a:spcAft>
                <a:spcPts val="1000"/>
              </a:spcAft>
            </a:pPr>
            <a:r>
              <a:rPr lang="en-US" sz="1200" b="1" dirty="0">
                <a:effectLst/>
                <a:latin typeface="Times New Roman"/>
                <a:ea typeface="Calibri"/>
                <a:cs typeface="Arial"/>
              </a:rPr>
              <a:t>Performance Evaluation</a:t>
            </a:r>
            <a:endParaRPr lang="en-US" sz="1100" dirty="0">
              <a:effectLst/>
              <a:ea typeface="Calibri"/>
              <a:cs typeface="Arial"/>
            </a:endParaRPr>
          </a:p>
          <a:p>
            <a:pPr marL="0" marR="0">
              <a:lnSpc>
                <a:spcPct val="115000"/>
              </a:lnSpc>
              <a:spcBef>
                <a:spcPts val="0"/>
              </a:spcBef>
              <a:spcAft>
                <a:spcPts val="1000"/>
              </a:spcAft>
            </a:pPr>
            <a:r>
              <a:rPr lang="en-US" sz="1100" dirty="0">
                <a:effectLst/>
                <a:ea typeface="Calibri"/>
                <a:cs typeface="Arial"/>
              </a:rPr>
              <a:t> </a:t>
            </a:r>
          </a:p>
        </p:txBody>
      </p:sp>
      <p:sp>
        <p:nvSpPr>
          <p:cNvPr id="9" name="Right Arrow 8"/>
          <p:cNvSpPr/>
          <p:nvPr/>
        </p:nvSpPr>
        <p:spPr>
          <a:xfrm>
            <a:off x="4120515" y="1751690"/>
            <a:ext cx="489585" cy="281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5400000">
            <a:off x="5897753" y="2718012"/>
            <a:ext cx="474012" cy="312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Down Arrow 10"/>
          <p:cNvSpPr/>
          <p:nvPr/>
        </p:nvSpPr>
        <p:spPr>
          <a:xfrm rot="5400000">
            <a:off x="4209924" y="3536267"/>
            <a:ext cx="361950" cy="592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Down Arrow 11"/>
          <p:cNvSpPr/>
          <p:nvPr/>
        </p:nvSpPr>
        <p:spPr>
          <a:xfrm>
            <a:off x="2537569" y="4507849"/>
            <a:ext cx="327660" cy="556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Down Arrow 12"/>
          <p:cNvSpPr/>
          <p:nvPr/>
        </p:nvSpPr>
        <p:spPr>
          <a:xfrm rot="16200000">
            <a:off x="4335131" y="5551978"/>
            <a:ext cx="316866" cy="605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87963" algn="l"/>
              </a:tabLst>
            </a:pPr>
            <a:r>
              <a:rPr kumimoji="0" lang="en-US"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87963"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071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092" y="1143000"/>
            <a:ext cx="6850810" cy="518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497" y="8674"/>
            <a:ext cx="4572000" cy="800219"/>
          </a:xfrm>
          <a:prstGeom prst="rect">
            <a:avLst/>
          </a:prstGeom>
        </p:spPr>
        <p:txBody>
          <a:bodyPr>
            <a:spAutoFit/>
          </a:bodyPr>
          <a:lstStyle/>
          <a:p>
            <a:r>
              <a:rPr lang="en-US" sz="2400" b="1" dirty="0">
                <a:solidFill>
                  <a:schemeClr val="tx2">
                    <a:lumMod val="60000"/>
                    <a:lumOff val="40000"/>
                  </a:schemeClr>
                </a:solidFill>
                <a:latin typeface="Times New Roman" pitchFamily="18" charset="0"/>
                <a:cs typeface="Times New Roman" pitchFamily="18" charset="0"/>
              </a:rPr>
              <a:t>Findings </a:t>
            </a:r>
          </a:p>
          <a:p>
            <a:r>
              <a:rPr lang="en-US" sz="2200" b="1" dirty="0">
                <a:solidFill>
                  <a:schemeClr val="tx2">
                    <a:lumMod val="60000"/>
                    <a:lumOff val="40000"/>
                  </a:schemeClr>
                </a:solidFill>
                <a:latin typeface="Times New Roman" pitchFamily="18" charset="0"/>
                <a:cs typeface="Times New Roman" pitchFamily="18" charset="0"/>
              </a:rPr>
              <a:t>1.Preprocessing</a:t>
            </a:r>
            <a:r>
              <a:rPr lang="en-US" dirty="0">
                <a:solidFill>
                  <a:schemeClr val="tx2">
                    <a:lumMod val="60000"/>
                    <a:lumOff val="4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2963381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7391400" cy="7822654"/>
          </a:xfrm>
          <a:prstGeom prst="rect">
            <a:avLst/>
          </a:prstGeom>
        </p:spPr>
        <p:txBody>
          <a:bodyPr wrap="square">
            <a:spAutoFit/>
          </a:bodyPr>
          <a:lstStyle/>
          <a:p>
            <a:pPr lvl="0">
              <a:spcAft>
                <a:spcPts val="1000"/>
              </a:spcAft>
            </a:pPr>
            <a:r>
              <a:rPr lang="en-US" sz="2200" dirty="0">
                <a:solidFill>
                  <a:schemeClr val="tx2">
                    <a:lumMod val="60000"/>
                    <a:lumOff val="40000"/>
                  </a:schemeClr>
                </a:solidFill>
                <a:latin typeface="Times New Roman"/>
                <a:ea typeface="Calibri"/>
                <a:cs typeface="Arial"/>
              </a:rPr>
              <a:t>2. </a:t>
            </a:r>
            <a:r>
              <a:rPr lang="en-US" sz="2200" b="1" dirty="0">
                <a:solidFill>
                  <a:schemeClr val="tx2">
                    <a:lumMod val="60000"/>
                    <a:lumOff val="40000"/>
                  </a:schemeClr>
                </a:solidFill>
                <a:latin typeface="Times New Roman"/>
                <a:ea typeface="Calibri"/>
                <a:cs typeface="Arial"/>
              </a:rPr>
              <a:t>Segmentation</a:t>
            </a:r>
          </a:p>
          <a:p>
            <a:pPr marL="285750" indent="-285750">
              <a:spcAft>
                <a:spcPts val="1000"/>
              </a:spcAft>
              <a:buFontTx/>
              <a:buChar char="-"/>
            </a:pPr>
            <a:r>
              <a:rPr lang="en-US" sz="2000" dirty="0">
                <a:solidFill>
                  <a:srgbClr val="000000"/>
                </a:solidFill>
                <a:latin typeface="Times New Roman"/>
                <a:ea typeface="Calibri"/>
                <a:cs typeface="Arial"/>
              </a:rPr>
              <a:t>Grayscale image</a:t>
            </a:r>
          </a:p>
          <a:p>
            <a:pPr marL="285750" indent="-285750">
              <a:spcAft>
                <a:spcPts val="1000"/>
              </a:spcAft>
              <a:buFontTx/>
              <a:buChar char="-"/>
            </a:pPr>
            <a:r>
              <a:rPr lang="en-US" sz="2000" dirty="0">
                <a:solidFill>
                  <a:srgbClr val="000000"/>
                </a:solidFill>
                <a:latin typeface="Times New Roman"/>
                <a:ea typeface="Calibri"/>
                <a:cs typeface="Arial"/>
              </a:rPr>
              <a:t> Thresholding: conversion of a gray-scale image to a binary image </a:t>
            </a: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lvl="0">
              <a:spcAft>
                <a:spcPts val="1000"/>
              </a:spcAft>
            </a:pPr>
            <a:endParaRPr lang="en-US" sz="1600" b="1" dirty="0">
              <a:solidFill>
                <a:prstClr val="black"/>
              </a:solidFill>
              <a:ea typeface="Calibri"/>
              <a:cs typeface="Aria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90" y="1501502"/>
            <a:ext cx="6164263"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002" y="4191000"/>
            <a:ext cx="2558657"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432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2446"/>
            <a:ext cx="4669868" cy="400110"/>
          </a:xfrm>
          <a:prstGeom prst="rect">
            <a:avLst/>
          </a:prstGeom>
        </p:spPr>
        <p:txBody>
          <a:bodyPr wrap="none">
            <a:spAutoFit/>
          </a:bodyPr>
          <a:lstStyle/>
          <a:p>
            <a:pPr marL="285750" lvl="0" indent="-285750">
              <a:spcAft>
                <a:spcPts val="1000"/>
              </a:spcAft>
              <a:buFontTx/>
              <a:buChar char="-"/>
            </a:pPr>
            <a:r>
              <a:rPr lang="en-US" sz="2000" dirty="0">
                <a:solidFill>
                  <a:srgbClr val="000000"/>
                </a:solidFill>
                <a:latin typeface="Times New Roman"/>
                <a:ea typeface="Calibri"/>
                <a:cs typeface="Arial"/>
              </a:rPr>
              <a:t>XOR original image and Inverted image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365" y="3464989"/>
            <a:ext cx="52863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6324600" y="2034047"/>
            <a:ext cx="1032387" cy="35150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14847"/>
            <a:ext cx="46577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07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65" y="18140"/>
            <a:ext cx="8915400" cy="1969770"/>
          </a:xfrm>
          <a:prstGeom prst="rect">
            <a:avLst/>
          </a:prstGeom>
          <a:noFill/>
        </p:spPr>
        <p:txBody>
          <a:bodyPr wrap="square" rtlCol="0">
            <a:spAutoFit/>
          </a:bodyPr>
          <a:lstStyle/>
          <a:p>
            <a:pPr algn="just"/>
            <a:r>
              <a:rPr lang="en-US" sz="2200" b="1" dirty="0">
                <a:solidFill>
                  <a:schemeClr val="tx2">
                    <a:lumMod val="60000"/>
                    <a:lumOff val="40000"/>
                  </a:schemeClr>
                </a:solidFill>
                <a:latin typeface="Times New Roman" pitchFamily="18" charset="0"/>
                <a:cs typeface="Times New Roman" pitchFamily="18" charset="0"/>
              </a:rPr>
              <a:t>3- Feature Extraction: </a:t>
            </a:r>
            <a:r>
              <a:rPr lang="en-US" sz="2200" b="1" dirty="0">
                <a:latin typeface="Times New Roman" pitchFamily="18" charset="0"/>
                <a:cs typeface="Times New Roman" pitchFamily="18" charset="0"/>
              </a:rPr>
              <a:t> </a:t>
            </a:r>
            <a:r>
              <a:rPr lang="en-US" sz="2000" dirty="0">
                <a:latin typeface="Times New Roman" pitchFamily="18" charset="0"/>
                <a:cs typeface="Times New Roman" pitchFamily="18" charset="0"/>
              </a:rPr>
              <a:t>The detection model utilized the extracted features by the Principle Components Analysis according to ABCD rule to assess visual features in the dermoscopic images and to identify the skin cancer. Consequently, 21 features were extracted for classification purposes.</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3513749499"/>
              </p:ext>
            </p:extLst>
          </p:nvPr>
        </p:nvGraphicFramePr>
        <p:xfrm>
          <a:off x="609600" y="4114800"/>
          <a:ext cx="6400800" cy="2103755"/>
        </p:xfrm>
        <a:graphic>
          <a:graphicData uri="http://schemas.openxmlformats.org/drawingml/2006/table">
            <a:tbl>
              <a:tblPr firstRow="1" firstCol="1" bandRow="1"/>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96240">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Classifier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effectLst/>
                          <a:latin typeface="Times New Roman" pitchFamily="18" charset="0"/>
                          <a:ea typeface="Calibri"/>
                          <a:cs typeface="Times New Roman" pitchFamily="18" charset="0"/>
                        </a:rPr>
                        <a:t>    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    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   Specificity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2440">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SVM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86.25 %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93.75 %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2440">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KNN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56.25 %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79.6 %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2440">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ANN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85 %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78.1 %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Voting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87.45 %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81.25 %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87.5 %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angle 5"/>
          <p:cNvSpPr/>
          <p:nvPr/>
        </p:nvSpPr>
        <p:spPr>
          <a:xfrm>
            <a:off x="307415" y="3505200"/>
            <a:ext cx="4893776" cy="430887"/>
          </a:xfrm>
          <a:prstGeom prst="rect">
            <a:avLst/>
          </a:prstGeom>
        </p:spPr>
        <p:txBody>
          <a:bodyPr wrap="none">
            <a:spAutoFit/>
          </a:bodyPr>
          <a:lstStyle/>
          <a:p>
            <a:pPr marL="285750" indent="-285750">
              <a:spcAft>
                <a:spcPts val="1000"/>
              </a:spcAft>
              <a:buFont typeface="Arial" pitchFamily="34" charset="0"/>
              <a:buChar char="•"/>
            </a:pPr>
            <a:r>
              <a:rPr lang="en-US" sz="2200" b="1" dirty="0">
                <a:solidFill>
                  <a:srgbClr val="000000"/>
                </a:solidFill>
                <a:latin typeface="Times New Roman"/>
                <a:ea typeface="Calibri"/>
                <a:cs typeface="Arial"/>
              </a:rPr>
              <a:t>60% for training and for 40%testing</a:t>
            </a:r>
          </a:p>
        </p:txBody>
      </p:sp>
      <p:sp>
        <p:nvSpPr>
          <p:cNvPr id="7" name="Rectangle 6"/>
          <p:cNvSpPr/>
          <p:nvPr/>
        </p:nvSpPr>
        <p:spPr>
          <a:xfrm>
            <a:off x="44246" y="1600200"/>
            <a:ext cx="8701653" cy="1354217"/>
          </a:xfrm>
          <a:prstGeom prst="rect">
            <a:avLst/>
          </a:prstGeom>
        </p:spPr>
        <p:txBody>
          <a:bodyPr wrap="square">
            <a:spAutoFit/>
          </a:bodyPr>
          <a:lstStyle/>
          <a:p>
            <a:pPr algn="just">
              <a:spcAft>
                <a:spcPts val="1000"/>
              </a:spcAft>
            </a:pPr>
            <a:r>
              <a:rPr lang="en-US" sz="2200" b="1" dirty="0">
                <a:solidFill>
                  <a:schemeClr val="tx2">
                    <a:lumMod val="60000"/>
                    <a:lumOff val="40000"/>
                  </a:schemeClr>
                </a:solidFill>
                <a:latin typeface="Times New Roman"/>
                <a:ea typeface="Calibri"/>
                <a:cs typeface="Arial"/>
              </a:rPr>
              <a:t>4. Classification : </a:t>
            </a:r>
            <a:r>
              <a:rPr lang="en-US" sz="2000" dirty="0">
                <a:latin typeface="Times New Roman" pitchFamily="18" charset="0"/>
                <a:cs typeface="Times New Roman" pitchFamily="18" charset="0"/>
              </a:rPr>
              <a:t>Dermoscopic image dataset (PH2) was used for testing purpose, which includes 200 different images. Two different sizes of this data were used. Dataset 1 includes 120 images for training with 80 images for testing whereas, Dataset 2 employs 160 images for training with 40 images for testing. </a:t>
            </a:r>
          </a:p>
        </p:txBody>
      </p:sp>
    </p:spTree>
    <p:extLst>
      <p:ext uri="{BB962C8B-B14F-4D97-AF65-F5344CB8AC3E}">
        <p14:creationId xmlns:p14="http://schemas.microsoft.com/office/powerpoint/2010/main" val="104005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06DF-9FD7-5D65-8D13-DEB4866ADF65}"/>
              </a:ext>
            </a:extLst>
          </p:cNvPr>
          <p:cNvSpPr>
            <a:spLocks noGrp="1"/>
          </p:cNvSpPr>
          <p:nvPr>
            <p:ph type="title"/>
          </p:nvPr>
        </p:nvSpPr>
        <p:spPr/>
        <p:txBody>
          <a:bodyPr>
            <a:normAutofit fontScale="90000"/>
          </a:bodyPr>
          <a:lstStyle/>
          <a:p>
            <a:r>
              <a:rPr lang="en-US" dirty="0"/>
              <a:t>How Did Artificial Intelligence Appear And How Does It Work?</a:t>
            </a:r>
            <a:endParaRPr lang="ar-IQ" dirty="0"/>
          </a:p>
        </p:txBody>
      </p:sp>
      <p:sp>
        <p:nvSpPr>
          <p:cNvPr id="3" name="Content Placeholder 2">
            <a:extLst>
              <a:ext uri="{FF2B5EF4-FFF2-40B4-BE49-F238E27FC236}">
                <a16:creationId xmlns:a16="http://schemas.microsoft.com/office/drawing/2014/main" id="{935F0305-659F-D18F-088E-FE21D6AE280C}"/>
              </a:ext>
            </a:extLst>
          </p:cNvPr>
          <p:cNvSpPr>
            <a:spLocks noGrp="1"/>
          </p:cNvSpPr>
          <p:nvPr>
            <p:ph idx="1"/>
          </p:nvPr>
        </p:nvSpPr>
        <p:spPr/>
        <p:txBody>
          <a:bodyPr/>
          <a:lstStyle/>
          <a:p>
            <a:pPr marL="0" indent="0">
              <a:buNone/>
            </a:pPr>
            <a:r>
              <a:rPr lang="en-US" dirty="0"/>
              <a:t>By Algorithms</a:t>
            </a:r>
          </a:p>
          <a:p>
            <a:r>
              <a:rPr lang="en-US" dirty="0">
                <a:solidFill>
                  <a:schemeClr val="accent1"/>
                </a:solidFill>
              </a:rPr>
              <a:t>ANN , SVM ,RF</a:t>
            </a:r>
          </a:p>
          <a:p>
            <a:endParaRPr lang="ar-IQ" dirty="0"/>
          </a:p>
        </p:txBody>
      </p:sp>
      <p:pic>
        <p:nvPicPr>
          <p:cNvPr id="4" name="Picture 3">
            <a:extLst>
              <a:ext uri="{FF2B5EF4-FFF2-40B4-BE49-F238E27FC236}">
                <a16:creationId xmlns:a16="http://schemas.microsoft.com/office/drawing/2014/main" id="{A7BED029-DCE4-3FF4-2404-29ABBCF56B86}"/>
              </a:ext>
            </a:extLst>
          </p:cNvPr>
          <p:cNvPicPr>
            <a:picLocks noChangeAspect="1"/>
          </p:cNvPicPr>
          <p:nvPr/>
        </p:nvPicPr>
        <p:blipFill>
          <a:blip r:embed="rId2"/>
          <a:stretch>
            <a:fillRect/>
          </a:stretch>
        </p:blipFill>
        <p:spPr>
          <a:xfrm>
            <a:off x="457200" y="2772728"/>
            <a:ext cx="8305799" cy="3821520"/>
          </a:xfrm>
          <a:prstGeom prst="rect">
            <a:avLst/>
          </a:prstGeom>
        </p:spPr>
      </p:pic>
    </p:spTree>
    <p:extLst>
      <p:ext uri="{BB962C8B-B14F-4D97-AF65-F5344CB8AC3E}">
        <p14:creationId xmlns:p14="http://schemas.microsoft.com/office/powerpoint/2010/main" val="1525460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13126"/>
            <a:ext cx="5867400" cy="430887"/>
          </a:xfrm>
          <a:prstGeom prst="rect">
            <a:avLst/>
          </a:prstGeom>
        </p:spPr>
        <p:txBody>
          <a:bodyPr wrap="square">
            <a:spAutoFit/>
          </a:bodyPr>
          <a:lstStyle/>
          <a:p>
            <a:pPr marL="285750" indent="-285750">
              <a:spcAft>
                <a:spcPts val="1000"/>
              </a:spcAft>
              <a:buFont typeface="Arial" pitchFamily="34" charset="0"/>
              <a:buChar char="•"/>
            </a:pPr>
            <a:r>
              <a:rPr lang="en-US" sz="2200" b="1" dirty="0">
                <a:solidFill>
                  <a:srgbClr val="000000"/>
                </a:solidFill>
                <a:latin typeface="Times New Roman"/>
                <a:ea typeface="Calibri"/>
                <a:cs typeface="Arial"/>
              </a:rPr>
              <a:t>80% for training and for 20%testing</a:t>
            </a:r>
          </a:p>
        </p:txBody>
      </p:sp>
      <p:graphicFrame>
        <p:nvGraphicFramePr>
          <p:cNvPr id="3" name="Table 2"/>
          <p:cNvGraphicFramePr>
            <a:graphicFrameLocks noGrp="1"/>
          </p:cNvGraphicFramePr>
          <p:nvPr>
            <p:extLst>
              <p:ext uri="{D42A27DB-BD31-4B8C-83A1-F6EECF244321}">
                <p14:modId xmlns:p14="http://schemas.microsoft.com/office/powerpoint/2010/main" val="932083233"/>
              </p:ext>
            </p:extLst>
          </p:nvPr>
        </p:nvGraphicFramePr>
        <p:xfrm>
          <a:off x="762000" y="838200"/>
          <a:ext cx="6316980" cy="2287745"/>
        </p:xfrm>
        <a:graphic>
          <a:graphicData uri="http://schemas.openxmlformats.org/drawingml/2006/table">
            <a:tbl>
              <a:tblPr firstRow="1" firstCol="1" bandRow="1"/>
              <a:tblGrid>
                <a:gridCol w="1579245">
                  <a:extLst>
                    <a:ext uri="{9D8B030D-6E8A-4147-A177-3AD203B41FA5}">
                      <a16:colId xmlns:a16="http://schemas.microsoft.com/office/drawing/2014/main" val="20000"/>
                    </a:ext>
                  </a:extLst>
                </a:gridCol>
                <a:gridCol w="1579245">
                  <a:extLst>
                    <a:ext uri="{9D8B030D-6E8A-4147-A177-3AD203B41FA5}">
                      <a16:colId xmlns:a16="http://schemas.microsoft.com/office/drawing/2014/main" val="20001"/>
                    </a:ext>
                  </a:extLst>
                </a:gridCol>
                <a:gridCol w="1579245">
                  <a:extLst>
                    <a:ext uri="{9D8B030D-6E8A-4147-A177-3AD203B41FA5}">
                      <a16:colId xmlns:a16="http://schemas.microsoft.com/office/drawing/2014/main" val="20002"/>
                    </a:ext>
                  </a:extLst>
                </a:gridCol>
                <a:gridCol w="1579245">
                  <a:extLst>
                    <a:ext uri="{9D8B030D-6E8A-4147-A177-3AD203B41FA5}">
                      <a16:colId xmlns:a16="http://schemas.microsoft.com/office/drawing/2014/main" val="20003"/>
                    </a:ext>
                  </a:extLst>
                </a:gridCol>
              </a:tblGrid>
              <a:tr h="457549">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Classifier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  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  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Specificity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549">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SVM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94.4 %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549">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KNN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77.7 %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66.6 %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83.3 %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549">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ANN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88.8 %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549">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Voting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95.64 %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83.3%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09393453"/>
              </p:ext>
            </p:extLst>
          </p:nvPr>
        </p:nvGraphicFramePr>
        <p:xfrm>
          <a:off x="762001" y="4038601"/>
          <a:ext cx="6324599" cy="2652001"/>
        </p:xfrm>
        <a:graphic>
          <a:graphicData uri="http://schemas.openxmlformats.org/drawingml/2006/table">
            <a:tbl>
              <a:tblPr firstRow="1" firstCol="1" bandRow="1"/>
              <a:tblGrid>
                <a:gridCol w="1444571">
                  <a:extLst>
                    <a:ext uri="{9D8B030D-6E8A-4147-A177-3AD203B41FA5}">
                      <a16:colId xmlns:a16="http://schemas.microsoft.com/office/drawing/2014/main" val="20000"/>
                    </a:ext>
                  </a:extLst>
                </a:gridCol>
                <a:gridCol w="1203938">
                  <a:extLst>
                    <a:ext uri="{9D8B030D-6E8A-4147-A177-3AD203B41FA5}">
                      <a16:colId xmlns:a16="http://schemas.microsoft.com/office/drawing/2014/main" val="20001"/>
                    </a:ext>
                  </a:extLst>
                </a:gridCol>
                <a:gridCol w="1211778">
                  <a:extLst>
                    <a:ext uri="{9D8B030D-6E8A-4147-A177-3AD203B41FA5}">
                      <a16:colId xmlns:a16="http://schemas.microsoft.com/office/drawing/2014/main" val="20002"/>
                    </a:ext>
                  </a:extLst>
                </a:gridCol>
                <a:gridCol w="1232156">
                  <a:extLst>
                    <a:ext uri="{9D8B030D-6E8A-4147-A177-3AD203B41FA5}">
                      <a16:colId xmlns:a16="http://schemas.microsoft.com/office/drawing/2014/main" val="20003"/>
                    </a:ext>
                  </a:extLst>
                </a:gridCol>
                <a:gridCol w="1232156">
                  <a:extLst>
                    <a:ext uri="{9D8B030D-6E8A-4147-A177-3AD203B41FA5}">
                      <a16:colId xmlns:a16="http://schemas.microsoft.com/office/drawing/2014/main" val="20004"/>
                    </a:ext>
                  </a:extLst>
                </a:gridCol>
              </a:tblGrid>
              <a:tr h="468998">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Dataset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Classifier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Accuracy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Sensitivity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Specificity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230">
                <a:tc rowSpan="4">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 </a:t>
                      </a:r>
                    </a:p>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Third dataset</a:t>
                      </a:r>
                    </a:p>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 </a:t>
                      </a:r>
                    </a:p>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 </a:t>
                      </a:r>
                    </a:p>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(Training 90 %   Testing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SVM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4002">
                <a:tc v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kNN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88.6 %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6168">
                <a:tc v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ANN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0002">
                <a:tc v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VOTING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484342" y="3352800"/>
            <a:ext cx="4893776" cy="430887"/>
          </a:xfrm>
          <a:prstGeom prst="rect">
            <a:avLst/>
          </a:prstGeom>
        </p:spPr>
        <p:txBody>
          <a:bodyPr wrap="none">
            <a:spAutoFit/>
          </a:bodyPr>
          <a:lstStyle/>
          <a:p>
            <a:pPr marL="285750" indent="-285750">
              <a:spcAft>
                <a:spcPts val="1000"/>
              </a:spcAft>
              <a:buFont typeface="Arial" pitchFamily="34" charset="0"/>
              <a:buChar char="•"/>
            </a:pPr>
            <a:r>
              <a:rPr lang="en-US" sz="2200" b="1" dirty="0">
                <a:solidFill>
                  <a:srgbClr val="000000"/>
                </a:solidFill>
                <a:latin typeface="Times New Roman"/>
                <a:ea typeface="Calibri"/>
                <a:cs typeface="Arial"/>
              </a:rPr>
              <a:t>90% for training and for 10%testing</a:t>
            </a:r>
          </a:p>
        </p:txBody>
      </p:sp>
    </p:spTree>
    <p:extLst>
      <p:ext uri="{BB962C8B-B14F-4D97-AF65-F5344CB8AC3E}">
        <p14:creationId xmlns:p14="http://schemas.microsoft.com/office/powerpoint/2010/main" val="337183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80111747"/>
              </p:ext>
            </p:extLst>
          </p:nvPr>
        </p:nvGraphicFramePr>
        <p:xfrm>
          <a:off x="84292" y="400111"/>
          <a:ext cx="9059708" cy="6514881"/>
        </p:xfrm>
        <a:graphic>
          <a:graphicData uri="http://schemas.openxmlformats.org/drawingml/2006/table">
            <a:tbl>
              <a:tblPr firstRow="1" firstCol="1" bandRow="1"/>
              <a:tblGrid>
                <a:gridCol w="1790375">
                  <a:extLst>
                    <a:ext uri="{9D8B030D-6E8A-4147-A177-3AD203B41FA5}">
                      <a16:colId xmlns:a16="http://schemas.microsoft.com/office/drawing/2014/main" val="20000"/>
                    </a:ext>
                  </a:extLst>
                </a:gridCol>
                <a:gridCol w="1790375">
                  <a:extLst>
                    <a:ext uri="{9D8B030D-6E8A-4147-A177-3AD203B41FA5}">
                      <a16:colId xmlns:a16="http://schemas.microsoft.com/office/drawing/2014/main" val="20001"/>
                    </a:ext>
                  </a:extLst>
                </a:gridCol>
                <a:gridCol w="1353973">
                  <a:extLst>
                    <a:ext uri="{9D8B030D-6E8A-4147-A177-3AD203B41FA5}">
                      <a16:colId xmlns:a16="http://schemas.microsoft.com/office/drawing/2014/main" val="20002"/>
                    </a:ext>
                  </a:extLst>
                </a:gridCol>
                <a:gridCol w="1353973">
                  <a:extLst>
                    <a:ext uri="{9D8B030D-6E8A-4147-A177-3AD203B41FA5}">
                      <a16:colId xmlns:a16="http://schemas.microsoft.com/office/drawing/2014/main" val="20003"/>
                    </a:ext>
                  </a:extLst>
                </a:gridCol>
                <a:gridCol w="1385506">
                  <a:extLst>
                    <a:ext uri="{9D8B030D-6E8A-4147-A177-3AD203B41FA5}">
                      <a16:colId xmlns:a16="http://schemas.microsoft.com/office/drawing/2014/main" val="20004"/>
                    </a:ext>
                  </a:extLst>
                </a:gridCol>
                <a:gridCol w="1385506">
                  <a:extLst>
                    <a:ext uri="{9D8B030D-6E8A-4147-A177-3AD203B41FA5}">
                      <a16:colId xmlns:a16="http://schemas.microsoft.com/office/drawing/2014/main" val="20005"/>
                    </a:ext>
                  </a:extLst>
                </a:gridCol>
              </a:tblGrid>
              <a:tr h="395618">
                <a:tc>
                  <a:txBody>
                    <a:bodyPr/>
                    <a:lstStyle/>
                    <a:p>
                      <a:pPr marL="0" marR="0" algn="ctr">
                        <a:lnSpc>
                          <a:spcPct val="115000"/>
                        </a:lnSpc>
                        <a:spcBef>
                          <a:spcPts val="0"/>
                        </a:spcBef>
                        <a:spcAft>
                          <a:spcPts val="0"/>
                        </a:spcAft>
                      </a:pPr>
                      <a:r>
                        <a:rPr lang="en-US" sz="1400" b="1" dirty="0">
                          <a:effectLst/>
                          <a:latin typeface="Times New Roman"/>
                          <a:ea typeface="Calibri"/>
                          <a:cs typeface="Arial"/>
                        </a:rPr>
                        <a:t>Author</a:t>
                      </a:r>
                      <a:endParaRPr lang="en-US" sz="1400" dirty="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Dataset</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Classifier</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Accuracy</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Specificity</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Sensitivity</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5324">
                <a:tc rowSpan="4">
                  <a:txBody>
                    <a:bodyPr/>
                    <a:lstStyle/>
                    <a:p>
                      <a:pPr marL="0" marR="0">
                        <a:lnSpc>
                          <a:spcPct val="115000"/>
                        </a:lnSpc>
                        <a:spcBef>
                          <a:spcPts val="0"/>
                        </a:spcBef>
                        <a:spcAft>
                          <a:spcPts val="0"/>
                        </a:spcAft>
                      </a:pPr>
                      <a:r>
                        <a:rPr lang="en-US" sz="1400" dirty="0">
                          <a:effectLst/>
                          <a:latin typeface="Times New Roman"/>
                          <a:ea typeface="Calibri"/>
                          <a:cs typeface="Arial"/>
                        </a:rPr>
                        <a:t>Chakravorty et al., 2016</a:t>
                      </a:r>
                      <a:endParaRPr lang="en-US" sz="1400" dirty="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a:effectLst/>
                          <a:latin typeface="Times New Roman"/>
                          <a:ea typeface="Calibri"/>
                          <a:cs typeface="Arial"/>
                        </a:rPr>
                        <a:t> </a:t>
                      </a:r>
                      <a:endParaRPr lang="en-US" sz="1400">
                        <a:effectLst/>
                        <a:latin typeface="Calibri"/>
                        <a:ea typeface="Calibri"/>
                        <a:cs typeface="Arial"/>
                      </a:endParaRPr>
                    </a:p>
                    <a:p>
                      <a:pPr marL="0" marR="0" algn="ctr">
                        <a:lnSpc>
                          <a:spcPct val="115000"/>
                        </a:lnSpc>
                        <a:spcBef>
                          <a:spcPts val="0"/>
                        </a:spcBef>
                        <a:spcAft>
                          <a:spcPts val="0"/>
                        </a:spcAft>
                      </a:pPr>
                      <a:r>
                        <a:rPr lang="en-US" sz="1400">
                          <a:effectLst/>
                          <a:latin typeface="Times New Roman"/>
                          <a:ea typeface="Calibri"/>
                          <a:cs typeface="Arial"/>
                        </a:rPr>
                        <a:t>117  images</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74%</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66 %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80%</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72%</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64%</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78%</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5324">
                <a:tc vMerge="1">
                  <a:txBody>
                    <a:bodyPr/>
                    <a:lstStyle/>
                    <a:p>
                      <a:endParaRPr lang="en-US"/>
                    </a:p>
                  </a:txBody>
                  <a:tcPr/>
                </a:tc>
                <a:tc rowSpan="2">
                  <a:txBody>
                    <a:bodyPr/>
                    <a:lstStyle/>
                    <a:p>
                      <a:pPr marL="0" marR="0" algn="ctr">
                        <a:lnSpc>
                          <a:spcPct val="115000"/>
                        </a:lnSpc>
                        <a:spcBef>
                          <a:spcPts val="0"/>
                        </a:spcBef>
                        <a:spcAft>
                          <a:spcPts val="0"/>
                        </a:spcAft>
                      </a:pPr>
                      <a:r>
                        <a:rPr lang="en-US" sz="1400">
                          <a:effectLst/>
                          <a:latin typeface="Times New Roman"/>
                          <a:ea typeface="Calibri"/>
                          <a:cs typeface="Arial"/>
                        </a:rPr>
                        <a:t> </a:t>
                      </a:r>
                      <a:endParaRPr lang="en-US" sz="1400">
                        <a:effectLst/>
                        <a:latin typeface="Calibri"/>
                        <a:ea typeface="Calibri"/>
                        <a:cs typeface="Arial"/>
                      </a:endParaRPr>
                    </a:p>
                    <a:p>
                      <a:pPr marL="0" marR="0" algn="ctr">
                        <a:lnSpc>
                          <a:spcPct val="115000"/>
                        </a:lnSpc>
                        <a:spcBef>
                          <a:spcPts val="0"/>
                        </a:spcBef>
                        <a:spcAft>
                          <a:spcPts val="0"/>
                        </a:spcAft>
                      </a:pPr>
                      <a:r>
                        <a:rPr lang="en-US" sz="1400">
                          <a:effectLst/>
                          <a:latin typeface="Times New Roman"/>
                          <a:ea typeface="Calibri"/>
                          <a:cs typeface="Arial"/>
                        </a:rPr>
                        <a:t>52    images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81%</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87%</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62%</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82%</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90%</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63%</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5324">
                <a:tc rowSpan="9">
                  <a:txBody>
                    <a:bodyPr/>
                    <a:lstStyle/>
                    <a:p>
                      <a:pPr marL="0" marR="0">
                        <a:lnSpc>
                          <a:spcPct val="115000"/>
                        </a:lnSpc>
                        <a:spcBef>
                          <a:spcPts val="0"/>
                        </a:spcBef>
                        <a:spcAft>
                          <a:spcPts val="0"/>
                        </a:spcAft>
                      </a:pPr>
                      <a:r>
                        <a:rPr lang="en-US" sz="1400" dirty="0">
                          <a:effectLst/>
                          <a:latin typeface="Times New Roman"/>
                          <a:ea typeface="Calibri"/>
                          <a:cs typeface="Arial"/>
                        </a:rPr>
                        <a:t> </a:t>
                      </a:r>
                      <a:endParaRPr lang="en-US" sz="1400" dirty="0">
                        <a:effectLst/>
                        <a:latin typeface="Calibri"/>
                        <a:ea typeface="Calibri"/>
                        <a:cs typeface="Arial"/>
                      </a:endParaRPr>
                    </a:p>
                    <a:p>
                      <a:pPr marL="0" marR="0">
                        <a:lnSpc>
                          <a:spcPct val="115000"/>
                        </a:lnSpc>
                        <a:spcBef>
                          <a:spcPts val="0"/>
                        </a:spcBef>
                        <a:spcAft>
                          <a:spcPts val="0"/>
                        </a:spcAft>
                      </a:pPr>
                      <a:r>
                        <a:rPr lang="en-US" sz="1400" dirty="0">
                          <a:effectLst/>
                          <a:latin typeface="Times New Roman"/>
                          <a:ea typeface="Calibri"/>
                          <a:cs typeface="Arial"/>
                        </a:rPr>
                        <a:t> </a:t>
                      </a:r>
                      <a:endParaRPr lang="en-US" sz="1400" dirty="0">
                        <a:effectLst/>
                        <a:latin typeface="Calibri"/>
                        <a:ea typeface="Calibri"/>
                        <a:cs typeface="Arial"/>
                      </a:endParaRPr>
                    </a:p>
                    <a:p>
                      <a:pPr marL="0" marR="0">
                        <a:lnSpc>
                          <a:spcPct val="115000"/>
                        </a:lnSpc>
                        <a:spcBef>
                          <a:spcPts val="0"/>
                        </a:spcBef>
                        <a:spcAft>
                          <a:spcPts val="0"/>
                        </a:spcAft>
                      </a:pPr>
                      <a:r>
                        <a:rPr lang="en-US" sz="1400" dirty="0">
                          <a:effectLst/>
                          <a:latin typeface="Times New Roman"/>
                          <a:ea typeface="Calibri"/>
                          <a:cs typeface="Arial"/>
                        </a:rPr>
                        <a:t> </a:t>
                      </a:r>
                      <a:endParaRPr lang="en-US" sz="1400" dirty="0">
                        <a:effectLst/>
                        <a:latin typeface="Calibri"/>
                        <a:ea typeface="Calibri"/>
                        <a:cs typeface="Arial"/>
                      </a:endParaRPr>
                    </a:p>
                    <a:p>
                      <a:pPr marL="0" marR="0">
                        <a:lnSpc>
                          <a:spcPct val="115000"/>
                        </a:lnSpc>
                        <a:spcBef>
                          <a:spcPts val="0"/>
                        </a:spcBef>
                        <a:spcAft>
                          <a:spcPts val="0"/>
                        </a:spcAft>
                      </a:pPr>
                      <a:r>
                        <a:rPr lang="en-US" sz="1400" dirty="0">
                          <a:effectLst/>
                          <a:latin typeface="Times New Roman"/>
                          <a:ea typeface="Calibri"/>
                          <a:cs typeface="Arial"/>
                        </a:rPr>
                        <a:t>The Proposed Methods</a:t>
                      </a:r>
                      <a:endParaRPr lang="en-US" sz="1400" dirty="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p>
                      <a:pPr marL="0" marR="0" algn="ctr">
                        <a:lnSpc>
                          <a:spcPct val="150000"/>
                        </a:lnSpc>
                        <a:spcBef>
                          <a:spcPts val="0"/>
                        </a:spcBef>
                        <a:spcAft>
                          <a:spcPts val="0"/>
                        </a:spcAft>
                      </a:pPr>
                      <a:r>
                        <a:rPr lang="en-US" sz="1400" b="1">
                          <a:effectLst/>
                          <a:latin typeface="Times New Roman"/>
                          <a:ea typeface="Calibri"/>
                          <a:cs typeface="Arial"/>
                        </a:rPr>
                        <a:t>First dataset</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200  images</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(120  training</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80  testing)</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86.25 %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93.75 %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100 %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56.25 %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79.6 %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2567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VOTING</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87.45 %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81.25 %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87.5 %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5324">
                <a:tc vMerge="1">
                  <a:txBody>
                    <a:bodyPr/>
                    <a:lstStyle/>
                    <a:p>
                      <a:endParaRPr lang="en-US"/>
                    </a:p>
                  </a:txBody>
                  <a:tcPr/>
                </a:tc>
                <a:tc rowSpan="3">
                  <a:txBody>
                    <a:bodyPr/>
                    <a:lstStyle/>
                    <a:p>
                      <a:pPr marL="0" marR="0" algn="ctr">
                        <a:lnSpc>
                          <a:spcPct val="150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p>
                      <a:pPr marL="0" marR="0" algn="ctr">
                        <a:lnSpc>
                          <a:spcPct val="150000"/>
                        </a:lnSpc>
                        <a:spcBef>
                          <a:spcPts val="0"/>
                        </a:spcBef>
                        <a:spcAft>
                          <a:spcPts val="0"/>
                        </a:spcAft>
                      </a:pPr>
                      <a:r>
                        <a:rPr lang="en-US" sz="1400" b="1">
                          <a:effectLst/>
                          <a:latin typeface="Times New Roman"/>
                          <a:ea typeface="Calibri"/>
                          <a:cs typeface="Arial"/>
                        </a:rPr>
                        <a:t>Second dataset</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200   images</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(160   training</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40    testing)</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94.4 %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100 %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100 %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77.7 %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66.6 %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83.3 %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2567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VOTING</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95.64 %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100 %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83.3%</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5324">
                <a:tc vMerge="1">
                  <a:txBody>
                    <a:bodyPr/>
                    <a:lstStyle/>
                    <a:p>
                      <a:endParaRPr lang="en-US"/>
                    </a:p>
                  </a:txBody>
                  <a:tcPr/>
                </a:tc>
                <a:tc rowSpan="3">
                  <a:txBody>
                    <a:bodyPr/>
                    <a:lstStyle/>
                    <a:p>
                      <a:pPr marL="0" marR="0">
                        <a:lnSpc>
                          <a:spcPct val="115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p>
                      <a:pPr marL="0" marR="0">
                        <a:lnSpc>
                          <a:spcPct val="115000"/>
                        </a:lnSpc>
                        <a:spcBef>
                          <a:spcPts val="0"/>
                        </a:spcBef>
                        <a:spcAft>
                          <a:spcPts val="0"/>
                        </a:spcAft>
                      </a:pPr>
                      <a:r>
                        <a:rPr lang="en-US" sz="1400" b="1">
                          <a:effectLst/>
                          <a:latin typeface="Times New Roman"/>
                          <a:ea typeface="Calibri"/>
                          <a:cs typeface="Arial"/>
                        </a:rPr>
                        <a:t>Third dataset</a:t>
                      </a:r>
                      <a:endParaRPr lang="en-US" sz="1400">
                        <a:effectLst/>
                        <a:latin typeface="Calibri"/>
                        <a:ea typeface="Calibri"/>
                        <a:cs typeface="Arial"/>
                      </a:endParaRPr>
                    </a:p>
                    <a:p>
                      <a:pPr marL="0" marR="0">
                        <a:lnSpc>
                          <a:spcPct val="115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200   images</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(180 training</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20    testing)</a:t>
                      </a:r>
                      <a:endParaRPr lang="en-US" sz="1400">
                        <a:effectLst/>
                        <a:latin typeface="Calibri"/>
                        <a:ea typeface="Calibri"/>
                        <a:cs typeface="Arial"/>
                      </a:endParaRPr>
                    </a:p>
                    <a:p>
                      <a:pPr marL="0" marR="0">
                        <a:lnSpc>
                          <a:spcPct val="115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84%</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95 %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95 %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82.5 %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88.6 %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90 %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5768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latin typeface="Times New Roman"/>
                          <a:ea typeface="Calibri"/>
                          <a:cs typeface="Arial"/>
                        </a:rPr>
                        <a:t>VOTING</a:t>
                      </a:r>
                      <a:endParaRPr lang="en-US" sz="1400" dirty="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84%</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95 %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Calibri"/>
                          <a:cs typeface="Arial"/>
                        </a:rPr>
                        <a:t>95 %</a:t>
                      </a:r>
                      <a:endParaRPr lang="en-US" sz="1400" dirty="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 name="Rectangle 3"/>
          <p:cNvSpPr/>
          <p:nvPr/>
        </p:nvSpPr>
        <p:spPr>
          <a:xfrm>
            <a:off x="84293" y="0"/>
            <a:ext cx="6130974" cy="400110"/>
          </a:xfrm>
          <a:prstGeom prst="rect">
            <a:avLst/>
          </a:prstGeom>
        </p:spPr>
        <p:txBody>
          <a:bodyPr wrap="none">
            <a:spAutoFit/>
          </a:bodyPr>
          <a:lstStyle/>
          <a:p>
            <a:r>
              <a:rPr lang="en-US" sz="2000" b="1" dirty="0">
                <a:solidFill>
                  <a:schemeClr val="tx2">
                    <a:lumMod val="60000"/>
                    <a:lumOff val="40000"/>
                  </a:schemeClr>
                </a:solidFill>
                <a:latin typeface="Times New Roman"/>
                <a:cs typeface="Arial"/>
              </a:rPr>
              <a:t>Comparison with Other Research Using Same Dataset</a:t>
            </a:r>
            <a:endParaRPr lang="en-US" sz="2000" dirty="0"/>
          </a:p>
        </p:txBody>
      </p:sp>
    </p:spTree>
    <p:extLst>
      <p:ext uri="{BB962C8B-B14F-4D97-AF65-F5344CB8AC3E}">
        <p14:creationId xmlns:p14="http://schemas.microsoft.com/office/powerpoint/2010/main" val="629335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5340"/>
          <a:stretch/>
        </p:blipFill>
        <p:spPr bwMode="auto">
          <a:xfrm>
            <a:off x="1371600" y="1416730"/>
            <a:ext cx="1882775" cy="1601683"/>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5664"/>
          <a:stretch/>
        </p:blipFill>
        <p:spPr bwMode="auto">
          <a:xfrm>
            <a:off x="3810000" y="1416730"/>
            <a:ext cx="1869440" cy="1588285"/>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11425" y="304800"/>
            <a:ext cx="9144000" cy="897682"/>
          </a:xfrm>
          <a:prstGeom prst="rect">
            <a:avLst/>
          </a:prstGeom>
          <a:noFill/>
        </p:spPr>
        <p:txBody>
          <a:bodyPr wrap="square" rtlCol="0">
            <a:spAutoFit/>
          </a:bodyPr>
          <a:lstStyle/>
          <a:p>
            <a:pPr lvl="0">
              <a:spcAft>
                <a:spcPts val="1000"/>
              </a:spcAft>
            </a:pPr>
            <a:r>
              <a:rPr lang="en-US" sz="2200" b="1" dirty="0">
                <a:solidFill>
                  <a:schemeClr val="tx2">
                    <a:lumMod val="60000"/>
                    <a:lumOff val="40000"/>
                  </a:schemeClr>
                </a:solidFill>
                <a:latin typeface="Times New Roman"/>
                <a:ea typeface="Calibri"/>
                <a:cs typeface="Arial"/>
              </a:rPr>
              <a:t>5. Watermarking :</a:t>
            </a:r>
            <a:endParaRPr lang="en-US" sz="2200" dirty="0">
              <a:solidFill>
                <a:srgbClr val="000000"/>
              </a:solidFill>
              <a:latin typeface="Times New Roman" pitchFamily="18" charset="0"/>
              <a:ea typeface="Calibri"/>
              <a:cs typeface="Times New Roman" pitchFamily="18" charset="0"/>
            </a:endParaRPr>
          </a:p>
          <a:p>
            <a:pPr marL="342900" lvl="0" indent="-342900">
              <a:spcAft>
                <a:spcPts val="1000"/>
              </a:spcAft>
              <a:buAutoNum type="alphaUcPeriod"/>
            </a:pPr>
            <a:r>
              <a:rPr lang="en-US" sz="2000" dirty="0">
                <a:solidFill>
                  <a:srgbClr val="000000"/>
                </a:solidFill>
                <a:latin typeface="Times New Roman"/>
                <a:ea typeface="Calibri"/>
                <a:cs typeface="Arial"/>
              </a:rPr>
              <a:t>Robust Watermarking using DWT </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0"/>
            <a:ext cx="4805363" cy="2400264"/>
          </a:xfrm>
          <a:prstGeom prst="rect">
            <a:avLst/>
          </a:prstGeom>
          <a:noFill/>
          <a:ln>
            <a:noFill/>
          </a:ln>
        </p:spPr>
      </p:pic>
      <p:sp>
        <p:nvSpPr>
          <p:cNvPr id="11" name="Rectangle 10"/>
          <p:cNvSpPr/>
          <p:nvPr/>
        </p:nvSpPr>
        <p:spPr>
          <a:xfrm>
            <a:off x="-5214" y="3334970"/>
            <a:ext cx="3982693" cy="400110"/>
          </a:xfrm>
          <a:prstGeom prst="rect">
            <a:avLst/>
          </a:prstGeom>
        </p:spPr>
        <p:txBody>
          <a:bodyPr wrap="none">
            <a:spAutoFit/>
          </a:bodyPr>
          <a:lstStyle/>
          <a:p>
            <a:pPr lvl="0" algn="ctr" rtl="1" eaLnBrk="0" fontAlgn="base" hangingPunct="0">
              <a:spcBef>
                <a:spcPct val="0"/>
              </a:spcBef>
              <a:spcAft>
                <a:spcPct val="0"/>
              </a:spcAft>
            </a:pPr>
            <a:r>
              <a:rPr lang="en-US" sz="2000" dirty="0">
                <a:latin typeface="Times New Roman" pitchFamily="18" charset="0"/>
                <a:ea typeface="Calibri" pitchFamily="34" charset="0"/>
                <a:cs typeface="Times New Roman" pitchFamily="18" charset="0"/>
              </a:rPr>
              <a:t>B. Robust Watermarking using DCT</a:t>
            </a:r>
            <a:r>
              <a:rPr lang="en-US" b="1" dirty="0">
                <a:latin typeface="Times New Roman" pitchFamily="18" charset="0"/>
                <a:ea typeface="Calibri" pitchFamily="34" charset="0"/>
                <a:cs typeface="Times New Roman" pitchFamily="18" charset="0"/>
              </a:rPr>
              <a:t>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88209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15400" cy="400110"/>
          </a:xfrm>
          <a:prstGeom prst="rect">
            <a:avLst/>
          </a:prstGeom>
        </p:spPr>
        <p:txBody>
          <a:bodyPr wrap="square">
            <a:spAutoFit/>
          </a:bodyPr>
          <a:lstStyle/>
          <a:p>
            <a:pPr lvl="0"/>
            <a:r>
              <a:rPr lang="en-US" sz="2000" dirty="0">
                <a:solidFill>
                  <a:srgbClr val="000000"/>
                </a:solidFill>
                <a:latin typeface="Times New Roman" pitchFamily="18" charset="0"/>
                <a:cs typeface="Times New Roman" pitchFamily="18" charset="0"/>
              </a:rPr>
              <a:t>C. </a:t>
            </a:r>
            <a:r>
              <a:rPr lang="en-US" sz="2000" dirty="0">
                <a:latin typeface="Times New Roman" pitchFamily="18" charset="0"/>
                <a:cs typeface="Times New Roman" pitchFamily="18" charset="0"/>
              </a:rPr>
              <a:t>Fragile Watermarking USING LSB</a:t>
            </a:r>
            <a:r>
              <a:rPr lang="en-US" sz="2000" dirty="0">
                <a:solidFill>
                  <a:srgbClr val="000000"/>
                </a:solidFill>
                <a:latin typeface="Times New Roman" pitchFamily="18" charset="0"/>
                <a:ea typeface="Calibri"/>
                <a:cs typeface="Times New Roman" pitchFamily="18" charset="0"/>
              </a:rPr>
              <a:t> </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83267"/>
            <a:ext cx="4448810" cy="2475230"/>
          </a:xfrm>
          <a:prstGeom prst="rect">
            <a:avLst/>
          </a:prstGeom>
          <a:noFill/>
          <a:ln>
            <a:noFill/>
          </a:ln>
        </p:spPr>
      </p:pic>
      <p:sp>
        <p:nvSpPr>
          <p:cNvPr id="4" name="Rectangle 3"/>
          <p:cNvSpPr/>
          <p:nvPr/>
        </p:nvSpPr>
        <p:spPr>
          <a:xfrm>
            <a:off x="0" y="3463962"/>
            <a:ext cx="8382000" cy="400110"/>
          </a:xfrm>
          <a:prstGeom prst="rect">
            <a:avLst/>
          </a:prstGeom>
        </p:spPr>
        <p:txBody>
          <a:bodyPr wrap="square">
            <a:spAutoFit/>
          </a:bodyPr>
          <a:lstStyle/>
          <a:p>
            <a:pPr lvl="0">
              <a:spcAft>
                <a:spcPts val="1000"/>
              </a:spcAft>
            </a:pPr>
            <a:r>
              <a:rPr lang="en-US" sz="2000" dirty="0">
                <a:solidFill>
                  <a:srgbClr val="000000"/>
                </a:solidFill>
                <a:latin typeface="Times New Roman"/>
                <a:ea typeface="Calibri"/>
                <a:cs typeface="Arial"/>
              </a:rPr>
              <a:t>D. Fragile Watermarking using 2LSB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14799"/>
            <a:ext cx="4648200" cy="2620297"/>
          </a:xfrm>
          <a:prstGeom prst="rect">
            <a:avLst/>
          </a:prstGeom>
          <a:noFill/>
          <a:ln>
            <a:noFill/>
          </a:ln>
        </p:spPr>
      </p:pic>
    </p:spTree>
    <p:extLst>
      <p:ext uri="{BB962C8B-B14F-4D97-AF65-F5344CB8AC3E}">
        <p14:creationId xmlns:p14="http://schemas.microsoft.com/office/powerpoint/2010/main" val="133949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45903640"/>
              </p:ext>
            </p:extLst>
          </p:nvPr>
        </p:nvGraphicFramePr>
        <p:xfrm>
          <a:off x="838201" y="609601"/>
          <a:ext cx="6248400" cy="2437155"/>
        </p:xfrm>
        <a:graphic>
          <a:graphicData uri="http://schemas.openxmlformats.org/drawingml/2006/table">
            <a:tbl>
              <a:tblPr rtl="1" firstRow="1" firstCol="1" bandRow="1"/>
              <a:tblGrid>
                <a:gridCol w="1704546">
                  <a:extLst>
                    <a:ext uri="{9D8B030D-6E8A-4147-A177-3AD203B41FA5}">
                      <a16:colId xmlns:a16="http://schemas.microsoft.com/office/drawing/2014/main" val="20000"/>
                    </a:ext>
                  </a:extLst>
                </a:gridCol>
                <a:gridCol w="1703745">
                  <a:extLst>
                    <a:ext uri="{9D8B030D-6E8A-4147-A177-3AD203B41FA5}">
                      <a16:colId xmlns:a16="http://schemas.microsoft.com/office/drawing/2014/main" val="20001"/>
                    </a:ext>
                  </a:extLst>
                </a:gridCol>
                <a:gridCol w="1249360">
                  <a:extLst>
                    <a:ext uri="{9D8B030D-6E8A-4147-A177-3AD203B41FA5}">
                      <a16:colId xmlns:a16="http://schemas.microsoft.com/office/drawing/2014/main" val="20002"/>
                    </a:ext>
                  </a:extLst>
                </a:gridCol>
                <a:gridCol w="1590749">
                  <a:extLst>
                    <a:ext uri="{9D8B030D-6E8A-4147-A177-3AD203B41FA5}">
                      <a16:colId xmlns:a16="http://schemas.microsoft.com/office/drawing/2014/main" val="20003"/>
                    </a:ext>
                  </a:extLst>
                </a:gridCol>
              </a:tblGrid>
              <a:tr h="318287">
                <a:tc>
                  <a:txBody>
                    <a:bodyPr/>
                    <a:lstStyle/>
                    <a:p>
                      <a:pPr marL="0" marR="0" algn="ctr" rtl="1">
                        <a:lnSpc>
                          <a:spcPct val="115000"/>
                        </a:lnSpc>
                        <a:spcBef>
                          <a:spcPts val="0"/>
                        </a:spcBef>
                        <a:spcAft>
                          <a:spcPts val="0"/>
                        </a:spcAft>
                      </a:pPr>
                      <a:r>
                        <a:rPr lang="en-US" sz="1800" dirty="0">
                          <a:effectLst/>
                          <a:latin typeface="Times New Roman"/>
                          <a:ea typeface="Calibri"/>
                          <a:cs typeface="Arial"/>
                        </a:rPr>
                        <a:t>DCT</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dirty="0">
                          <a:effectLst/>
                          <a:latin typeface="Times New Roman"/>
                          <a:ea typeface="Calibri"/>
                          <a:cs typeface="Arial"/>
                        </a:rPr>
                        <a:t>DWT</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Times New Roman"/>
                          <a:ea typeface="Calibri"/>
                          <a:cs typeface="Arial"/>
                        </a:rPr>
                        <a:t> </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dirty="0">
                          <a:effectLst/>
                          <a:latin typeface="Times New Roman"/>
                          <a:ea typeface="Calibri"/>
                          <a:cs typeface="Arial"/>
                        </a:rPr>
                        <a:t>Attacks</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dirty="0">
                          <a:effectLst/>
                          <a:latin typeface="Times New Roman"/>
                          <a:ea typeface="Calibri"/>
                          <a:cs typeface="Arial"/>
                        </a:rPr>
                        <a:t>No attacks</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0.79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dirty="0">
                          <a:effectLst/>
                          <a:latin typeface="Times New Roman"/>
                          <a:ea typeface="Calibri"/>
                          <a:cs typeface="Arial"/>
                        </a:rPr>
                        <a:t>AWGN</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489">
                <a:tc>
                  <a:txBody>
                    <a:bodyPr/>
                    <a:lstStyle/>
                    <a:p>
                      <a:pPr marL="0" marR="0" algn="ctr" rtl="1">
                        <a:lnSpc>
                          <a:spcPct val="115000"/>
                        </a:lnSpc>
                        <a:spcBef>
                          <a:spcPts val="0"/>
                        </a:spcBef>
                        <a:spcAft>
                          <a:spcPts val="0"/>
                        </a:spcAft>
                      </a:pPr>
                      <a:r>
                        <a:rPr lang="en-US" sz="1600" dirty="0">
                          <a:effectLst/>
                          <a:latin typeface="Times New Roman"/>
                          <a:ea typeface="Calibri"/>
                          <a:cs typeface="Arial"/>
                        </a:rPr>
                        <a:t>89.40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99.61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BCR (%)</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4"/>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0.93</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dirty="0">
                          <a:effectLst/>
                          <a:latin typeface="Times New Roman"/>
                          <a:ea typeface="Calibri"/>
                          <a:cs typeface="Arial"/>
                        </a:rPr>
                        <a:t>Salt &amp; Pepper Noise</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96.53</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99.32</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BCR (%)</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6"/>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0.69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0.93</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dirty="0">
                          <a:effectLst/>
                          <a:latin typeface="Times New Roman"/>
                          <a:ea typeface="Calibri"/>
                          <a:cs typeface="Arial"/>
                        </a:rPr>
                        <a:t>Speckle Noise</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489">
                <a:tc>
                  <a:txBody>
                    <a:bodyPr/>
                    <a:lstStyle/>
                    <a:p>
                      <a:pPr marL="0" marR="0" algn="ctr" rtl="1">
                        <a:lnSpc>
                          <a:spcPct val="115000"/>
                        </a:lnSpc>
                        <a:spcBef>
                          <a:spcPts val="0"/>
                        </a:spcBef>
                        <a:spcAft>
                          <a:spcPts val="0"/>
                        </a:spcAft>
                      </a:pPr>
                      <a:r>
                        <a:rPr lang="en-US" sz="1600" dirty="0">
                          <a:effectLst/>
                          <a:latin typeface="Times New Roman"/>
                          <a:ea typeface="Calibri"/>
                          <a:cs typeface="Arial"/>
                        </a:rPr>
                        <a:t>83.03</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96.46</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BCR (%)</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5" name="Rectangle 2"/>
          <p:cNvSpPr>
            <a:spLocks noChangeArrowheads="1"/>
          </p:cNvSpPr>
          <p:nvPr/>
        </p:nvSpPr>
        <p:spPr bwMode="auto">
          <a:xfrm>
            <a:off x="29497" y="-230172"/>
            <a:ext cx="86269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Performance Evaluation for Robust watermark using DWT and</a:t>
            </a:r>
            <a:r>
              <a:rPr kumimoji="0" lang="en-US" sz="2200" b="1" u="none" strike="noStrike" cap="none" normalizeH="0" dirty="0">
                <a:ln>
                  <a:noFill/>
                </a:ln>
                <a:solidFill>
                  <a:schemeClr val="tx1"/>
                </a:solidFill>
                <a:effectLst/>
                <a:latin typeface="Times New Roman" pitchFamily="18" charset="0"/>
                <a:ea typeface="Calibri" pitchFamily="34" charset="0"/>
                <a:cs typeface="Times New Roman" pitchFamily="18" charset="0"/>
              </a:rPr>
              <a:t> DCT </a:t>
            </a:r>
            <a:endParaRPr kumimoji="0" lang="en-US" sz="2200" b="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6196569"/>
              </p:ext>
            </p:extLst>
          </p:nvPr>
        </p:nvGraphicFramePr>
        <p:xfrm>
          <a:off x="838200" y="3200400"/>
          <a:ext cx="6248398" cy="3240850"/>
        </p:xfrm>
        <a:graphic>
          <a:graphicData uri="http://schemas.openxmlformats.org/drawingml/2006/table">
            <a:tbl>
              <a:tblPr rtl="1" firstRow="1" firstCol="1" bandRow="1"/>
              <a:tblGrid>
                <a:gridCol w="1704546">
                  <a:extLst>
                    <a:ext uri="{9D8B030D-6E8A-4147-A177-3AD203B41FA5}">
                      <a16:colId xmlns:a16="http://schemas.microsoft.com/office/drawing/2014/main" val="20000"/>
                    </a:ext>
                  </a:extLst>
                </a:gridCol>
                <a:gridCol w="1703744">
                  <a:extLst>
                    <a:ext uri="{9D8B030D-6E8A-4147-A177-3AD203B41FA5}">
                      <a16:colId xmlns:a16="http://schemas.microsoft.com/office/drawing/2014/main" val="20001"/>
                    </a:ext>
                  </a:extLst>
                </a:gridCol>
                <a:gridCol w="1249360">
                  <a:extLst>
                    <a:ext uri="{9D8B030D-6E8A-4147-A177-3AD203B41FA5}">
                      <a16:colId xmlns:a16="http://schemas.microsoft.com/office/drawing/2014/main" val="20002"/>
                    </a:ext>
                  </a:extLst>
                </a:gridCol>
                <a:gridCol w="1590748">
                  <a:extLst>
                    <a:ext uri="{9D8B030D-6E8A-4147-A177-3AD203B41FA5}">
                      <a16:colId xmlns:a16="http://schemas.microsoft.com/office/drawing/2014/main" val="20003"/>
                    </a:ext>
                  </a:extLst>
                </a:gridCol>
              </a:tblGrid>
              <a:tr h="280734">
                <a:tc>
                  <a:txBody>
                    <a:bodyPr/>
                    <a:lstStyle/>
                    <a:p>
                      <a:pPr marL="0" marR="0" algn="ctr" rtl="1">
                        <a:lnSpc>
                          <a:spcPct val="115000"/>
                        </a:lnSpc>
                        <a:spcBef>
                          <a:spcPts val="0"/>
                        </a:spcBef>
                        <a:spcAft>
                          <a:spcPts val="0"/>
                        </a:spcAft>
                      </a:pPr>
                      <a:r>
                        <a:rPr lang="en-US" sz="1600" dirty="0">
                          <a:effectLst/>
                          <a:latin typeface="Times New Roman"/>
                          <a:ea typeface="Calibri"/>
                          <a:cs typeface="Arial"/>
                        </a:rPr>
                        <a:t>0.90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0.98</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Blurring</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95.31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Cropping</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99.56</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0.94</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Intensity adjustment</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96.68</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99.56</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5"/>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Gamma Correction</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7650">
                <a:tc>
                  <a:txBody>
                    <a:bodyPr/>
                    <a:lstStyle/>
                    <a:p>
                      <a:pPr marL="0" marR="0" algn="ctr" rtl="1">
                        <a:lnSpc>
                          <a:spcPct val="115000"/>
                        </a:lnSpc>
                        <a:spcBef>
                          <a:spcPts val="0"/>
                        </a:spcBef>
                        <a:spcAft>
                          <a:spcPts val="0"/>
                        </a:spcAft>
                      </a:pPr>
                      <a:r>
                        <a:rPr lang="en-US" sz="1600" dirty="0">
                          <a:effectLst/>
                          <a:latin typeface="Times New Roman"/>
                          <a:ea typeface="Calibri"/>
                          <a:cs typeface="Arial"/>
                        </a:rPr>
                        <a:t>100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7"/>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Histogram Equalization</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9"/>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0.65</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0.83</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JPEG Compression</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7650">
                <a:tc>
                  <a:txBody>
                    <a:bodyPr/>
                    <a:lstStyle/>
                    <a:p>
                      <a:pPr marL="0" marR="0" algn="ctr" rtl="1">
                        <a:lnSpc>
                          <a:spcPct val="115000"/>
                        </a:lnSpc>
                        <a:spcBef>
                          <a:spcPts val="0"/>
                        </a:spcBef>
                        <a:spcAft>
                          <a:spcPts val="0"/>
                        </a:spcAft>
                      </a:pPr>
                      <a:r>
                        <a:rPr lang="en-US" sz="1600" dirty="0">
                          <a:effectLst/>
                          <a:latin typeface="Times New Roman"/>
                          <a:ea typeface="Calibri"/>
                          <a:cs typeface="Arial"/>
                        </a:rPr>
                        <a:t>75.17</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91.31</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BCR (%)</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6406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87836" y="85113"/>
            <a:ext cx="4634065" cy="3610855"/>
            <a:chOff x="685800" y="295212"/>
            <a:chExt cx="5410200" cy="5981106"/>
          </a:xfrm>
        </p:grpSpPr>
        <p:pic>
          <p:nvPicPr>
            <p:cNvPr id="2" name="Picture 1" descr="C:\Users\laptop market\Desktop\untitled.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1494155"/>
              <a:ext cx="1466850" cy="1301750"/>
            </a:xfrm>
            <a:prstGeom prst="rect">
              <a:avLst/>
            </a:prstGeom>
            <a:noFill/>
            <a:ln>
              <a:noFill/>
            </a:ln>
          </p:spPr>
        </p:pic>
        <p:pic>
          <p:nvPicPr>
            <p:cNvPr id="3" name="Picture 2" descr="C:\Users\laptop market\Desktop\algo1.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476375"/>
              <a:ext cx="1506855" cy="1337310"/>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625" y="2949677"/>
              <a:ext cx="1466850" cy="1301115"/>
            </a:xfrm>
            <a:prstGeom prst="rect">
              <a:avLst/>
            </a:prstGeom>
            <a:noFill/>
            <a:ln>
              <a:noFill/>
            </a:ln>
          </p:spPr>
        </p:pic>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685" y="2937387"/>
              <a:ext cx="1436370" cy="1300480"/>
            </a:xfrm>
            <a:prstGeom prst="rect">
              <a:avLst/>
            </a:prstGeom>
            <a:noFill/>
            <a:ln>
              <a:noFill/>
            </a:ln>
          </p:spPr>
        </p:pic>
        <p:pic>
          <p:nvPicPr>
            <p:cNvPr id="6" name="Picture 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2630" y="4419600"/>
              <a:ext cx="1426845" cy="1265555"/>
            </a:xfrm>
            <a:prstGeom prst="rect">
              <a:avLst/>
            </a:prstGeom>
            <a:noFill/>
            <a:ln>
              <a:noFill/>
            </a:ln>
          </p:spPr>
        </p:pic>
        <p:pic>
          <p:nvPicPr>
            <p:cNvPr id="7" name="Picture 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7205" y="4419600"/>
              <a:ext cx="1466850" cy="1301115"/>
            </a:xfrm>
            <a:prstGeom prst="rect">
              <a:avLst/>
            </a:prstGeom>
            <a:noFill/>
            <a:ln>
              <a:noFill/>
            </a:ln>
          </p:spPr>
        </p:pic>
        <p:sp>
          <p:nvSpPr>
            <p:cNvPr id="8" name="Rectangle 7"/>
            <p:cNvSpPr/>
            <p:nvPr/>
          </p:nvSpPr>
          <p:spPr>
            <a:xfrm>
              <a:off x="1142999" y="295212"/>
              <a:ext cx="4953001" cy="857670"/>
            </a:xfrm>
            <a:prstGeom prst="rect">
              <a:avLst/>
            </a:prstGeom>
          </p:spPr>
          <p:txBody>
            <a:bodyPr wrap="square">
              <a:spAutoFit/>
            </a:bodyPr>
            <a:lstStyle/>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 Tamper watermark                     LSB    </a:t>
              </a:r>
              <a:endParaRPr lang="en-US" b="1" dirty="0">
                <a:ea typeface="Calibri"/>
                <a:cs typeface="Arial"/>
              </a:endParaRPr>
            </a:p>
          </p:txBody>
        </p:sp>
        <p:sp>
          <p:nvSpPr>
            <p:cNvPr id="9" name="Rectangle 8"/>
            <p:cNvSpPr/>
            <p:nvPr/>
          </p:nvSpPr>
          <p:spPr>
            <a:xfrm>
              <a:off x="685800" y="1155292"/>
              <a:ext cx="1219200" cy="5121026"/>
            </a:xfrm>
            <a:prstGeom prst="rect">
              <a:avLst/>
            </a:prstGeom>
          </p:spPr>
          <p:txBody>
            <a:bodyPr wrap="square">
              <a:spAutoFit/>
            </a:bodyPr>
            <a:lstStyle/>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25%</a:t>
              </a:r>
            </a:p>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35%</a:t>
              </a:r>
            </a:p>
            <a:p>
              <a:pPr algn="ctr" rtl="1">
                <a:lnSpc>
                  <a:spcPct val="115000"/>
                </a:lnSpc>
                <a:spcAft>
                  <a:spcPts val="1000"/>
                </a:spcAft>
              </a:pPr>
              <a:r>
                <a:rPr lang="en-US" b="1" dirty="0">
                  <a:latin typeface="Times New Roman"/>
                  <a:ea typeface="Calibri"/>
                  <a:cs typeface="Arial"/>
                </a:rPr>
                <a:t> </a:t>
              </a:r>
            </a:p>
            <a:p>
              <a:pPr algn="ctr" rtl="1">
                <a:lnSpc>
                  <a:spcPct val="115000"/>
                </a:lnSpc>
                <a:spcAft>
                  <a:spcPts val="1000"/>
                </a:spcAft>
              </a:pPr>
              <a:r>
                <a:rPr lang="en-US" b="1" dirty="0">
                  <a:latin typeface="Times New Roman"/>
                  <a:ea typeface="Calibri"/>
                  <a:cs typeface="Arial"/>
                </a:rPr>
                <a:t>50%</a:t>
              </a:r>
            </a:p>
            <a:p>
              <a:pPr algn="ctr" rtl="1">
                <a:lnSpc>
                  <a:spcPct val="115000"/>
                </a:lnSpc>
                <a:spcAft>
                  <a:spcPts val="1000"/>
                </a:spcAft>
              </a:pPr>
              <a:r>
                <a:rPr lang="en-US" b="1" dirty="0">
                  <a:latin typeface="Times New Roman"/>
                  <a:ea typeface="Calibri"/>
                  <a:cs typeface="Arial"/>
                </a:rPr>
                <a:t>  </a:t>
              </a:r>
              <a:endParaRPr lang="en-US" b="1" dirty="0">
                <a:ea typeface="Calibri"/>
                <a:cs typeface="Arial"/>
              </a:endParaRPr>
            </a:p>
          </p:txBody>
        </p:sp>
      </p:gr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3150861968"/>
                  </p:ext>
                </p:extLst>
              </p:nvPr>
            </p:nvGraphicFramePr>
            <p:xfrm>
              <a:off x="631724" y="4443686"/>
              <a:ext cx="6418579" cy="2253141"/>
            </p:xfrm>
            <a:graphic>
              <a:graphicData uri="http://schemas.openxmlformats.org/drawingml/2006/table">
                <a:tbl>
                  <a:tblPr firstRow="1" firstCol="1" bandRow="1"/>
                  <a:tblGrid>
                    <a:gridCol w="1434691">
                      <a:extLst>
                        <a:ext uri="{9D8B030D-6E8A-4147-A177-3AD203B41FA5}">
                          <a16:colId xmlns:a16="http://schemas.microsoft.com/office/drawing/2014/main" val="20000"/>
                        </a:ext>
                      </a:extLst>
                    </a:gridCol>
                    <a:gridCol w="903022">
                      <a:extLst>
                        <a:ext uri="{9D8B030D-6E8A-4147-A177-3AD203B41FA5}">
                          <a16:colId xmlns:a16="http://schemas.microsoft.com/office/drawing/2014/main" val="20001"/>
                        </a:ext>
                      </a:extLst>
                    </a:gridCol>
                    <a:gridCol w="797514">
                      <a:extLst>
                        <a:ext uri="{9D8B030D-6E8A-4147-A177-3AD203B41FA5}">
                          <a16:colId xmlns:a16="http://schemas.microsoft.com/office/drawing/2014/main" val="20002"/>
                        </a:ext>
                      </a:extLst>
                    </a:gridCol>
                    <a:gridCol w="797514">
                      <a:extLst>
                        <a:ext uri="{9D8B030D-6E8A-4147-A177-3AD203B41FA5}">
                          <a16:colId xmlns:a16="http://schemas.microsoft.com/office/drawing/2014/main" val="20003"/>
                        </a:ext>
                      </a:extLst>
                    </a:gridCol>
                    <a:gridCol w="570207">
                      <a:extLst>
                        <a:ext uri="{9D8B030D-6E8A-4147-A177-3AD203B41FA5}">
                          <a16:colId xmlns:a16="http://schemas.microsoft.com/office/drawing/2014/main" val="20004"/>
                        </a:ext>
                      </a:extLst>
                    </a:gridCol>
                    <a:gridCol w="941035">
                      <a:extLst>
                        <a:ext uri="{9D8B030D-6E8A-4147-A177-3AD203B41FA5}">
                          <a16:colId xmlns:a16="http://schemas.microsoft.com/office/drawing/2014/main" val="20005"/>
                        </a:ext>
                      </a:extLst>
                    </a:gridCol>
                    <a:gridCol w="949196">
                      <a:extLst>
                        <a:ext uri="{9D8B030D-6E8A-4147-A177-3AD203B41FA5}">
                          <a16:colId xmlns:a16="http://schemas.microsoft.com/office/drawing/2014/main" val="20006"/>
                        </a:ext>
                      </a:extLst>
                    </a:gridCol>
                    <a:gridCol w="25400">
                      <a:extLst>
                        <a:ext uri="{9D8B030D-6E8A-4147-A177-3AD203B41FA5}">
                          <a16:colId xmlns:a16="http://schemas.microsoft.com/office/drawing/2014/main" val="20007"/>
                        </a:ext>
                      </a:extLst>
                    </a:gridCol>
                  </a:tblGrid>
                  <a:tr h="659798">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Algorithm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𝑡</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𝑡𝑑</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𝑓𝑑</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PFR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596626">
                    <a:tc rowSpan="3">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LSB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500698">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4960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720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2.2 %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3150861968"/>
                  </p:ext>
                </p:extLst>
              </p:nvPr>
            </p:nvGraphicFramePr>
            <p:xfrm>
              <a:off x="631724" y="4443686"/>
              <a:ext cx="6418579" cy="2253141"/>
            </p:xfrm>
            <a:graphic>
              <a:graphicData uri="http://schemas.openxmlformats.org/drawingml/2006/table">
                <a:tbl>
                  <a:tblPr firstRow="1" firstCol="1" bandRow="1"/>
                  <a:tblGrid>
                    <a:gridCol w="1434691"/>
                    <a:gridCol w="903022"/>
                    <a:gridCol w="797514"/>
                    <a:gridCol w="797514"/>
                    <a:gridCol w="570207"/>
                    <a:gridCol w="941035"/>
                    <a:gridCol w="949196"/>
                    <a:gridCol w="25400"/>
                  </a:tblGrid>
                  <a:tr h="659798">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Algorithm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296154" t="-926" r="-414615" b="-24351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393130" t="-926" r="-311450" b="-24351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687234" t="-926" r="-334043" b="-243519"/>
                          </a:stretch>
                        </a:blipFill>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PFR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96626">
                    <a:tc rowSpan="3">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LSB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00698">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960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720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2.2 %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mc:Fallback>
      </mc:AlternateContent>
      <p:graphicFrame>
        <p:nvGraphicFramePr>
          <p:cNvPr id="12" name="Table 11"/>
          <p:cNvGraphicFramePr>
            <a:graphicFrameLocks noGrp="1"/>
          </p:cNvGraphicFramePr>
          <p:nvPr>
            <p:extLst>
              <p:ext uri="{D42A27DB-BD31-4B8C-83A1-F6EECF244321}">
                <p14:modId xmlns:p14="http://schemas.microsoft.com/office/powerpoint/2010/main" val="3628463758"/>
              </p:ext>
            </p:extLst>
          </p:nvPr>
        </p:nvGraphicFramePr>
        <p:xfrm>
          <a:off x="631723" y="3867963"/>
          <a:ext cx="6400800" cy="600136"/>
        </p:xfrm>
        <a:graphic>
          <a:graphicData uri="http://schemas.openxmlformats.org/drawingml/2006/table">
            <a:tbl>
              <a:tblPr firstRow="1" firstCol="1" bandRow="1"/>
              <a:tblGrid>
                <a:gridCol w="1340711">
                  <a:extLst>
                    <a:ext uri="{9D8B030D-6E8A-4147-A177-3AD203B41FA5}">
                      <a16:colId xmlns:a16="http://schemas.microsoft.com/office/drawing/2014/main" val="20000"/>
                    </a:ext>
                  </a:extLst>
                </a:gridCol>
                <a:gridCol w="241708">
                  <a:extLst>
                    <a:ext uri="{9D8B030D-6E8A-4147-A177-3AD203B41FA5}">
                      <a16:colId xmlns:a16="http://schemas.microsoft.com/office/drawing/2014/main" val="20001"/>
                    </a:ext>
                  </a:extLst>
                </a:gridCol>
                <a:gridCol w="661314">
                  <a:extLst>
                    <a:ext uri="{9D8B030D-6E8A-4147-A177-3AD203B41FA5}">
                      <a16:colId xmlns:a16="http://schemas.microsoft.com/office/drawing/2014/main" val="20002"/>
                    </a:ext>
                  </a:extLst>
                </a:gridCol>
                <a:gridCol w="797514">
                  <a:extLst>
                    <a:ext uri="{9D8B030D-6E8A-4147-A177-3AD203B41FA5}">
                      <a16:colId xmlns:a16="http://schemas.microsoft.com/office/drawing/2014/main" val="20003"/>
                    </a:ext>
                  </a:extLst>
                </a:gridCol>
                <a:gridCol w="797514">
                  <a:extLst>
                    <a:ext uri="{9D8B030D-6E8A-4147-A177-3AD203B41FA5}">
                      <a16:colId xmlns:a16="http://schemas.microsoft.com/office/drawing/2014/main" val="20004"/>
                    </a:ext>
                  </a:extLst>
                </a:gridCol>
                <a:gridCol w="570207">
                  <a:extLst>
                    <a:ext uri="{9D8B030D-6E8A-4147-A177-3AD203B41FA5}">
                      <a16:colId xmlns:a16="http://schemas.microsoft.com/office/drawing/2014/main" val="20005"/>
                    </a:ext>
                  </a:extLst>
                </a:gridCol>
                <a:gridCol w="826218">
                  <a:extLst>
                    <a:ext uri="{9D8B030D-6E8A-4147-A177-3AD203B41FA5}">
                      <a16:colId xmlns:a16="http://schemas.microsoft.com/office/drawing/2014/main" val="20006"/>
                    </a:ext>
                  </a:extLst>
                </a:gridCol>
                <a:gridCol w="114817">
                  <a:extLst>
                    <a:ext uri="{9D8B030D-6E8A-4147-A177-3AD203B41FA5}">
                      <a16:colId xmlns:a16="http://schemas.microsoft.com/office/drawing/2014/main" val="20007"/>
                    </a:ext>
                  </a:extLst>
                </a:gridCol>
                <a:gridCol w="880616">
                  <a:extLst>
                    <a:ext uri="{9D8B030D-6E8A-4147-A177-3AD203B41FA5}">
                      <a16:colId xmlns:a16="http://schemas.microsoft.com/office/drawing/2014/main" val="20008"/>
                    </a:ext>
                  </a:extLst>
                </a:gridCol>
                <a:gridCol w="170181">
                  <a:extLst>
                    <a:ext uri="{9D8B030D-6E8A-4147-A177-3AD203B41FA5}">
                      <a16:colId xmlns:a16="http://schemas.microsoft.com/office/drawing/2014/main" val="20009"/>
                    </a:ext>
                  </a:extLst>
                </a:gridCol>
              </a:tblGrid>
              <a:tr h="600136">
                <a:tc gridSpan="2">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TR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marL="0" marR="0">
                        <a:lnSpc>
                          <a:spcPct val="115000"/>
                        </a:lnSpc>
                        <a:spcBef>
                          <a:spcPts val="0"/>
                        </a:spcBef>
                        <a:spcAft>
                          <a:spcPts val="0"/>
                        </a:spcAft>
                      </a:pPr>
                      <a:r>
                        <a:rPr lang="en-US" sz="1600">
                          <a:effectLst/>
                          <a:latin typeface="Times New Roman" pitchFamily="18" charset="0"/>
                          <a:ea typeface="Calibri"/>
                          <a:cs typeface="Times New Roman" pitchFamily="18" charset="0"/>
                        </a:rPr>
                        <a:t>Tampered Watermarked Image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 LSB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13" name="Rectangle 12"/>
          <p:cNvSpPr/>
          <p:nvPr/>
        </p:nvSpPr>
        <p:spPr>
          <a:xfrm>
            <a:off x="696410" y="3437076"/>
            <a:ext cx="6172200" cy="400110"/>
          </a:xfrm>
          <a:prstGeom prst="rect">
            <a:avLst/>
          </a:prstGeom>
        </p:spPr>
        <p:txBody>
          <a:bodyPr wrap="square">
            <a:spAutoFit/>
          </a:bodyPr>
          <a:lstStyle/>
          <a:p>
            <a:r>
              <a:rPr lang="en-US" sz="2000" b="1" dirty="0">
                <a:solidFill>
                  <a:schemeClr val="tx2">
                    <a:lumMod val="60000"/>
                    <a:lumOff val="40000"/>
                  </a:schemeClr>
                </a:solidFill>
                <a:latin typeface="Times New Roman" pitchFamily="18" charset="0"/>
                <a:cs typeface="Times New Roman" pitchFamily="18" charset="0"/>
              </a:rPr>
              <a:t>Performance Measure for Fragile using LSB </a:t>
            </a:r>
            <a:endParaRPr lang="en-US" sz="2000" dirty="0"/>
          </a:p>
        </p:txBody>
      </p:sp>
      <p:sp>
        <p:nvSpPr>
          <p:cNvPr id="14" name="Rectangle 13"/>
          <p:cNvSpPr/>
          <p:nvPr/>
        </p:nvSpPr>
        <p:spPr>
          <a:xfrm>
            <a:off x="23537" y="0"/>
            <a:ext cx="2653122" cy="430887"/>
          </a:xfrm>
          <a:prstGeom prst="rect">
            <a:avLst/>
          </a:prstGeom>
        </p:spPr>
        <p:txBody>
          <a:bodyPr wrap="square">
            <a:spAutoFit/>
          </a:bodyPr>
          <a:lstStyle/>
          <a:p>
            <a:r>
              <a:rPr lang="en-US" sz="2200" b="1" dirty="0">
                <a:solidFill>
                  <a:schemeClr val="tx2">
                    <a:lumMod val="60000"/>
                    <a:lumOff val="40000"/>
                  </a:schemeClr>
                </a:solidFill>
                <a:latin typeface="Times New Roman" pitchFamily="18" charset="0"/>
                <a:cs typeface="Times New Roman" pitchFamily="18" charset="0"/>
              </a:rPr>
              <a:t>Fragile using LSB </a:t>
            </a:r>
            <a:endParaRPr lang="en-US" sz="2200" dirty="0"/>
          </a:p>
        </p:txBody>
      </p:sp>
    </p:spTree>
    <p:extLst>
      <p:ext uri="{BB962C8B-B14F-4D97-AF65-F5344CB8AC3E}">
        <p14:creationId xmlns:p14="http://schemas.microsoft.com/office/powerpoint/2010/main" val="1008072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1087" y="152400"/>
            <a:ext cx="4572913" cy="3538405"/>
            <a:chOff x="773429" y="47180"/>
            <a:chExt cx="5322571" cy="6145403"/>
          </a:xfrm>
        </p:grpSpPr>
        <p:pic>
          <p:nvPicPr>
            <p:cNvPr id="3" name="Picture 2" descr="C:\Users\laptop market\Desktop\untitled.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1494155"/>
              <a:ext cx="1466850" cy="1301750"/>
            </a:xfrm>
            <a:prstGeom prst="rect">
              <a:avLst/>
            </a:prstGeom>
            <a:noFill/>
            <a:ln>
              <a:noFill/>
            </a:ln>
          </p:spPr>
        </p:pic>
        <p:pic>
          <p:nvPicPr>
            <p:cNvPr id="4" name="Picture 3" descr="C:\Users\laptop market\Desktop\algo1.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476375"/>
              <a:ext cx="1506855" cy="1337310"/>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625" y="2949677"/>
              <a:ext cx="1466850" cy="1301115"/>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685" y="2937387"/>
              <a:ext cx="1436370" cy="1300480"/>
            </a:xfrm>
            <a:prstGeom prst="rect">
              <a:avLst/>
            </a:prstGeom>
            <a:noFill/>
            <a:ln>
              <a:noFill/>
            </a:ln>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2630" y="4419600"/>
              <a:ext cx="1426845" cy="1265555"/>
            </a:xfrm>
            <a:prstGeom prst="rect">
              <a:avLst/>
            </a:prstGeom>
            <a:noFill/>
            <a:ln>
              <a:noFill/>
            </a:ln>
          </p:spPr>
        </p:pic>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7205" y="4419600"/>
              <a:ext cx="1466850" cy="1301115"/>
            </a:xfrm>
            <a:prstGeom prst="rect">
              <a:avLst/>
            </a:prstGeom>
            <a:noFill/>
            <a:ln>
              <a:noFill/>
            </a:ln>
          </p:spPr>
        </p:pic>
        <p:sp>
          <p:nvSpPr>
            <p:cNvPr id="9" name="Rectangle 8"/>
            <p:cNvSpPr/>
            <p:nvPr/>
          </p:nvSpPr>
          <p:spPr>
            <a:xfrm>
              <a:off x="1143000" y="295212"/>
              <a:ext cx="4953000" cy="1122406"/>
            </a:xfrm>
            <a:prstGeom prst="rect">
              <a:avLst/>
            </a:prstGeom>
          </p:spPr>
          <p:txBody>
            <a:bodyPr wrap="square">
              <a:spAutoFit/>
            </a:bodyPr>
            <a:lstStyle/>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 </a:t>
              </a:r>
              <a:endParaRPr lang="en-US" b="1" dirty="0">
                <a:ea typeface="Calibri"/>
                <a:cs typeface="Arial"/>
              </a:endParaRPr>
            </a:p>
          </p:txBody>
        </p:sp>
        <p:sp>
          <p:nvSpPr>
            <p:cNvPr id="10" name="Rectangle 9"/>
            <p:cNvSpPr/>
            <p:nvPr/>
          </p:nvSpPr>
          <p:spPr>
            <a:xfrm>
              <a:off x="773429" y="47180"/>
              <a:ext cx="1219200" cy="6145403"/>
            </a:xfrm>
            <a:prstGeom prst="rect">
              <a:avLst/>
            </a:prstGeom>
          </p:spPr>
          <p:txBody>
            <a:bodyPr wrap="square">
              <a:spAutoFit/>
            </a:bodyPr>
            <a:lstStyle/>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25%</a:t>
              </a:r>
            </a:p>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35%</a:t>
              </a:r>
            </a:p>
            <a:p>
              <a:pPr algn="ctr" rtl="1">
                <a:lnSpc>
                  <a:spcPct val="115000"/>
                </a:lnSpc>
                <a:spcAft>
                  <a:spcPts val="1000"/>
                </a:spcAft>
              </a:pPr>
              <a:r>
                <a:rPr lang="en-US" b="1" dirty="0">
                  <a:latin typeface="Times New Roman"/>
                  <a:ea typeface="Calibri"/>
                  <a:cs typeface="Arial"/>
                </a:rPr>
                <a:t> </a:t>
              </a:r>
            </a:p>
            <a:p>
              <a:pPr algn="ctr" rtl="1">
                <a:lnSpc>
                  <a:spcPct val="115000"/>
                </a:lnSpc>
                <a:spcAft>
                  <a:spcPts val="1000"/>
                </a:spcAft>
              </a:pPr>
              <a:r>
                <a:rPr lang="en-US" b="1" dirty="0">
                  <a:latin typeface="Times New Roman"/>
                  <a:ea typeface="Calibri"/>
                  <a:cs typeface="Arial"/>
                </a:rPr>
                <a:t>50%</a:t>
              </a:r>
            </a:p>
            <a:p>
              <a:pPr algn="ctr" rtl="1">
                <a:lnSpc>
                  <a:spcPct val="115000"/>
                </a:lnSpc>
                <a:spcAft>
                  <a:spcPts val="1000"/>
                </a:spcAft>
              </a:pPr>
              <a:r>
                <a:rPr lang="en-US" b="1" dirty="0">
                  <a:latin typeface="Times New Roman"/>
                  <a:ea typeface="Calibri"/>
                  <a:cs typeface="Arial"/>
                </a:rPr>
                <a:t>  </a:t>
              </a:r>
              <a:endParaRPr lang="en-US" b="1" dirty="0">
                <a:ea typeface="Calibri"/>
                <a:cs typeface="Arial"/>
              </a:endParaRPr>
            </a:p>
          </p:txBody>
        </p:sp>
      </p:grpSp>
      <p:sp>
        <p:nvSpPr>
          <p:cNvPr id="11" name="Rectangle 10"/>
          <p:cNvSpPr/>
          <p:nvPr/>
        </p:nvSpPr>
        <p:spPr>
          <a:xfrm>
            <a:off x="1275059" y="449065"/>
            <a:ext cx="3518784" cy="338554"/>
          </a:xfrm>
          <a:prstGeom prst="rect">
            <a:avLst/>
          </a:prstGeom>
        </p:spPr>
        <p:txBody>
          <a:bodyPr wrap="none">
            <a:spAutoFit/>
          </a:bodyPr>
          <a:lstStyle/>
          <a:p>
            <a:r>
              <a:rPr lang="en-US" sz="1600" b="1" dirty="0">
                <a:latin typeface="Times New Roman"/>
                <a:ea typeface="Calibri"/>
                <a:cs typeface="Arial"/>
              </a:rPr>
              <a:t>Tamper watermark                     2LSB </a:t>
            </a:r>
            <a:endParaRPr lang="en-US" sz="1600" dirty="0"/>
          </a:p>
        </p:txBody>
      </p: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3421918923"/>
                  </p:ext>
                </p:extLst>
              </p:nvPr>
            </p:nvGraphicFramePr>
            <p:xfrm>
              <a:off x="1056483" y="4419600"/>
              <a:ext cx="5714999" cy="2133600"/>
            </p:xfrm>
            <a:graphic>
              <a:graphicData uri="http://schemas.openxmlformats.org/drawingml/2006/table">
                <a:tbl>
                  <a:tblPr firstRow="1" firstCol="1" bandRow="1"/>
                  <a:tblGrid>
                    <a:gridCol w="1078808">
                      <a:extLst>
                        <a:ext uri="{9D8B030D-6E8A-4147-A177-3AD203B41FA5}">
                          <a16:colId xmlns:a16="http://schemas.microsoft.com/office/drawing/2014/main" val="20000"/>
                        </a:ext>
                      </a:extLst>
                    </a:gridCol>
                    <a:gridCol w="722359">
                      <a:extLst>
                        <a:ext uri="{9D8B030D-6E8A-4147-A177-3AD203B41FA5}">
                          <a16:colId xmlns:a16="http://schemas.microsoft.com/office/drawing/2014/main" val="20001"/>
                        </a:ext>
                      </a:extLst>
                    </a:gridCol>
                    <a:gridCol w="744440">
                      <a:extLst>
                        <a:ext uri="{9D8B030D-6E8A-4147-A177-3AD203B41FA5}">
                          <a16:colId xmlns:a16="http://schemas.microsoft.com/office/drawing/2014/main" val="20002"/>
                        </a:ext>
                      </a:extLst>
                    </a:gridCol>
                    <a:gridCol w="807192">
                      <a:extLst>
                        <a:ext uri="{9D8B030D-6E8A-4147-A177-3AD203B41FA5}">
                          <a16:colId xmlns:a16="http://schemas.microsoft.com/office/drawing/2014/main" val="20003"/>
                        </a:ext>
                      </a:extLst>
                    </a:gridCol>
                    <a:gridCol w="822848">
                      <a:extLst>
                        <a:ext uri="{9D8B030D-6E8A-4147-A177-3AD203B41FA5}">
                          <a16:colId xmlns:a16="http://schemas.microsoft.com/office/drawing/2014/main" val="20004"/>
                        </a:ext>
                      </a:extLst>
                    </a:gridCol>
                    <a:gridCol w="839072">
                      <a:extLst>
                        <a:ext uri="{9D8B030D-6E8A-4147-A177-3AD203B41FA5}">
                          <a16:colId xmlns:a16="http://schemas.microsoft.com/office/drawing/2014/main" val="20005"/>
                        </a:ext>
                      </a:extLst>
                    </a:gridCol>
                    <a:gridCol w="700280">
                      <a:extLst>
                        <a:ext uri="{9D8B030D-6E8A-4147-A177-3AD203B41FA5}">
                          <a16:colId xmlns:a16="http://schemas.microsoft.com/office/drawing/2014/main" val="20006"/>
                        </a:ext>
                      </a:extLst>
                    </a:gridCol>
                  </a:tblGrid>
                  <a:tr h="695344">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Algorithm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𝑡</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𝑡𝑑</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𝑓𝑑</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3418">
                    <a:tc rowSpan="3">
                      <a:txBody>
                        <a:bodyPr/>
                        <a:lstStyle/>
                        <a:p>
                          <a:pPr marL="0" marR="0" algn="l">
                            <a:lnSpc>
                              <a:spcPct val="115000"/>
                            </a:lnSpc>
                            <a:spcBef>
                              <a:spcPts val="0"/>
                            </a:spcBef>
                            <a:spcAft>
                              <a:spcPts val="0"/>
                            </a:spcAft>
                          </a:pPr>
                          <a:r>
                            <a:rPr lang="en-US" sz="1600">
                              <a:effectLst/>
                              <a:latin typeface="Times New Roman" pitchFamily="18" charset="0"/>
                              <a:ea typeface="Calibri"/>
                              <a:cs typeface="Times New Roman" pitchFamily="18" charset="0"/>
                            </a:rPr>
                            <a:t>2LSB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2052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4.17%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74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74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2832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8.64%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421918923"/>
                  </p:ext>
                </p:extLst>
              </p:nvPr>
            </p:nvGraphicFramePr>
            <p:xfrm>
              <a:off x="1056483" y="4419600"/>
              <a:ext cx="5714999" cy="2133600"/>
            </p:xfrm>
            <a:graphic>
              <a:graphicData uri="http://schemas.openxmlformats.org/drawingml/2006/table">
                <a:tbl>
                  <a:tblPr firstRow="1" firstCol="1" bandRow="1"/>
                  <a:tblGrid>
                    <a:gridCol w="1078808"/>
                    <a:gridCol w="722359"/>
                    <a:gridCol w="744440"/>
                    <a:gridCol w="807192"/>
                    <a:gridCol w="822848"/>
                    <a:gridCol w="839072"/>
                    <a:gridCol w="700280"/>
                  </a:tblGrid>
                  <a:tr h="695344">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Algorithm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242623" r="-426230" b="-20701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316667" r="-293939" b="-20701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407407" r="-187407" b="-207018"/>
                          </a:stretch>
                        </a:blipFill>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18">
                    <a:tc rowSpan="3">
                      <a:txBody>
                        <a:bodyPr/>
                        <a:lstStyle/>
                        <a:p>
                          <a:pPr marL="0" marR="0" algn="l">
                            <a:lnSpc>
                              <a:spcPct val="115000"/>
                            </a:lnSpc>
                            <a:spcBef>
                              <a:spcPts val="0"/>
                            </a:spcBef>
                            <a:spcAft>
                              <a:spcPts val="0"/>
                            </a:spcAft>
                          </a:pPr>
                          <a:r>
                            <a:rPr lang="en-US" sz="1600">
                              <a:effectLst/>
                              <a:latin typeface="Times New Roman" pitchFamily="18" charset="0"/>
                              <a:ea typeface="Calibri"/>
                              <a:cs typeface="Times New Roman" pitchFamily="18" charset="0"/>
                            </a:rPr>
                            <a:t>2LSB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2052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4.17%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2832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8.64%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3" name="Rectangle 12"/>
          <p:cNvSpPr/>
          <p:nvPr/>
        </p:nvSpPr>
        <p:spPr>
          <a:xfrm>
            <a:off x="304800" y="3690805"/>
            <a:ext cx="8153400" cy="400110"/>
          </a:xfrm>
          <a:prstGeom prst="rect">
            <a:avLst/>
          </a:prstGeom>
        </p:spPr>
        <p:txBody>
          <a:bodyPr wrap="square">
            <a:spAutoFit/>
          </a:bodyPr>
          <a:lstStyle/>
          <a:p>
            <a:r>
              <a:rPr lang="en-US" sz="2000" b="1" dirty="0">
                <a:solidFill>
                  <a:schemeClr val="tx2">
                    <a:lumMod val="60000"/>
                    <a:lumOff val="40000"/>
                  </a:schemeClr>
                </a:solidFill>
                <a:latin typeface="Times New Roman" pitchFamily="18" charset="0"/>
                <a:cs typeface="Times New Roman" pitchFamily="18" charset="0"/>
              </a:rPr>
              <a:t>Performance Measure of Fragile Watermark Using 2LSB</a:t>
            </a:r>
          </a:p>
        </p:txBody>
      </p:sp>
      <p:sp>
        <p:nvSpPr>
          <p:cNvPr id="14" name="Rectangle 13"/>
          <p:cNvSpPr/>
          <p:nvPr/>
        </p:nvSpPr>
        <p:spPr>
          <a:xfrm>
            <a:off x="109769" y="-29497"/>
            <a:ext cx="4027256" cy="430887"/>
          </a:xfrm>
          <a:prstGeom prst="rect">
            <a:avLst/>
          </a:prstGeom>
        </p:spPr>
        <p:txBody>
          <a:bodyPr wrap="none">
            <a:spAutoFit/>
          </a:bodyPr>
          <a:lstStyle/>
          <a:p>
            <a:r>
              <a:rPr lang="en-US" sz="2200" b="1" dirty="0">
                <a:solidFill>
                  <a:schemeClr val="tx2">
                    <a:lumMod val="60000"/>
                    <a:lumOff val="40000"/>
                  </a:schemeClr>
                </a:solidFill>
                <a:latin typeface="Times New Roman" pitchFamily="18" charset="0"/>
                <a:cs typeface="Times New Roman" pitchFamily="18" charset="0"/>
              </a:rPr>
              <a:t>Fragile Watermark Using 2LSB</a:t>
            </a:r>
          </a:p>
        </p:txBody>
      </p:sp>
    </p:spTree>
    <p:extLst>
      <p:ext uri="{BB962C8B-B14F-4D97-AF65-F5344CB8AC3E}">
        <p14:creationId xmlns:p14="http://schemas.microsoft.com/office/powerpoint/2010/main" val="1802802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67" y="7374"/>
            <a:ext cx="8915400" cy="5755422"/>
          </a:xfrm>
          <a:prstGeom prst="rect">
            <a:avLst/>
          </a:prstGeom>
        </p:spPr>
        <p:txBody>
          <a:bodyPr wrap="square">
            <a:spAutoFit/>
          </a:bodyPr>
          <a:lstStyle/>
          <a:p>
            <a:r>
              <a:rPr lang="en-US" sz="2800" b="1" dirty="0">
                <a:solidFill>
                  <a:schemeClr val="tx2">
                    <a:lumMod val="60000"/>
                    <a:lumOff val="40000"/>
                  </a:schemeClr>
                </a:solidFill>
                <a:latin typeface="Times New Roman" pitchFamily="18" charset="0"/>
                <a:cs typeface="Times New Roman" pitchFamily="18" charset="0"/>
              </a:rPr>
              <a:t>Research Contributions</a:t>
            </a:r>
            <a:endParaRPr lang="en-US" sz="2800" dirty="0">
              <a:solidFill>
                <a:schemeClr val="tx2">
                  <a:lumMod val="60000"/>
                  <a:lumOff val="40000"/>
                </a:schemeClr>
              </a:solidFill>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Medical image watermarking needs more care than other images watermarking, where the quality is highly recommended and the distortion is unacceptable. The research contributes to these issues by introducing of a practical method to enforce integrity, authenticity and confidentiality of the medical information, by proposing a hybrid watermark. </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The hybrid watermark is embedded in different domains based on chaotic embedding and hybrid detection model for skin cancer. This research is among the first researches that utilizes voting detection model for skin cancer medical images.</a:t>
            </a:r>
          </a:p>
          <a:p>
            <a:pPr algn="just"/>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 The hybrid watermark is used for both storing patient information and for protecting information authenticity. This will help health organizations to deal with medical information effectively, especially during storage and transportation. Several sub contributions are achieved related to providing and addressing different challenges related to medical images, skin cancer detection in image processing, and information hiding challenges.  </a:t>
            </a:r>
          </a:p>
        </p:txBody>
      </p:sp>
    </p:spTree>
    <p:extLst>
      <p:ext uri="{BB962C8B-B14F-4D97-AF65-F5344CB8AC3E}">
        <p14:creationId xmlns:p14="http://schemas.microsoft.com/office/powerpoint/2010/main" val="645452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6" y="12290"/>
            <a:ext cx="9144000" cy="6678751"/>
          </a:xfrm>
          <a:prstGeom prst="rect">
            <a:avLst/>
          </a:prstGeom>
        </p:spPr>
        <p:txBody>
          <a:bodyPr wrap="square">
            <a:spAutoFit/>
          </a:bodyPr>
          <a:lstStyle/>
          <a:p>
            <a:r>
              <a:rPr lang="en-US" sz="2800" dirty="0">
                <a:solidFill>
                  <a:schemeClr val="tx2">
                    <a:lumMod val="60000"/>
                    <a:lumOff val="40000"/>
                  </a:schemeClr>
                </a:solidFill>
                <a:latin typeface="Times New Roman" pitchFamily="18" charset="0"/>
                <a:cs typeface="Times New Roman" pitchFamily="18" charset="0"/>
              </a:rPr>
              <a:t> </a:t>
            </a:r>
            <a:r>
              <a:rPr lang="en-US" sz="2400" b="1" dirty="0">
                <a:solidFill>
                  <a:schemeClr val="tx2">
                    <a:lumMod val="60000"/>
                    <a:lumOff val="40000"/>
                  </a:schemeClr>
                </a:solidFill>
                <a:latin typeface="Times New Roman" pitchFamily="18" charset="0"/>
                <a:cs typeface="Times New Roman" pitchFamily="18" charset="0"/>
              </a:rPr>
              <a:t>Conclusion</a:t>
            </a:r>
            <a:r>
              <a:rPr lang="en-US" sz="2800" dirty="0">
                <a:solidFill>
                  <a:schemeClr val="tx2">
                    <a:lumMod val="60000"/>
                    <a:lumOff val="40000"/>
                  </a:schemeClr>
                </a:solidFill>
                <a:latin typeface="Times New Roman" pitchFamily="18" charset="0"/>
                <a:cs typeface="Times New Roman" pitchFamily="18" charset="0"/>
              </a:rPr>
              <a:t> </a:t>
            </a:r>
          </a:p>
          <a:p>
            <a:pPr marL="342900" indent="-342900" algn="just">
              <a:buFont typeface="Wingdings" pitchFamily="2" charset="2"/>
              <a:buChar char="Ø"/>
            </a:pPr>
            <a:r>
              <a:rPr lang="en-US" sz="2000" dirty="0">
                <a:latin typeface="Times New Roman" pitchFamily="18" charset="0"/>
                <a:cs typeface="Times New Roman" pitchFamily="18" charset="0"/>
              </a:rPr>
              <a:t>This research aims to reveal the potentials of digital watermarking in medical data management issues and proposes a novel method to enforce integrity, authenticity and confidentiality of the medical information.</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Dermoscopic image dataset (PH2) was used for testing purpose, Dermoscopic image dataset (PH2) was used for testing purpose, which includes 200 different images. Two different sizes of this data were used.</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The hybrid watermark includes Robust watermark for storing the patient information in the frequency domain using Discreet Wavelet Transform and Fragile watermark for authentication and embedding in the spatial domain at the Least Significant Bits of the image. </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The hybrid detection model utilizes the voting technique .The voting technique revealed high performance and have achieved 87.54% accuracy with 81.25% sensitivity and 87.5% specificity for Dataset 1 while 95.64% accuracy with 100% sensitivity and 83.3% specificity have achieved with Dataset 2. These results are better than any single classifier in the detection model.</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31530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395008"/>
            <a:ext cx="7239000" cy="1938992"/>
          </a:xfrm>
          <a:prstGeom prst="rect">
            <a:avLst/>
          </a:prstGeom>
        </p:spPr>
        <p:txBody>
          <a:bodyPr wrap="square">
            <a:spAutoFit/>
          </a:bodyPr>
          <a:lstStyle/>
          <a:p>
            <a:pPr algn="ctr"/>
            <a:endParaRPr lang="en-US" sz="3600" dirty="0">
              <a:solidFill>
                <a:srgbClr val="00B050"/>
              </a:solidFill>
              <a:latin typeface="Times New Roman" pitchFamily="18" charset="0"/>
              <a:cs typeface="Times New Roman" pitchFamily="18" charset="0"/>
            </a:endParaRPr>
          </a:p>
          <a:p>
            <a:pPr algn="ctr"/>
            <a:endParaRPr lang="en-US" sz="3600" dirty="0">
              <a:solidFill>
                <a:srgbClr val="00B050"/>
              </a:solidFill>
              <a:latin typeface="Times New Roman" pitchFamily="18" charset="0"/>
              <a:cs typeface="Times New Roman" pitchFamily="18" charset="0"/>
            </a:endParaRPr>
          </a:p>
          <a:p>
            <a:pPr algn="ctr"/>
            <a:r>
              <a:rPr lang="en-US" sz="4800" dirty="0">
                <a:solidFill>
                  <a:srgbClr val="00B050"/>
                </a:solidFill>
                <a:latin typeface="Times New Roman" pitchFamily="18" charset="0"/>
                <a:cs typeface="Times New Roman" pitchFamily="18" charset="0"/>
              </a:rPr>
              <a:t>Thank You For Listening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27"/>
            <a:ext cx="9144000" cy="404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3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E1BD-4731-EC31-0348-531A9B90AF06}"/>
              </a:ext>
            </a:extLst>
          </p:cNvPr>
          <p:cNvSpPr>
            <a:spLocks noGrp="1"/>
          </p:cNvSpPr>
          <p:nvPr>
            <p:ph type="title"/>
          </p:nvPr>
        </p:nvSpPr>
        <p:spPr/>
        <p:txBody>
          <a:bodyPr>
            <a:normAutofit fontScale="90000"/>
          </a:bodyPr>
          <a:lstStyle/>
          <a:p>
            <a:r>
              <a:rPr lang="en-US" dirty="0"/>
              <a:t>Artificial Intelligence specializations</a:t>
            </a:r>
            <a:endParaRPr lang="ar-IQ" dirty="0"/>
          </a:p>
        </p:txBody>
      </p:sp>
      <p:sp>
        <p:nvSpPr>
          <p:cNvPr id="3" name="Content Placeholder 2">
            <a:extLst>
              <a:ext uri="{FF2B5EF4-FFF2-40B4-BE49-F238E27FC236}">
                <a16:creationId xmlns:a16="http://schemas.microsoft.com/office/drawing/2014/main" id="{CE9389DD-46F5-732A-F5A8-C275B074BC20}"/>
              </a:ext>
            </a:extLst>
          </p:cNvPr>
          <p:cNvSpPr>
            <a:spLocks noGrp="1"/>
          </p:cNvSpPr>
          <p:nvPr>
            <p:ph idx="1"/>
          </p:nvPr>
        </p:nvSpPr>
        <p:spPr>
          <a:xfrm>
            <a:off x="457200" y="1384981"/>
            <a:ext cx="8229600" cy="4525963"/>
          </a:xfrm>
        </p:spPr>
        <p:txBody>
          <a:bodyPr>
            <a:normAutofit fontScale="85000" lnSpcReduction="20000"/>
          </a:bodyPr>
          <a:lstStyle/>
          <a:p>
            <a:r>
              <a:rPr lang="en-US" dirty="0">
                <a:solidFill>
                  <a:schemeClr val="accent1"/>
                </a:solidFill>
              </a:rPr>
              <a:t>Speech Recognition</a:t>
            </a:r>
          </a:p>
          <a:p>
            <a:r>
              <a:rPr lang="en-US" dirty="0">
                <a:solidFill>
                  <a:schemeClr val="accent1"/>
                </a:solidFill>
              </a:rPr>
              <a:t>Natural Language Processing </a:t>
            </a:r>
          </a:p>
          <a:p>
            <a:r>
              <a:rPr lang="en-US" dirty="0">
                <a:solidFill>
                  <a:schemeClr val="accent1"/>
                </a:solidFill>
              </a:rPr>
              <a:t>Computer Vision</a:t>
            </a:r>
          </a:p>
          <a:p>
            <a:r>
              <a:rPr lang="en-US" dirty="0">
                <a:solidFill>
                  <a:schemeClr val="accent1"/>
                </a:solidFill>
              </a:rPr>
              <a:t>Face Recognition</a:t>
            </a:r>
          </a:p>
          <a:p>
            <a:r>
              <a:rPr lang="en-US" dirty="0">
                <a:solidFill>
                  <a:schemeClr val="accent1"/>
                </a:solidFill>
              </a:rPr>
              <a:t>Image Processing</a:t>
            </a:r>
          </a:p>
          <a:p>
            <a:r>
              <a:rPr lang="en-US" dirty="0">
                <a:solidFill>
                  <a:schemeClr val="accent1"/>
                </a:solidFill>
              </a:rPr>
              <a:t>Robotics</a:t>
            </a:r>
          </a:p>
          <a:p>
            <a:r>
              <a:rPr lang="en-US" dirty="0">
                <a:solidFill>
                  <a:schemeClr val="accent1"/>
                </a:solidFill>
              </a:rPr>
              <a:t>Pattern Recognition</a:t>
            </a:r>
          </a:p>
          <a:p>
            <a:r>
              <a:rPr lang="en-US" dirty="0">
                <a:solidFill>
                  <a:schemeClr val="accent1"/>
                </a:solidFill>
              </a:rPr>
              <a:t>Machine learning</a:t>
            </a:r>
          </a:p>
          <a:p>
            <a:r>
              <a:rPr lang="en-US" dirty="0">
                <a:solidFill>
                  <a:schemeClr val="accent1"/>
                </a:solidFill>
              </a:rPr>
              <a:t>Neural Network</a:t>
            </a:r>
          </a:p>
          <a:p>
            <a:r>
              <a:rPr lang="en-US" dirty="0">
                <a:solidFill>
                  <a:schemeClr val="accent1"/>
                </a:solidFill>
              </a:rPr>
              <a:t>Deep Learning</a:t>
            </a:r>
            <a:endParaRPr lang="ar-IQ" dirty="0">
              <a:solidFill>
                <a:schemeClr val="accent1"/>
              </a:solidFill>
            </a:endParaRPr>
          </a:p>
        </p:txBody>
      </p:sp>
    </p:spTree>
    <p:extLst>
      <p:ext uri="{BB962C8B-B14F-4D97-AF65-F5344CB8AC3E}">
        <p14:creationId xmlns:p14="http://schemas.microsoft.com/office/powerpoint/2010/main" val="109699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E1B0-AF03-790C-5B10-FD937E8E6C4F}"/>
              </a:ext>
            </a:extLst>
          </p:cNvPr>
          <p:cNvSpPr>
            <a:spLocks noGrp="1"/>
          </p:cNvSpPr>
          <p:nvPr>
            <p:ph type="title"/>
          </p:nvPr>
        </p:nvSpPr>
        <p:spPr/>
        <p:txBody>
          <a:bodyPr>
            <a:normAutofit/>
          </a:bodyPr>
          <a:lstStyle/>
          <a:p>
            <a:r>
              <a:rPr lang="en-US" sz="3600" dirty="0"/>
              <a:t>What Is Your Job In Artificial Intelligence?</a:t>
            </a:r>
            <a:endParaRPr lang="ar-IQ" sz="3600" dirty="0"/>
          </a:p>
        </p:txBody>
      </p:sp>
      <p:sp>
        <p:nvSpPr>
          <p:cNvPr id="3" name="Content Placeholder 2">
            <a:extLst>
              <a:ext uri="{FF2B5EF4-FFF2-40B4-BE49-F238E27FC236}">
                <a16:creationId xmlns:a16="http://schemas.microsoft.com/office/drawing/2014/main" id="{DF04322C-7CEF-FAC1-5C52-BC04B4030B94}"/>
              </a:ext>
            </a:extLst>
          </p:cNvPr>
          <p:cNvSpPr>
            <a:spLocks noGrp="1"/>
          </p:cNvSpPr>
          <p:nvPr>
            <p:ph idx="1"/>
          </p:nvPr>
        </p:nvSpPr>
        <p:spPr/>
        <p:txBody>
          <a:bodyPr/>
          <a:lstStyle/>
          <a:p>
            <a:r>
              <a:rPr lang="en-US" dirty="0">
                <a:solidFill>
                  <a:schemeClr val="tx2">
                    <a:lumMod val="60000"/>
                    <a:lumOff val="40000"/>
                  </a:schemeClr>
                </a:solidFill>
              </a:rPr>
              <a:t>Data Scientist</a:t>
            </a:r>
          </a:p>
          <a:p>
            <a:r>
              <a:rPr lang="en-US" dirty="0">
                <a:solidFill>
                  <a:schemeClr val="tx2">
                    <a:lumMod val="60000"/>
                    <a:lumOff val="40000"/>
                  </a:schemeClr>
                </a:solidFill>
              </a:rPr>
              <a:t>Machine Learning Engineer</a:t>
            </a:r>
          </a:p>
          <a:p>
            <a:r>
              <a:rPr lang="en-US" dirty="0">
                <a:solidFill>
                  <a:schemeClr val="tx2">
                    <a:lumMod val="60000"/>
                    <a:lumOff val="40000"/>
                  </a:schemeClr>
                </a:solidFill>
              </a:rPr>
              <a:t>Machine Learning Architect</a:t>
            </a:r>
          </a:p>
          <a:p>
            <a:r>
              <a:rPr lang="en-US" dirty="0">
                <a:solidFill>
                  <a:schemeClr val="tx2">
                    <a:lumMod val="60000"/>
                    <a:lumOff val="40000"/>
                  </a:schemeClr>
                </a:solidFill>
              </a:rPr>
              <a:t>Developer</a:t>
            </a:r>
          </a:p>
          <a:p>
            <a:endParaRPr lang="ar-IQ" dirty="0"/>
          </a:p>
        </p:txBody>
      </p:sp>
    </p:spTree>
    <p:extLst>
      <p:ext uri="{BB962C8B-B14F-4D97-AF65-F5344CB8AC3E}">
        <p14:creationId xmlns:p14="http://schemas.microsoft.com/office/powerpoint/2010/main" val="11693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DA73-5F01-E974-9B61-0A5317FF441E}"/>
              </a:ext>
            </a:extLst>
          </p:cNvPr>
          <p:cNvSpPr>
            <a:spLocks noGrp="1"/>
          </p:cNvSpPr>
          <p:nvPr>
            <p:ph type="title"/>
          </p:nvPr>
        </p:nvSpPr>
        <p:spPr>
          <a:xfrm>
            <a:off x="76200" y="274638"/>
            <a:ext cx="8991600" cy="1143000"/>
          </a:xfrm>
        </p:spPr>
        <p:txBody>
          <a:bodyPr>
            <a:noAutofit/>
          </a:bodyPr>
          <a:lstStyle/>
          <a:p>
            <a:r>
              <a:rPr lang="en-US" sz="4000" dirty="0"/>
              <a:t>Learning plan to understand AI Algorithms</a:t>
            </a:r>
            <a:endParaRPr lang="ar-IQ" sz="4000" dirty="0"/>
          </a:p>
        </p:txBody>
      </p:sp>
      <p:sp>
        <p:nvSpPr>
          <p:cNvPr id="3" name="Content Placeholder 2">
            <a:extLst>
              <a:ext uri="{FF2B5EF4-FFF2-40B4-BE49-F238E27FC236}">
                <a16:creationId xmlns:a16="http://schemas.microsoft.com/office/drawing/2014/main" id="{5926FDD6-E80B-72B0-4BE2-6118F5F29639}"/>
              </a:ext>
            </a:extLst>
          </p:cNvPr>
          <p:cNvSpPr>
            <a:spLocks noGrp="1"/>
          </p:cNvSpPr>
          <p:nvPr>
            <p:ph idx="1"/>
          </p:nvPr>
        </p:nvSpPr>
        <p:spPr>
          <a:xfrm>
            <a:off x="457200" y="1654629"/>
            <a:ext cx="8229600" cy="4525963"/>
          </a:xfrm>
        </p:spPr>
        <p:txBody>
          <a:bodyPr/>
          <a:lstStyle/>
          <a:p>
            <a:r>
              <a:rPr lang="en-US" dirty="0">
                <a:solidFill>
                  <a:schemeClr val="tx2">
                    <a:lumMod val="60000"/>
                    <a:lumOff val="40000"/>
                  </a:schemeClr>
                </a:solidFill>
              </a:rPr>
              <a:t>Math @ Statistics </a:t>
            </a:r>
          </a:p>
          <a:p>
            <a:r>
              <a:rPr lang="en-US" dirty="0">
                <a:solidFill>
                  <a:schemeClr val="tx2">
                    <a:lumMod val="60000"/>
                    <a:lumOff val="40000"/>
                  </a:schemeClr>
                </a:solidFill>
              </a:rPr>
              <a:t>Algebra</a:t>
            </a:r>
          </a:p>
          <a:p>
            <a:r>
              <a:rPr lang="en-US" dirty="0">
                <a:solidFill>
                  <a:schemeClr val="tx2">
                    <a:lumMod val="60000"/>
                    <a:lumOff val="40000"/>
                  </a:schemeClr>
                </a:solidFill>
              </a:rPr>
              <a:t>Calculus</a:t>
            </a:r>
          </a:p>
          <a:p>
            <a:r>
              <a:rPr lang="en-US" dirty="0">
                <a:solidFill>
                  <a:schemeClr val="tx2">
                    <a:lumMod val="60000"/>
                    <a:lumOff val="40000"/>
                  </a:schemeClr>
                </a:solidFill>
              </a:rPr>
              <a:t>statistics</a:t>
            </a:r>
          </a:p>
          <a:p>
            <a:endParaRPr lang="ar-IQ" dirty="0"/>
          </a:p>
        </p:txBody>
      </p:sp>
      <p:pic>
        <p:nvPicPr>
          <p:cNvPr id="4" name="Picture 3">
            <a:extLst>
              <a:ext uri="{FF2B5EF4-FFF2-40B4-BE49-F238E27FC236}">
                <a16:creationId xmlns:a16="http://schemas.microsoft.com/office/drawing/2014/main" id="{060DA54F-1350-B885-03B0-4BEB56028CC3}"/>
              </a:ext>
            </a:extLst>
          </p:cNvPr>
          <p:cNvPicPr>
            <a:picLocks noChangeAspect="1"/>
          </p:cNvPicPr>
          <p:nvPr/>
        </p:nvPicPr>
        <p:blipFill>
          <a:blip r:embed="rId2"/>
          <a:stretch>
            <a:fillRect/>
          </a:stretch>
        </p:blipFill>
        <p:spPr>
          <a:xfrm>
            <a:off x="3733800" y="2438400"/>
            <a:ext cx="5181600" cy="3605213"/>
          </a:xfrm>
          <a:prstGeom prst="rect">
            <a:avLst/>
          </a:prstGeom>
        </p:spPr>
      </p:pic>
    </p:spTree>
    <p:extLst>
      <p:ext uri="{BB962C8B-B14F-4D97-AF65-F5344CB8AC3E}">
        <p14:creationId xmlns:p14="http://schemas.microsoft.com/office/powerpoint/2010/main" val="305464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06C6-EBA7-4FE3-A78F-5AAA5DC44910}"/>
              </a:ext>
            </a:extLst>
          </p:cNvPr>
          <p:cNvSpPr>
            <a:spLocks noGrp="1"/>
          </p:cNvSpPr>
          <p:nvPr>
            <p:ph type="title"/>
          </p:nvPr>
        </p:nvSpPr>
        <p:spPr/>
        <p:txBody>
          <a:bodyPr>
            <a:normAutofit fontScale="90000"/>
          </a:bodyPr>
          <a:lstStyle/>
          <a:p>
            <a:r>
              <a:rPr lang="en-US" dirty="0"/>
              <a:t>Machine Learning Programing Phase </a:t>
            </a:r>
            <a:endParaRPr lang="ar-IQ" dirty="0"/>
          </a:p>
        </p:txBody>
      </p:sp>
      <p:sp>
        <p:nvSpPr>
          <p:cNvPr id="3" name="Content Placeholder 2">
            <a:extLst>
              <a:ext uri="{FF2B5EF4-FFF2-40B4-BE49-F238E27FC236}">
                <a16:creationId xmlns:a16="http://schemas.microsoft.com/office/drawing/2014/main" id="{83503423-8E60-2798-2257-6EBDB7C24A85}"/>
              </a:ext>
            </a:extLst>
          </p:cNvPr>
          <p:cNvSpPr>
            <a:spLocks noGrp="1"/>
          </p:cNvSpPr>
          <p:nvPr>
            <p:ph idx="1"/>
          </p:nvPr>
        </p:nvSpPr>
        <p:spPr/>
        <p:txBody>
          <a:bodyPr/>
          <a:lstStyle/>
          <a:p>
            <a:r>
              <a:rPr lang="en-US" dirty="0"/>
              <a:t>Mathlap</a:t>
            </a:r>
          </a:p>
          <a:p>
            <a:r>
              <a:rPr lang="en-US" dirty="0"/>
              <a:t>Python</a:t>
            </a:r>
            <a:endParaRPr lang="ar-IQ" dirty="0"/>
          </a:p>
        </p:txBody>
      </p:sp>
      <p:pic>
        <p:nvPicPr>
          <p:cNvPr id="4" name="Picture 3">
            <a:extLst>
              <a:ext uri="{FF2B5EF4-FFF2-40B4-BE49-F238E27FC236}">
                <a16:creationId xmlns:a16="http://schemas.microsoft.com/office/drawing/2014/main" id="{CB8F212D-F74C-ED2B-D699-9EDE5089ED68}"/>
              </a:ext>
            </a:extLst>
          </p:cNvPr>
          <p:cNvPicPr>
            <a:picLocks noChangeAspect="1"/>
          </p:cNvPicPr>
          <p:nvPr/>
        </p:nvPicPr>
        <p:blipFill>
          <a:blip r:embed="rId2"/>
          <a:stretch>
            <a:fillRect/>
          </a:stretch>
        </p:blipFill>
        <p:spPr>
          <a:xfrm>
            <a:off x="2743200" y="1750105"/>
            <a:ext cx="6096000" cy="4525963"/>
          </a:xfrm>
          <a:prstGeom prst="rect">
            <a:avLst/>
          </a:prstGeom>
        </p:spPr>
      </p:pic>
    </p:spTree>
    <p:extLst>
      <p:ext uri="{BB962C8B-B14F-4D97-AF65-F5344CB8AC3E}">
        <p14:creationId xmlns:p14="http://schemas.microsoft.com/office/powerpoint/2010/main" val="106254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E633-2EA9-837E-A478-6C428FD936FC}"/>
              </a:ext>
            </a:extLst>
          </p:cNvPr>
          <p:cNvSpPr>
            <a:spLocks noGrp="1"/>
          </p:cNvSpPr>
          <p:nvPr>
            <p:ph type="title"/>
          </p:nvPr>
        </p:nvSpPr>
        <p:spPr/>
        <p:txBody>
          <a:bodyPr/>
          <a:lstStyle/>
          <a:p>
            <a:r>
              <a:rPr lang="en-US" dirty="0"/>
              <a:t>What programing can do?</a:t>
            </a:r>
            <a:endParaRPr lang="ar-IQ" dirty="0"/>
          </a:p>
        </p:txBody>
      </p:sp>
      <p:sp>
        <p:nvSpPr>
          <p:cNvPr id="3" name="Content Placeholder 2">
            <a:extLst>
              <a:ext uri="{FF2B5EF4-FFF2-40B4-BE49-F238E27FC236}">
                <a16:creationId xmlns:a16="http://schemas.microsoft.com/office/drawing/2014/main" id="{DFB6B890-D5F8-0596-6B93-6DABFDCDAD2C}"/>
              </a:ext>
            </a:extLst>
          </p:cNvPr>
          <p:cNvSpPr>
            <a:spLocks noGrp="1"/>
          </p:cNvSpPr>
          <p:nvPr>
            <p:ph idx="1"/>
          </p:nvPr>
        </p:nvSpPr>
        <p:spPr/>
        <p:txBody>
          <a:bodyPr/>
          <a:lstStyle/>
          <a:p>
            <a:r>
              <a:rPr lang="en-US" dirty="0">
                <a:solidFill>
                  <a:schemeClr val="tx2">
                    <a:lumMod val="60000"/>
                    <a:lumOff val="40000"/>
                  </a:schemeClr>
                </a:solidFill>
              </a:rPr>
              <a:t>Cleaning Data</a:t>
            </a:r>
          </a:p>
          <a:p>
            <a:r>
              <a:rPr lang="en-US" dirty="0">
                <a:solidFill>
                  <a:schemeClr val="tx2">
                    <a:lumMod val="60000"/>
                    <a:lumOff val="40000"/>
                  </a:schemeClr>
                </a:solidFill>
              </a:rPr>
              <a:t>Removing Data</a:t>
            </a:r>
          </a:p>
          <a:p>
            <a:r>
              <a:rPr lang="en-US" dirty="0">
                <a:solidFill>
                  <a:schemeClr val="tx2">
                    <a:lumMod val="60000"/>
                    <a:lumOff val="40000"/>
                  </a:schemeClr>
                </a:solidFill>
              </a:rPr>
              <a:t>Adding Data</a:t>
            </a:r>
          </a:p>
          <a:p>
            <a:r>
              <a:rPr lang="en-US" dirty="0">
                <a:solidFill>
                  <a:schemeClr val="tx2">
                    <a:lumMod val="60000"/>
                    <a:lumOff val="40000"/>
                  </a:schemeClr>
                </a:solidFill>
              </a:rPr>
              <a:t>Changing from Data type to another Data Type</a:t>
            </a:r>
            <a:endParaRPr lang="ar-IQ" dirty="0">
              <a:solidFill>
                <a:schemeClr val="tx2">
                  <a:lumMod val="60000"/>
                  <a:lumOff val="40000"/>
                </a:schemeClr>
              </a:solidFill>
            </a:endParaRPr>
          </a:p>
        </p:txBody>
      </p:sp>
      <p:pic>
        <p:nvPicPr>
          <p:cNvPr id="4" name="Picture 3">
            <a:extLst>
              <a:ext uri="{FF2B5EF4-FFF2-40B4-BE49-F238E27FC236}">
                <a16:creationId xmlns:a16="http://schemas.microsoft.com/office/drawing/2014/main" id="{52D032F8-1E47-2A2E-5DF4-8C36993F7A9C}"/>
              </a:ext>
            </a:extLst>
          </p:cNvPr>
          <p:cNvPicPr>
            <a:picLocks noChangeAspect="1"/>
          </p:cNvPicPr>
          <p:nvPr/>
        </p:nvPicPr>
        <p:blipFill>
          <a:blip r:embed="rId2"/>
          <a:stretch>
            <a:fillRect/>
          </a:stretch>
        </p:blipFill>
        <p:spPr>
          <a:xfrm>
            <a:off x="1371600" y="3971925"/>
            <a:ext cx="5943600" cy="2571750"/>
          </a:xfrm>
          <a:prstGeom prst="rect">
            <a:avLst/>
          </a:prstGeom>
        </p:spPr>
      </p:pic>
    </p:spTree>
    <p:extLst>
      <p:ext uri="{BB962C8B-B14F-4D97-AF65-F5344CB8AC3E}">
        <p14:creationId xmlns:p14="http://schemas.microsoft.com/office/powerpoint/2010/main" val="333776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C8F9-060F-6C07-7B3E-3DD12F03E488}"/>
              </a:ext>
            </a:extLst>
          </p:cNvPr>
          <p:cNvSpPr>
            <a:spLocks noGrp="1"/>
          </p:cNvSpPr>
          <p:nvPr>
            <p:ph type="title"/>
          </p:nvPr>
        </p:nvSpPr>
        <p:spPr/>
        <p:txBody>
          <a:bodyPr>
            <a:normAutofit/>
          </a:bodyPr>
          <a:lstStyle/>
          <a:p>
            <a:r>
              <a:rPr lang="en-US" dirty="0"/>
              <a:t>Types of Learning In AI </a:t>
            </a:r>
            <a:endParaRPr lang="ar-IQ" dirty="0"/>
          </a:p>
        </p:txBody>
      </p:sp>
      <p:pic>
        <p:nvPicPr>
          <p:cNvPr id="4" name="Content Placeholder 3">
            <a:extLst>
              <a:ext uri="{FF2B5EF4-FFF2-40B4-BE49-F238E27FC236}">
                <a16:creationId xmlns:a16="http://schemas.microsoft.com/office/drawing/2014/main" id="{C58DE09D-4AA3-8CA6-D1EA-5683C4B71498}"/>
              </a:ext>
            </a:extLst>
          </p:cNvPr>
          <p:cNvPicPr>
            <a:picLocks noGrp="1" noChangeAspect="1"/>
          </p:cNvPicPr>
          <p:nvPr>
            <p:ph idx="1"/>
          </p:nvPr>
        </p:nvPicPr>
        <p:blipFill>
          <a:blip r:embed="rId2"/>
          <a:stretch>
            <a:fillRect/>
          </a:stretch>
        </p:blipFill>
        <p:spPr>
          <a:xfrm>
            <a:off x="1704975" y="1945934"/>
            <a:ext cx="5734050" cy="3943350"/>
          </a:xfrm>
          <a:prstGeom prst="rect">
            <a:avLst/>
          </a:prstGeom>
        </p:spPr>
      </p:pic>
    </p:spTree>
    <p:extLst>
      <p:ext uri="{BB962C8B-B14F-4D97-AF65-F5344CB8AC3E}">
        <p14:creationId xmlns:p14="http://schemas.microsoft.com/office/powerpoint/2010/main" val="4142587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TotalTime>
  <Words>1944</Words>
  <Application>Microsoft Office PowerPoint</Application>
  <PresentationFormat>On-screen Show (4:3)</PresentationFormat>
  <Paragraphs>486</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 Math</vt:lpstr>
      <vt:lpstr>Roboto</vt:lpstr>
      <vt:lpstr>Times New Roman</vt:lpstr>
      <vt:lpstr>Wingdings</vt:lpstr>
      <vt:lpstr>Office Theme</vt:lpstr>
      <vt:lpstr>PowerPoint Presentation</vt:lpstr>
      <vt:lpstr>Artificial Intelligence? </vt:lpstr>
      <vt:lpstr>How Did Artificial Intelligence Appear And How Does It Work?</vt:lpstr>
      <vt:lpstr>Artificial Intelligence specializations</vt:lpstr>
      <vt:lpstr>What Is Your Job In Artificial Intelligence?</vt:lpstr>
      <vt:lpstr>Learning plan to understand AI Algorithms</vt:lpstr>
      <vt:lpstr>Machine Learning Programing Phase </vt:lpstr>
      <vt:lpstr>What programing can do?</vt:lpstr>
      <vt:lpstr>Types of Learning In AI </vt:lpstr>
      <vt:lpstr>PowerPoint Presentation</vt:lpstr>
      <vt:lpstr>PowerPoint Presentation</vt:lpstr>
      <vt:lpstr>PowerPoint Presentation</vt:lpstr>
      <vt:lpstr>PowerPoint Presentation</vt:lpstr>
      <vt:lpstr>PowerPoint Presentation</vt:lpstr>
      <vt:lpstr>AI In Diagnosis And Treatment </vt:lpstr>
      <vt:lpstr>PowerPoint Presentation</vt:lpstr>
      <vt:lpstr>PowerPoint Presentation</vt:lpstr>
      <vt:lpstr>Skin Cancer Image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YOGA</cp:lastModifiedBy>
  <cp:revision>144</cp:revision>
  <dcterms:created xsi:type="dcterms:W3CDTF">2006-08-16T00:00:00Z</dcterms:created>
  <dcterms:modified xsi:type="dcterms:W3CDTF">2025-11-29T21:00:40Z</dcterms:modified>
</cp:coreProperties>
</file>