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4" r:id="rId1"/>
  </p:sldMasterIdLst>
  <p:sldIdLst>
    <p:sldId id="256" r:id="rId2"/>
    <p:sldId id="257" r:id="rId3"/>
    <p:sldId id="259" r:id="rId4"/>
    <p:sldId id="260" r:id="rId5"/>
    <p:sldId id="261" r:id="rId6"/>
    <p:sldId id="262" r:id="rId7"/>
    <p:sldId id="263" r:id="rId8"/>
    <p:sldId id="264" r:id="rId9"/>
    <p:sldId id="265" r:id="rId10"/>
    <p:sldId id="269"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9510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65901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54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80729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5918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81426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8257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1397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146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4908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0801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3/28/2025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735663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4743" y="248194"/>
            <a:ext cx="8608423" cy="1554481"/>
          </a:xfrm>
        </p:spPr>
        <p:txBody>
          <a:bodyPr/>
          <a:lstStyle/>
          <a:p>
            <a:pPr algn="ctr"/>
            <a:r>
              <a:rPr lang="ar-IQ"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024743" y="1645920"/>
            <a:ext cx="9479869" cy="4545874"/>
          </a:xfrm>
          <a:solidFill>
            <a:schemeClr val="bg1"/>
          </a:solidFill>
        </p:spPr>
        <p:style>
          <a:lnRef idx="1">
            <a:schemeClr val="accent6"/>
          </a:lnRef>
          <a:fillRef idx="2">
            <a:schemeClr val="accent6"/>
          </a:fillRef>
          <a:effectRef idx="1">
            <a:schemeClr val="accent6"/>
          </a:effectRef>
          <a:fontRef idx="minor">
            <a:schemeClr val="dk1"/>
          </a:fontRef>
        </p:style>
        <p:txBody>
          <a:bodyPr>
            <a:normAutofit/>
          </a:bodyPr>
          <a:lstStyle/>
          <a:p>
            <a:pPr algn="ctr"/>
            <a:r>
              <a:rPr lang="en-US" sz="6600" smtClean="0">
                <a:solidFill>
                  <a:schemeClr val="accent5">
                    <a:lumMod val="75000"/>
                  </a:schemeClr>
                </a:solidFill>
              </a:rPr>
              <a:t>Media Translation</a:t>
            </a:r>
            <a:endParaRPr lang="en-US" sz="6600" dirty="0">
              <a:solidFill>
                <a:schemeClr val="accent5">
                  <a:lumMod val="75000"/>
                </a:schemeClr>
              </a:solidFill>
            </a:endParaRPr>
          </a:p>
        </p:txBody>
      </p:sp>
    </p:spTree>
    <p:extLst>
      <p:ext uri="{BB962C8B-B14F-4D97-AF65-F5344CB8AC3E}">
        <p14:creationId xmlns:p14="http://schemas.microsoft.com/office/powerpoint/2010/main" val="1645343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b="1" dirty="0"/>
              <a:t>Translated News Headlines</a:t>
            </a:r>
          </a:p>
          <a:p>
            <a:r>
              <a:rPr lang="en-US" dirty="0"/>
              <a:t>- </a:t>
            </a:r>
            <a:r>
              <a:rPr lang="en-US" dirty="0" err="1"/>
              <a:t>Hamdok</a:t>
            </a:r>
            <a:r>
              <a:rPr lang="en-US" dirty="0"/>
              <a:t> launches new initiative to end Sudan war titled 'Sudan Peace Call'</a:t>
            </a:r>
            <a:br>
              <a:rPr lang="en-US" dirty="0"/>
            </a:br>
            <a:r>
              <a:rPr lang="en-US" dirty="0"/>
              <a:t>  </a:t>
            </a:r>
            <a:r>
              <a:rPr lang="ar-SA" dirty="0"/>
              <a:t>حمدوك يطلق مبادرة جديدة لإنهاء الحرب في السودان بعنوان</a:t>
            </a:r>
            <a:r>
              <a:rPr lang="en-US" dirty="0"/>
              <a:t> '</a:t>
            </a:r>
            <a:r>
              <a:rPr lang="ar-SA" dirty="0"/>
              <a:t>نداء سلام السودان</a:t>
            </a:r>
            <a:r>
              <a:rPr lang="en-US" dirty="0"/>
              <a:t>'</a:t>
            </a:r>
          </a:p>
          <a:p>
            <a:r>
              <a:rPr lang="en-US" dirty="0"/>
              <a:t>- Britain launches digital campaign in Iraq to deter migrants</a:t>
            </a:r>
            <a:br>
              <a:rPr lang="en-US" dirty="0"/>
            </a:br>
            <a:r>
              <a:rPr lang="en-US" dirty="0"/>
              <a:t>  </a:t>
            </a:r>
            <a:r>
              <a:rPr lang="ar-SA" dirty="0"/>
              <a:t>بريطانيا تطلق حملة رقمية في العراق لردع المهاجرين</a:t>
            </a:r>
            <a:endParaRPr lang="en-US" dirty="0"/>
          </a:p>
          <a:p>
            <a:r>
              <a:rPr lang="en-US" dirty="0"/>
              <a:t>- Kim's sister threatens response to US aircraft carrier</a:t>
            </a:r>
            <a:br>
              <a:rPr lang="en-US" dirty="0"/>
            </a:br>
            <a:r>
              <a:rPr lang="en-US" dirty="0"/>
              <a:t>  </a:t>
            </a:r>
            <a:r>
              <a:rPr lang="ar-SA" dirty="0"/>
              <a:t>شقيقة كيم تهدد بالرد على حاملة الطائرات الأمريكية</a:t>
            </a:r>
            <a:endParaRPr lang="en-US" dirty="0"/>
          </a:p>
          <a:p>
            <a:endParaRPr lang="en-US" dirty="0"/>
          </a:p>
        </p:txBody>
      </p:sp>
    </p:spTree>
    <p:extLst>
      <p:ext uri="{BB962C8B-B14F-4D97-AF65-F5344CB8AC3E}">
        <p14:creationId xmlns:p14="http://schemas.microsoft.com/office/powerpoint/2010/main" val="4139094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77500" lnSpcReduction="20000"/>
          </a:bodyPr>
          <a:lstStyle/>
          <a:p>
            <a:r>
              <a:rPr lang="en-US" dirty="0"/>
              <a:t>- Philippine fighter jet and pilots missing during mission</a:t>
            </a:r>
            <a:br>
              <a:rPr lang="en-US" dirty="0"/>
            </a:br>
            <a:r>
              <a:rPr lang="en-US" dirty="0"/>
              <a:t>  </a:t>
            </a:r>
            <a:r>
              <a:rPr lang="ar-SA" dirty="0"/>
              <a:t>اختفاء مقاتلة فلبينية وطياريها خلال مهمة عسكرية</a:t>
            </a:r>
            <a:endParaRPr lang="en-US" dirty="0"/>
          </a:p>
          <a:p>
            <a:r>
              <a:rPr lang="en-US" dirty="0"/>
              <a:t>- </a:t>
            </a:r>
            <a:r>
              <a:rPr lang="en-US" dirty="0" err="1"/>
              <a:t>Aoun's</a:t>
            </a:r>
            <a:r>
              <a:rPr lang="en-US" dirty="0"/>
              <a:t> visit outlines new era between Beirut and Riyadh</a:t>
            </a:r>
            <a:br>
              <a:rPr lang="en-US" dirty="0"/>
            </a:br>
            <a:r>
              <a:rPr lang="en-US" dirty="0"/>
              <a:t>  </a:t>
            </a:r>
            <a:r>
              <a:rPr lang="ar-SA" dirty="0"/>
              <a:t>زيارة عون ترسم ملامح عهد جديد بين بيروت والرياض</a:t>
            </a:r>
            <a:endParaRPr lang="en-US" dirty="0"/>
          </a:p>
          <a:p>
            <a:r>
              <a:rPr lang="en-US" dirty="0"/>
              <a:t>- Arab leaders meet in Cairo to discuss Gaza's future</a:t>
            </a:r>
            <a:br>
              <a:rPr lang="en-US" dirty="0"/>
            </a:br>
            <a:r>
              <a:rPr lang="en-US" dirty="0"/>
              <a:t>  </a:t>
            </a:r>
            <a:r>
              <a:rPr lang="ar-SA" dirty="0"/>
              <a:t>القادة العرب يجتمعون في القاهرة لمناقشة مستقبل غزة</a:t>
            </a:r>
            <a:endParaRPr lang="en-US" dirty="0"/>
          </a:p>
          <a:p>
            <a:r>
              <a:rPr lang="en-US" dirty="0"/>
              <a:t>- Trade wars escalate, global markets unsettled</a:t>
            </a:r>
            <a:br>
              <a:rPr lang="en-US" dirty="0"/>
            </a:br>
            <a:r>
              <a:rPr lang="en-US" dirty="0"/>
              <a:t>  </a:t>
            </a:r>
            <a:r>
              <a:rPr lang="ar-SA" dirty="0"/>
              <a:t>حروب الجمارك تشتعل والأسواق العالمية مضطربة</a:t>
            </a:r>
            <a:endParaRPr lang="en-US" dirty="0"/>
          </a:p>
          <a:p>
            <a:r>
              <a:rPr lang="en-US" dirty="0"/>
              <a:t>- Macron calls for halt on arms deliveries to Israel</a:t>
            </a:r>
            <a:br>
              <a:rPr lang="en-US" dirty="0"/>
            </a:br>
            <a:r>
              <a:rPr lang="en-US" dirty="0"/>
              <a:t>  </a:t>
            </a:r>
            <a:r>
              <a:rPr lang="ar-SA" dirty="0"/>
              <a:t>ماكرون يدعو إلى وقف تسليم الأسلحة لإسرائيل</a:t>
            </a:r>
            <a:endParaRPr lang="en-US" dirty="0"/>
          </a:p>
          <a:p>
            <a:r>
              <a:rPr lang="en-US" dirty="0"/>
              <a:t>- Trump imposes sanctions on International Criminal Court</a:t>
            </a:r>
            <a:br>
              <a:rPr lang="en-US" dirty="0"/>
            </a:br>
            <a:r>
              <a:rPr lang="en-US" dirty="0"/>
              <a:t>  </a:t>
            </a:r>
            <a:r>
              <a:rPr lang="ar-SA" dirty="0" err="1"/>
              <a:t>ترامب</a:t>
            </a:r>
            <a:r>
              <a:rPr lang="ar-SA" dirty="0"/>
              <a:t> يفرض عقوبات على المحكمة الجنائية الدولية</a:t>
            </a:r>
            <a:endParaRPr lang="en-US" dirty="0"/>
          </a:p>
          <a:p>
            <a:r>
              <a:rPr lang="en-US" dirty="0"/>
              <a:t>- Sudanese army attacks presidential palace to control capital</a:t>
            </a:r>
            <a:br>
              <a:rPr lang="en-US" dirty="0"/>
            </a:br>
            <a:r>
              <a:rPr lang="en-US" dirty="0"/>
              <a:t>  </a:t>
            </a:r>
            <a:r>
              <a:rPr lang="ar-SA" dirty="0"/>
              <a:t>الجيش السوداني يهاجم القصر الجمهوري للسيطرة على العاصمة</a:t>
            </a:r>
            <a:endParaRPr lang="en-US" dirty="0"/>
          </a:p>
          <a:p>
            <a:endParaRPr lang="en-US" dirty="0"/>
          </a:p>
        </p:txBody>
      </p:sp>
    </p:spTree>
    <p:extLst>
      <p:ext uri="{BB962C8B-B14F-4D97-AF65-F5344CB8AC3E}">
        <p14:creationId xmlns:p14="http://schemas.microsoft.com/office/powerpoint/2010/main" val="3887674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58983" y="624110"/>
            <a:ext cx="9845629" cy="773616"/>
          </a:xfrm>
          <a:solidFill>
            <a:schemeClr val="accent6">
              <a:lumMod val="20000"/>
              <a:lumOff val="80000"/>
            </a:schemeClr>
          </a:solidFill>
        </p:spPr>
        <p:txBody>
          <a:bodyPr/>
          <a:lstStyle/>
          <a:p>
            <a:pPr algn="ctr"/>
            <a:r>
              <a:rPr lang="ar-IQ" dirty="0">
                <a:latin typeface="Times New Roman" panose="02020603050405020304" pitchFamily="18" charset="0"/>
                <a:cs typeface="Times New Roman" panose="02020603050405020304" pitchFamily="18" charset="0"/>
              </a:rPr>
              <a:t>ماهي الترجمة </a:t>
            </a:r>
            <a:r>
              <a:rPr lang="ar-IQ" dirty="0" err="1">
                <a:latin typeface="Times New Roman" panose="02020603050405020304" pitchFamily="18" charset="0"/>
                <a:cs typeface="Times New Roman" panose="02020603050405020304" pitchFamily="18" charset="0"/>
              </a:rPr>
              <a:t>الأعلامية</a:t>
            </a:r>
            <a:r>
              <a:rPr lang="ar-IQ" dirty="0"/>
              <a:t> </a:t>
            </a:r>
            <a:r>
              <a:rPr lang="en-US" dirty="0"/>
              <a:t>Media Translation</a:t>
            </a:r>
          </a:p>
        </p:txBody>
      </p:sp>
      <p:sp>
        <p:nvSpPr>
          <p:cNvPr id="3" name="Content Placeholder 2"/>
          <p:cNvSpPr>
            <a:spLocks noGrp="1"/>
          </p:cNvSpPr>
          <p:nvPr>
            <p:ph idx="1"/>
          </p:nvPr>
        </p:nvSpPr>
        <p:spPr>
          <a:xfrm>
            <a:off x="783771" y="1306285"/>
            <a:ext cx="11064240" cy="5238205"/>
          </a:xfrm>
          <a:solidFill>
            <a:schemeClr val="bg1"/>
          </a:solidFill>
        </p:spPr>
        <p:txBody>
          <a:bodyPr>
            <a:normAutofit/>
          </a:bodyPr>
          <a:lstStyle/>
          <a:p>
            <a:pPr marL="0" indent="0" algn="r">
              <a:buNone/>
            </a:pPr>
            <a:r>
              <a:rPr lang="ar-IQ" sz="3200" dirty="0">
                <a:latin typeface="Times New Roman" panose="02020603050405020304" pitchFamily="18" charset="0"/>
                <a:cs typeface="Times New Roman" panose="02020603050405020304" pitchFamily="18" charset="0"/>
              </a:rPr>
              <a:t>الترجمة بالمختصر هي عملية نقل من لغة الى لغة اخرى بمعنى احلال نص في لغة ما، محل نص اخر في لغة اخرى بمعنى استبدال مفردات اخرى معادلة لها في المعنى بلغة اخرى. </a:t>
            </a:r>
          </a:p>
          <a:p>
            <a:pPr marL="0" indent="0" algn="r">
              <a:buNone/>
            </a:pPr>
            <a:r>
              <a:rPr lang="ar-IQ" sz="3200" dirty="0">
                <a:latin typeface="Times New Roman" panose="02020603050405020304" pitchFamily="18" charset="0"/>
                <a:cs typeface="Times New Roman" panose="02020603050405020304" pitchFamily="18" charset="0"/>
              </a:rPr>
              <a:t> في ضوء ما ذكر اعلاه ، بالمختصر هي  صنف من أصناف الترجمات، وترتكز على ترجمة الأخبار على اختلاف أنواعها، سواء السياسية أو الاقتصادية أو الفنية أو العلمية أو الرياضية من اللغة الأصلية (المترجم منها) إلى اللغة المُستهدفة (المترجم إليها)، مع اختلاف اللغات وهي احد اهم انواع الترجمة واكثرها شيوعاً واستخداماً بفعل ملامستها لواقع الحياة سواءاً كنا دارسين ام مهنيين ام متعاملين مع وسائل الأعلام ام متلقين.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6851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5056"/>
          </a:xfrm>
          <a:solidFill>
            <a:schemeClr val="accent6">
              <a:lumMod val="40000"/>
              <a:lumOff val="60000"/>
            </a:schemeClr>
          </a:solidFill>
          <a:ln>
            <a:solidFill>
              <a:srgbClr val="00B0F0"/>
            </a:solidFill>
          </a:ln>
        </p:spPr>
        <p:txBody>
          <a:bodyPr/>
          <a:lstStyle/>
          <a:p>
            <a:pPr algn="ctr" rtl="1"/>
            <a:r>
              <a:rPr lang="ar-IQ" dirty="0">
                <a:solidFill>
                  <a:srgbClr val="002060"/>
                </a:solidFill>
                <a:latin typeface="Times New Roman" panose="02020603050405020304" pitchFamily="18" charset="0"/>
                <a:cs typeface="Times New Roman" panose="02020603050405020304" pitchFamily="18" charset="0"/>
              </a:rPr>
              <a:t>مصادر الترجمة  الأعلامية </a:t>
            </a:r>
            <a:endParaRPr lang="en-US"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74766" y="1619794"/>
            <a:ext cx="11377748" cy="5029200"/>
          </a:xfrm>
          <a:solidFill>
            <a:schemeClr val="bg1"/>
          </a:solidFill>
          <a:ln>
            <a:solidFill>
              <a:srgbClr val="92D050"/>
            </a:solidFill>
          </a:ln>
        </p:spPr>
        <p:txBody>
          <a:bodyPr/>
          <a:lstStyle/>
          <a:p>
            <a:pPr algn="r" rtl="1">
              <a:buFont typeface="Wingdings" panose="05000000000000000000" pitchFamily="2" charset="2"/>
              <a:buChar char="v"/>
            </a:pPr>
            <a:r>
              <a:rPr lang="ar-IQ" sz="3200" dirty="0">
                <a:latin typeface="Times New Roman" panose="02020603050405020304" pitchFamily="18" charset="0"/>
                <a:cs typeface="Times New Roman" panose="02020603050405020304" pitchFamily="18" charset="0"/>
              </a:rPr>
              <a:t>وكالات الأنباء و وكالات الصور العالمية والأقليمية والقومية </a:t>
            </a:r>
          </a:p>
          <a:p>
            <a:pPr algn="r" rtl="1">
              <a:buFont typeface="Wingdings" panose="05000000000000000000" pitchFamily="2" charset="2"/>
              <a:buChar char="v"/>
            </a:pPr>
            <a:r>
              <a:rPr lang="ar-IQ" sz="3200" dirty="0">
                <a:latin typeface="Times New Roman" panose="02020603050405020304" pitchFamily="18" charset="0"/>
                <a:cs typeface="Times New Roman" panose="02020603050405020304" pitchFamily="18" charset="0"/>
              </a:rPr>
              <a:t>مؤسسات ومحطات الأخبار التلفزيونية المصورة</a:t>
            </a:r>
          </a:p>
          <a:p>
            <a:pPr algn="r" rtl="1">
              <a:buFont typeface="Wingdings" panose="05000000000000000000" pitchFamily="2" charset="2"/>
              <a:buChar char="v"/>
            </a:pPr>
            <a:r>
              <a:rPr lang="ar-IQ" sz="3200" dirty="0">
                <a:latin typeface="Times New Roman" panose="02020603050405020304" pitchFamily="18" charset="0"/>
                <a:cs typeface="Times New Roman" panose="02020603050405020304" pitchFamily="18" charset="0"/>
              </a:rPr>
              <a:t>مؤسسات الأنتاج الأذاعي والتلفزيوني الأجنبية (البرامج والتقارير)</a:t>
            </a:r>
          </a:p>
          <a:p>
            <a:pPr algn="r" rtl="1">
              <a:buFont typeface="Wingdings" panose="05000000000000000000" pitchFamily="2" charset="2"/>
              <a:buChar char="v"/>
            </a:pPr>
            <a:r>
              <a:rPr lang="ar-IQ" sz="3200" dirty="0">
                <a:latin typeface="Times New Roman" panose="02020603050405020304" pitchFamily="18" charset="0"/>
                <a:cs typeface="Times New Roman" panose="02020603050405020304" pitchFamily="18" charset="0"/>
              </a:rPr>
              <a:t>الخدمات الصحفية والأعلامية العامة والخاصة</a:t>
            </a:r>
          </a:p>
          <a:p>
            <a:pPr algn="r" rtl="1">
              <a:buFont typeface="Wingdings" panose="05000000000000000000" pitchFamily="2" charset="2"/>
              <a:buChar char="v"/>
            </a:pPr>
            <a:r>
              <a:rPr lang="ar-IQ" sz="3200" dirty="0">
                <a:latin typeface="Times New Roman" panose="02020603050405020304" pitchFamily="18" charset="0"/>
                <a:cs typeface="Times New Roman" panose="02020603050405020304" pitchFamily="18" charset="0"/>
              </a:rPr>
              <a:t>الصحف والمجلات الأجنبية والدوريات المتخصصة</a:t>
            </a:r>
          </a:p>
          <a:p>
            <a:pPr algn="r" rtl="1">
              <a:buFont typeface="Wingdings" panose="05000000000000000000" pitchFamily="2" charset="2"/>
              <a:buChar char="v"/>
            </a:pPr>
            <a:r>
              <a:rPr lang="ar-IQ" sz="3200" dirty="0">
                <a:latin typeface="Times New Roman" panose="02020603050405020304" pitchFamily="18" charset="0"/>
                <a:cs typeface="Times New Roman" panose="02020603050405020304" pitchFamily="18" charset="0"/>
              </a:rPr>
              <a:t>محطات الأذاعة والتلفزيون الأجنبية </a:t>
            </a:r>
          </a:p>
          <a:p>
            <a:pPr algn="r" rtl="1">
              <a:buFont typeface="Wingdings" panose="05000000000000000000" pitchFamily="2" charset="2"/>
              <a:buChar char="v"/>
            </a:pPr>
            <a:r>
              <a:rPr lang="ar-IQ" sz="3200" dirty="0">
                <a:latin typeface="Times New Roman" panose="02020603050405020304" pitchFamily="18" charset="0"/>
                <a:cs typeface="Times New Roman" panose="02020603050405020304" pitchFamily="18" charset="0"/>
              </a:rPr>
              <a:t>شبكة الأنترنت وشبكات المعلومات الأجنبية </a:t>
            </a:r>
          </a:p>
          <a:p>
            <a:pPr algn="r" rtl="1">
              <a:buFont typeface="Wingdings" panose="05000000000000000000" pitchFamily="2" charset="2"/>
              <a:buChar char="v"/>
            </a:pPr>
            <a:r>
              <a:rPr lang="ar-IQ" sz="3200" dirty="0">
                <a:latin typeface="Times New Roman" panose="02020603050405020304" pitchFamily="18" charset="0"/>
                <a:cs typeface="Times New Roman" panose="02020603050405020304" pitchFamily="18" charset="0"/>
              </a:rPr>
              <a:t>مصادر اخرى </a:t>
            </a:r>
          </a:p>
          <a:p>
            <a:pPr algn="r" rtl="1">
              <a:buFont typeface="Wingdings" panose="05000000000000000000" pitchFamily="2" charset="2"/>
              <a:buChar char="v"/>
            </a:pPr>
            <a:endParaRPr lang="en-US" dirty="0"/>
          </a:p>
        </p:txBody>
      </p:sp>
    </p:spTree>
    <p:extLst>
      <p:ext uri="{BB962C8B-B14F-4D97-AF65-F5344CB8AC3E}">
        <p14:creationId xmlns:p14="http://schemas.microsoft.com/office/powerpoint/2010/main" val="2787048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90736"/>
          </a:xfrm>
          <a:solidFill>
            <a:schemeClr val="accent6">
              <a:lumMod val="40000"/>
              <a:lumOff val="60000"/>
            </a:schemeClr>
          </a:solidFill>
        </p:spPr>
        <p:txBody>
          <a:bodyPr>
            <a:normAutofit fontScale="90000"/>
          </a:bodyPr>
          <a:lstStyle/>
          <a:p>
            <a:pPr algn="ctr" rtl="1"/>
            <a:r>
              <a:rPr lang="ar-IQ" dirty="0">
                <a:latin typeface="Times New Roman" panose="02020603050405020304" pitchFamily="18" charset="0"/>
                <a:cs typeface="Times New Roman" panose="02020603050405020304" pitchFamily="18" charset="0"/>
              </a:rPr>
              <a:t>انواع الترجمة الأعلامية</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09897" y="1214846"/>
            <a:ext cx="10920549" cy="5525588"/>
          </a:xfrm>
          <a:solidFill>
            <a:schemeClr val="accent1"/>
          </a:solidFill>
        </p:spPr>
        <p:txBody>
          <a:bodyPr>
            <a:normAutofit/>
          </a:bodyPr>
          <a:lstStyle/>
          <a:p>
            <a:pPr marL="0" indent="0" algn="r" rtl="1">
              <a:buNone/>
            </a:pPr>
            <a:r>
              <a:rPr lang="ar-IQ" sz="2800" dirty="0">
                <a:latin typeface="Times New Roman" panose="02020603050405020304" pitchFamily="18" charset="0"/>
                <a:cs typeface="Times New Roman" panose="02020603050405020304" pitchFamily="18" charset="0"/>
              </a:rPr>
              <a:t>تقوم الترجمة الأعلامية على ترجمة موضوعات متنوعة من سياسية الى ادبية الى رياضية الى اقتصادية وغيرها من النصوص المختلفة ، حيث تعرض الصحافة و وسائل الأعلام هذه الموضوعات على شريحة عريضة من المجتمع تبدأ من رجل الشارع وتنتهي الى المتخصصين اما مجالاتها فهي عديدة على سبيل المثال: </a:t>
            </a:r>
          </a:p>
          <a:p>
            <a:pPr algn="r" rtl="1">
              <a:buFont typeface="Wingdings" panose="05000000000000000000" pitchFamily="2" charset="2"/>
              <a:buChar char="v"/>
            </a:pPr>
            <a:r>
              <a:rPr lang="ar-IQ" sz="2800" dirty="0">
                <a:latin typeface="Times New Roman" panose="02020603050405020304" pitchFamily="18" charset="0"/>
                <a:cs typeface="Times New Roman" panose="02020603050405020304" pitchFamily="18" charset="0"/>
              </a:rPr>
              <a:t>ترجمة المواد الأعلامية الواردة من وكالات الأنباء او المنشورة في الصحف او التي تذاع وتبث في الوسائل الأعلامية المسموعة والمرئية.</a:t>
            </a:r>
          </a:p>
          <a:p>
            <a:pPr algn="r" rtl="1">
              <a:buFont typeface="Wingdings" panose="05000000000000000000" pitchFamily="2" charset="2"/>
              <a:buChar char="v"/>
            </a:pPr>
            <a:r>
              <a:rPr lang="ar-IQ" sz="2800" dirty="0">
                <a:latin typeface="Times New Roman" panose="02020603050405020304" pitchFamily="18" charset="0"/>
                <a:cs typeface="Times New Roman" panose="02020603050405020304" pitchFamily="18" charset="0"/>
              </a:rPr>
              <a:t>ترجمة المواد الأعلامية المتعلقة بأحداث وقضايا دولة اجنبية غير ناطقة بلغة وسيلة الأعلام العربية </a:t>
            </a:r>
          </a:p>
          <a:p>
            <a:pPr algn="r" rtl="1">
              <a:buFont typeface="Wingdings" panose="05000000000000000000" pitchFamily="2" charset="2"/>
              <a:buChar char="v"/>
            </a:pPr>
            <a:r>
              <a:rPr lang="ar-IQ" sz="2800" dirty="0">
                <a:latin typeface="Times New Roman" panose="02020603050405020304" pitchFamily="18" charset="0"/>
                <a:cs typeface="Times New Roman" panose="02020603050405020304" pitchFamily="18" charset="0"/>
              </a:rPr>
              <a:t>ترجمة المواد الأعلامية الخاصة بالدولة التي تصدر فيها الصحيفة</a:t>
            </a:r>
          </a:p>
          <a:p>
            <a:pPr algn="r" rtl="1">
              <a:buFont typeface="Wingdings" panose="05000000000000000000" pitchFamily="2" charset="2"/>
              <a:buChar char="v"/>
            </a:pPr>
            <a:r>
              <a:rPr lang="ar-IQ" sz="2800" dirty="0">
                <a:latin typeface="Times New Roman" panose="02020603050405020304" pitchFamily="18" charset="0"/>
                <a:cs typeface="Times New Roman" panose="02020603050405020304" pitchFamily="18" charset="0"/>
              </a:rPr>
              <a:t>ترجمة المواد الأعلامية المنشورة بلغات أجنبية عن دول ناطقة بنفس لغة الصحيفة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8143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726" y="624111"/>
            <a:ext cx="10106887" cy="551546"/>
          </a:xfrm>
          <a:solidFill>
            <a:schemeClr val="accent5">
              <a:lumMod val="20000"/>
              <a:lumOff val="80000"/>
            </a:schemeClr>
          </a:solidFill>
        </p:spPr>
        <p:txBody>
          <a:bodyPr>
            <a:normAutofit fontScale="90000"/>
          </a:bodyPr>
          <a:lstStyle/>
          <a:p>
            <a:pPr algn="ctr" rtl="1"/>
            <a:r>
              <a:rPr lang="ar-IQ" dirty="0">
                <a:latin typeface="Times New Roman" panose="02020603050405020304" pitchFamily="18" charset="0"/>
                <a:cs typeface="Times New Roman" panose="02020603050405020304" pitchFamily="18" charset="0"/>
              </a:rPr>
              <a:t>الترجمة الصحفية</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7016" y="1267097"/>
            <a:ext cx="11416937" cy="5460274"/>
          </a:xfrm>
          <a:solidFill>
            <a:schemeClr val="bg1"/>
          </a:solidFill>
        </p:spPr>
        <p:txBody>
          <a:bodyPr>
            <a:normAutofit/>
          </a:bodyPr>
          <a:lstStyle/>
          <a:p>
            <a:pPr marL="0" indent="0" algn="r" rtl="1">
              <a:buNone/>
            </a:pPr>
            <a:r>
              <a:rPr lang="ar-IQ" sz="2800" dirty="0">
                <a:latin typeface="Times New Roman" panose="02020603050405020304" pitchFamily="18" charset="0"/>
                <a:cs typeface="Times New Roman" panose="02020603050405020304" pitchFamily="18" charset="0"/>
              </a:rPr>
              <a:t>تعتبر الترجمة الصحفية هي ترجمة اللغة المعاصرة المستخدمة في اجهزة الأعلام، وهي عملية أيصال أو ابلاغ، وهي فن صعب المراس والممارسة، وليست لها قواعد جامدة، بل هي فن وتذوق وقدرة على الأبداع والتكيف مع النص روحاً ومضموناً فهي بالمختصر عملية بناء شاملة تناظر تماماً عملية الأبتكار والأبداع والتأليف كما أنها أيضاَ تعتبر عملية معقدة نظرأ لأمتزاجها بالأعراب عن المواقف والآراء، وتلونها بوجهات نظر الصحيفة التي تنشرها، بل وتضمنها مشاعر كثيرأ ما تبرز على السطح بمعنى آخر تمتزج بالمواقف والسياسات حيث تتأثر بسياسة الصحيفة ورؤيتها للأحداث واختيار الموضوعات التي يتم ترجمتها او طريقة عرضها وتناولها.</a:t>
            </a:r>
          </a:p>
          <a:p>
            <a:pPr marL="0" indent="0" algn="r" rtl="1">
              <a:buNone/>
            </a:pPr>
            <a:r>
              <a:rPr lang="ar-IQ" sz="2800" dirty="0">
                <a:latin typeface="Times New Roman" panose="02020603050405020304" pitchFamily="18" charset="0"/>
                <a:cs typeface="Times New Roman" panose="02020603050405020304" pitchFamily="18" charset="0"/>
              </a:rPr>
              <a:t>الترجمة الصحفية ترتكز على صياغة المادة الصحفية بأسلوب صحفي بسيط سهل وسهل ومقروء، فأن الأسلوب يعتبر ثانوياً بالقياس الى تركيز الترجمة الصحفية على نقل المعلومة والحدث والخبر كاملاً وبأمانة الى القارئ وتميل الى اعتماد التعبيرات القصيرة والموجزة، وليس التعبيرات الطويلة التفصيلية وهي تقوم على اختيار افضل الكلمات المعبرة عن الموقف او الحدث او المعلومة ، كما تقوم على أختيار الكلمة الملائمة للموضوع الذي تتناوله وأدراك المعنى كاملاً ونقله بأمانة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7149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97726" y="624111"/>
            <a:ext cx="10106887" cy="682176"/>
          </a:xfrm>
          <a:solidFill>
            <a:schemeClr val="accent6">
              <a:lumMod val="40000"/>
              <a:lumOff val="60000"/>
            </a:schemeClr>
          </a:solidFill>
        </p:spPr>
        <p:txBody>
          <a:bodyPr>
            <a:normAutofit fontScale="90000"/>
          </a:bodyPr>
          <a:lstStyle/>
          <a:p>
            <a:pPr algn="ctr" rtl="1"/>
            <a:r>
              <a:rPr lang="ar-IQ" dirty="0">
                <a:latin typeface="Times New Roman" panose="02020603050405020304" pitchFamily="18" charset="0"/>
                <a:cs typeface="Times New Roman" panose="02020603050405020304" pitchFamily="18" charset="0"/>
              </a:rPr>
              <a:t>الأسلوب الصحفي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91885" y="1306287"/>
            <a:ext cx="11573691" cy="5381895"/>
          </a:xfrm>
          <a:solidFill>
            <a:schemeClr val="accent2">
              <a:lumMod val="20000"/>
              <a:lumOff val="80000"/>
            </a:schemeClr>
          </a:solidFill>
        </p:spPr>
        <p:txBody>
          <a:bodyPr>
            <a:normAutofit/>
          </a:bodyPr>
          <a:lstStyle/>
          <a:p>
            <a:pPr marL="0" indent="0" algn="r" rtl="1">
              <a:buNone/>
            </a:pPr>
            <a:r>
              <a:rPr lang="ar-IQ" sz="2400" dirty="0">
                <a:latin typeface="Times New Roman" panose="02020603050405020304" pitchFamily="18" charset="0"/>
                <a:cs typeface="Times New Roman" panose="02020603050405020304" pitchFamily="18" charset="0"/>
              </a:rPr>
              <a:t>هنالك العديد من أساليب الكتابة من بينها الأسلوب الأدبي الذي يمتاز بالفنون البلاغية والمشاعر والأحاسيس واستخدام الصور الخيالية والمحسنات البديعية ويقصد به أمتاع القارئ كما في القصص القصيرة والرواية والشعر وغيرها من الأنواع الأدبية.</a:t>
            </a:r>
          </a:p>
          <a:p>
            <a:pPr marL="0" indent="0" algn="r" rtl="1">
              <a:buNone/>
            </a:pPr>
            <a:r>
              <a:rPr lang="ar-IQ" sz="2400" dirty="0">
                <a:latin typeface="Times New Roman" panose="02020603050405020304" pitchFamily="18" charset="0"/>
                <a:cs typeface="Times New Roman" panose="02020603050405020304" pitchFamily="18" charset="0"/>
              </a:rPr>
              <a:t>الأسلوب العلمي: يستخدم اللغة الواضحة والمباشرة ، وسرد الحقائق، ويبتعد عن الأساليب البلاغية والأنشائية ومن اهم مقوماته الألتزام باللغة العلمية شكلاً ، والفكر المنطقي مضموناً والدقة في صوغ العبارة وسرد الحقائق والأبتعاد عن استخدام الألفاظ المجازية والمحسنات الكلامية والغموض.</a:t>
            </a:r>
          </a:p>
          <a:p>
            <a:pPr marL="0" indent="0" algn="r" rtl="1">
              <a:buNone/>
            </a:pPr>
            <a:r>
              <a:rPr lang="ar-IQ" sz="2400" dirty="0">
                <a:latin typeface="Times New Roman" panose="02020603050405020304" pitchFamily="18" charset="0"/>
                <a:cs typeface="Times New Roman" panose="02020603050405020304" pitchFamily="18" charset="0"/>
              </a:rPr>
              <a:t>الأسلوب الصحفي يتصف بالبساطة وان يكون مفهوماً للقراء بأستخدام لغة سهلة وتجنب الكلمات الصعبة غير المألوفة فهي ليست لغة فصحى المتقعرة وليست عامية بل هي لغة فصحى يفهمها اغلب من يقرأها وتركيز الأفكار والمعلومات في اقل حيز ممكن حيث تعتمد على ما قل ودل او المختصر المفيد والدقة حتى لاتؤدي لألتباس المعنى والسلامة اللغوية من حيث قواعد النحو والصرف وحسن استخدام علامات الترقيم واستخدام الجمل القصيرة بدلاً من الجمل الطويلة والمركبة والمعقدة والأبتعاد عن الجمل الأعتراضية</a:t>
            </a:r>
            <a:r>
              <a:rPr lang="ar-IQ"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685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4846" y="441230"/>
            <a:ext cx="10185263" cy="616861"/>
          </a:xfrm>
          <a:solidFill>
            <a:schemeClr val="accent6">
              <a:lumMod val="40000"/>
              <a:lumOff val="60000"/>
            </a:schemeClr>
          </a:solidFill>
        </p:spPr>
        <p:txBody>
          <a:bodyPr>
            <a:normAutofit fontScale="90000"/>
          </a:bodyPr>
          <a:lstStyle/>
          <a:p>
            <a:pPr algn="ctr" rtl="1"/>
            <a:r>
              <a:rPr lang="ar-IQ" dirty="0">
                <a:latin typeface="Times New Roman" panose="02020603050405020304" pitchFamily="18" charset="0"/>
                <a:cs typeface="Times New Roman" panose="02020603050405020304" pitchFamily="18" charset="0"/>
              </a:rPr>
              <a:t>تطبيقات عملية لنصوص صحفية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39634" y="1162593"/>
            <a:ext cx="11652069" cy="5434149"/>
          </a:xfrm>
          <a:solidFill>
            <a:schemeClr val="bg2">
              <a:lumMod val="90000"/>
            </a:schemeClr>
          </a:solidFill>
        </p:spPr>
        <p:txBody>
          <a:bodyPr>
            <a:normAutofit/>
          </a:bodyPr>
          <a:lstStyle/>
          <a:p>
            <a:pPr marL="0" indent="0" algn="ctr" rtl="1">
              <a:buNone/>
            </a:pPr>
            <a:r>
              <a:rPr lang="ar-IQ" sz="2800" dirty="0">
                <a:latin typeface="Times New Roman" panose="02020603050405020304" pitchFamily="18" charset="0"/>
                <a:cs typeface="Times New Roman" panose="02020603050405020304" pitchFamily="18" charset="0"/>
              </a:rPr>
              <a:t>مقتل 16امريكياً في تحطم مروحيات بأفغانستان</a:t>
            </a:r>
          </a:p>
          <a:p>
            <a:pPr marL="0" indent="0" algn="r" rtl="1">
              <a:buNone/>
            </a:pPr>
            <a:r>
              <a:rPr lang="ar-IQ" sz="2800" dirty="0">
                <a:latin typeface="Times New Roman" panose="02020603050405020304" pitchFamily="18" charset="0"/>
                <a:cs typeface="Times New Roman" panose="02020603050405020304" pitchFamily="18" charset="0"/>
              </a:rPr>
              <a:t>بي بي سي- لقي 16 امريكياً في تحطم مروحيات هناك. فقد افادت الأنباء ان 10 جنود أمريكيين  و 6 موظفيين مدنيين لقوا حتفهم في تحطم مروحية غربي أفغانستان </a:t>
            </a:r>
          </a:p>
          <a:p>
            <a:pPr marL="0" indent="0" algn="ctr">
              <a:buNone/>
            </a:pPr>
            <a:r>
              <a:rPr lang="ar-IQ" sz="2800" dirty="0">
                <a:latin typeface="Times New Roman" panose="02020603050405020304" pitchFamily="18" charset="0"/>
                <a:cs typeface="Times New Roman" panose="02020603050405020304" pitchFamily="18" charset="0"/>
              </a:rPr>
              <a:t>16</a:t>
            </a:r>
            <a:r>
              <a:rPr lang="en-US" sz="2800" dirty="0">
                <a:latin typeface="Times New Roman" panose="02020603050405020304" pitchFamily="18" charset="0"/>
                <a:cs typeface="Times New Roman" panose="02020603050405020304" pitchFamily="18" charset="0"/>
              </a:rPr>
              <a:t> Americans killed in copters-crash in Afghanistan</a:t>
            </a:r>
          </a:p>
          <a:p>
            <a:pPr marL="0" indent="0">
              <a:buNone/>
            </a:pPr>
            <a:r>
              <a:rPr lang="en-US" sz="2800" dirty="0">
                <a:latin typeface="Times New Roman" panose="02020603050405020304" pitchFamily="18" charset="0"/>
                <a:cs typeface="Times New Roman" panose="02020603050405020304" pitchFamily="18" charset="0"/>
              </a:rPr>
              <a:t>  BBC: 16 Americans were killed in helicopters crash in Afghanistan. It was reported that ten troops (soldiers) and ten civilian employees were killed in a helicopter crash west Afghanistan</a:t>
            </a:r>
            <a:r>
              <a:rPr lang="ar-IQ"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indent="0" algn="r" rtl="1">
              <a:buNone/>
            </a:pPr>
            <a:r>
              <a:rPr lang="ar-IQ" sz="2800" dirty="0">
                <a:latin typeface="Times New Roman" panose="02020603050405020304" pitchFamily="18" charset="0"/>
                <a:cs typeface="Times New Roman" panose="02020603050405020304" pitchFamily="18" charset="0"/>
              </a:rPr>
              <a:t>ملاحظات هامة : </a:t>
            </a:r>
          </a:p>
          <a:p>
            <a:pPr marL="0" indent="0" algn="r" rtl="1">
              <a:buNone/>
            </a:pPr>
            <a:r>
              <a:rPr lang="ar-IQ" sz="2800" dirty="0">
                <a:latin typeface="Times New Roman" panose="02020603050405020304" pitchFamily="18" charset="0"/>
                <a:cs typeface="Times New Roman" panose="02020603050405020304" pitchFamily="18" charset="0"/>
              </a:rPr>
              <a:t>ان الشارحة (-) التي تأتي بعد وكالة الأنباء نعوض عنها في النص الأنكليزي بنقطتين(:)</a:t>
            </a:r>
          </a:p>
          <a:p>
            <a:pPr marL="0" indent="0" algn="r" rtl="1">
              <a:buNone/>
            </a:pPr>
            <a:r>
              <a:rPr lang="ar-IQ" sz="2800" dirty="0">
                <a:latin typeface="Times New Roman" panose="02020603050405020304" pitchFamily="18" charset="0"/>
                <a:cs typeface="Times New Roman" panose="02020603050405020304" pitchFamily="18" charset="0"/>
              </a:rPr>
              <a:t>الرقم اذا جاء في البداية فيكتب كتابة، وفي داخل النص يجوز كتابته كتابة أو رقماً ويفضل رقمأ</a:t>
            </a:r>
            <a:endParaRPr lang="en-US" sz="28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6335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41417" y="624111"/>
            <a:ext cx="9963195" cy="629924"/>
          </a:xfrm>
          <a:solidFill>
            <a:schemeClr val="accent6">
              <a:lumMod val="20000"/>
              <a:lumOff val="80000"/>
            </a:schemeClr>
          </a:solidFill>
        </p:spPr>
        <p:txBody>
          <a:bodyPr>
            <a:normAutofit fontScale="90000"/>
          </a:bodyPr>
          <a:lstStyle/>
          <a:p>
            <a:pPr algn="ctr" rtl="1"/>
            <a:r>
              <a:rPr lang="ar-IQ" dirty="0">
                <a:latin typeface="Times New Roman" panose="02020603050405020304" pitchFamily="18" charset="0"/>
                <a:cs typeface="Times New Roman" panose="02020603050405020304" pitchFamily="18" charset="0"/>
              </a:rPr>
              <a:t>نموذج( 2)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61703" y="1410789"/>
            <a:ext cx="11403873" cy="5172891"/>
          </a:xfrm>
          <a:solidFill>
            <a:schemeClr val="bg2">
              <a:lumMod val="90000"/>
            </a:schemeClr>
          </a:solidFill>
        </p:spPr>
        <p:txBody>
          <a:bodyPr>
            <a:normAutofit/>
          </a:bodyPr>
          <a:lstStyle/>
          <a:p>
            <a:pPr marL="0" indent="0" algn="ctr" rtl="1">
              <a:buNone/>
            </a:pPr>
            <a:r>
              <a:rPr lang="ar-IQ" sz="2800" dirty="0">
                <a:latin typeface="Times New Roman" panose="02020603050405020304" pitchFamily="18" charset="0"/>
                <a:cs typeface="Times New Roman" panose="02020603050405020304" pitchFamily="18" charset="0"/>
              </a:rPr>
              <a:t>واشنطن متفائلة بشأن الملف النووي الكوري الشمالي </a:t>
            </a:r>
          </a:p>
          <a:p>
            <a:pPr marL="0" indent="0" algn="r" rtl="1">
              <a:buNone/>
            </a:pPr>
            <a:r>
              <a:rPr lang="ar-IQ" sz="2800" dirty="0">
                <a:latin typeface="Times New Roman" panose="02020603050405020304" pitchFamily="18" charset="0"/>
                <a:cs typeface="Times New Roman" panose="02020603050405020304" pitchFamily="18" charset="0"/>
              </a:rPr>
              <a:t>أعرب مفاوض أمريكي بارز في الملف النووي الكوري الشمالي عن تفاؤله من احتمال استئناف المباحثات بين بيونجيانج والدول الست الكبرى </a:t>
            </a:r>
          </a:p>
          <a:p>
            <a:pPr marL="0" indent="0" algn="ctr">
              <a:buNone/>
            </a:pPr>
            <a:r>
              <a:rPr lang="en-US" sz="2800" dirty="0">
                <a:latin typeface="Times New Roman" panose="02020603050405020304" pitchFamily="18" charset="0"/>
                <a:cs typeface="Times New Roman" panose="02020603050405020304" pitchFamily="18" charset="0"/>
              </a:rPr>
              <a:t>Washington optimistic about N Korea’s nuclear program </a:t>
            </a:r>
          </a:p>
          <a:p>
            <a:pPr marL="0" indent="0">
              <a:buNone/>
            </a:pPr>
            <a:r>
              <a:rPr lang="en-US" sz="2800" dirty="0">
                <a:latin typeface="Times New Roman" panose="02020603050405020304" pitchFamily="18" charset="0"/>
                <a:cs typeface="Times New Roman" panose="02020603050405020304" pitchFamily="18" charset="0"/>
              </a:rPr>
              <a:t>A U.S senior negotiator in the North Korean nuclear program (file) expressed his optimism about ( the possibility of) the resumption of talks between Pyongyang and the six great countries</a:t>
            </a:r>
            <a:r>
              <a:rPr lang="ar-IQ" sz="28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p>
          <a:p>
            <a:pPr marL="0" indent="0" algn="r" rtl="1">
              <a:buNone/>
            </a:pPr>
            <a:r>
              <a:rPr lang="ar-IQ" sz="2800" dirty="0">
                <a:latin typeface="Times New Roman" panose="02020603050405020304" pitchFamily="18" charset="0"/>
                <a:cs typeface="Times New Roman" panose="02020603050405020304" pitchFamily="18" charset="0"/>
              </a:rPr>
              <a:t>نلاحظ البساطة والوضوح في النص</a:t>
            </a:r>
            <a:r>
              <a:rPr lang="en-US" sz="2800" dirty="0">
                <a:latin typeface="Times New Roman" panose="02020603050405020304" pitchFamily="18" charset="0"/>
                <a:cs typeface="Times New Roman" panose="02020603050405020304" pitchFamily="18" charset="0"/>
              </a:rPr>
              <a:t>  </a:t>
            </a:r>
            <a:r>
              <a:rPr lang="ar-IQ" sz="2800" dirty="0">
                <a:latin typeface="Times New Roman" panose="02020603050405020304" pitchFamily="18" charset="0"/>
                <a:cs typeface="Times New Roman" panose="02020603050405020304" pitchFamily="18" charset="0"/>
              </a:rPr>
              <a:t>والأبتعاد عن الجمل المعقدة والمركبة واللغة الأدبية المجازية</a:t>
            </a:r>
          </a:p>
          <a:p>
            <a:pPr marL="0" indent="0" rtl="1">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3194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89611" y="195944"/>
            <a:ext cx="9144000" cy="1123405"/>
          </a:xfrm>
          <a:solidFill>
            <a:schemeClr val="accent6">
              <a:lumMod val="20000"/>
              <a:lumOff val="80000"/>
            </a:schemeClr>
          </a:solidFill>
        </p:spPr>
        <p:txBody>
          <a:bodyPr/>
          <a:lstStyle/>
          <a:p>
            <a:pPr algn="ctr" rtl="1"/>
            <a:r>
              <a:rPr lang="ar-IQ" dirty="0">
                <a:latin typeface="Times New Roman" panose="02020603050405020304" pitchFamily="18" charset="0"/>
                <a:cs typeface="Times New Roman" panose="02020603050405020304" pitchFamily="18" charset="0"/>
              </a:rPr>
              <a:t>نموذج (3)</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31075" y="1031967"/>
            <a:ext cx="11482252" cy="5669280"/>
          </a:xfrm>
          <a:solidFill>
            <a:schemeClr val="accent1">
              <a:lumMod val="20000"/>
              <a:lumOff val="80000"/>
            </a:schemeClr>
          </a:solidFill>
        </p:spPr>
        <p:txBody>
          <a:bodyPr>
            <a:normAutofit/>
          </a:bodyPr>
          <a:lstStyle/>
          <a:p>
            <a:pPr marL="0" indent="0" algn="ctr" rtl="1">
              <a:buNone/>
            </a:pPr>
            <a:r>
              <a:rPr lang="ar-IQ" sz="2800" dirty="0">
                <a:latin typeface="Times New Roman" panose="02020603050405020304" pitchFamily="18" charset="0"/>
                <a:cs typeface="Times New Roman" panose="02020603050405020304" pitchFamily="18" charset="0"/>
              </a:rPr>
              <a:t>الصين والهند تتفقان على التعاون في مجال محاربة التغير المناخي </a:t>
            </a:r>
          </a:p>
          <a:p>
            <a:pPr marL="0" indent="0" algn="r" rtl="1">
              <a:buNone/>
            </a:pPr>
            <a:r>
              <a:rPr lang="ar-IQ" sz="2800" dirty="0">
                <a:latin typeface="Times New Roman" panose="02020603050405020304" pitchFamily="18" charset="0"/>
                <a:cs typeface="Times New Roman" panose="02020603050405020304" pitchFamily="18" charset="0"/>
              </a:rPr>
              <a:t>بي بي سي: وقعت الحكومتان الهندية والصينية على اتفاق للتعاون في مجال محاربة ظاهرة التغير المناخي وذلك عشية انعقاد مؤتمر كوبنهاجن الدولي الذي يعتبر حاسمأ في هذا المجال</a:t>
            </a:r>
          </a:p>
          <a:p>
            <a:pPr marL="0" indent="0" algn="ctr" rtl="1">
              <a:buNone/>
            </a:pPr>
            <a:r>
              <a:rPr lang="en-US" sz="2400" dirty="0">
                <a:latin typeface="Times New Roman" panose="02020603050405020304" pitchFamily="18" charset="0"/>
                <a:cs typeface="Times New Roman" panose="02020603050405020304" pitchFamily="18" charset="0"/>
              </a:rPr>
              <a:t>China, India agree on co-operation in anti-climate change</a:t>
            </a:r>
          </a:p>
          <a:p>
            <a:pPr marL="0" indent="0" rtl="1">
              <a:buNone/>
            </a:pPr>
            <a:r>
              <a:rPr lang="en-US" sz="2400" dirty="0">
                <a:latin typeface="Times New Roman" panose="02020603050405020304" pitchFamily="18" charset="0"/>
                <a:cs typeface="Times New Roman" panose="02020603050405020304" pitchFamily="18" charset="0"/>
              </a:rPr>
              <a:t>BBC- The Indian and  Chinese governments have signed an agreement to co-operate in the field of anti-climate change on the eve of holding Copenhagen International conference which is regarded decisive in this respect. </a:t>
            </a:r>
          </a:p>
          <a:p>
            <a:pPr marL="0" indent="0" algn="r" rtl="1">
              <a:buNone/>
            </a:pPr>
            <a:r>
              <a:rPr lang="ar-IQ" sz="2400" dirty="0">
                <a:latin typeface="Times New Roman" panose="02020603050405020304" pitchFamily="18" charset="0"/>
                <a:cs typeface="Times New Roman" panose="02020603050405020304" pitchFamily="18" charset="0"/>
              </a:rPr>
              <a:t>ملاحظة: ننتبه الى أننا نعوض عن النقطتين (:) بعد وكالة الأنباء او الأذاعة في النص العربي بشارحة (-) في الترجمة الى الأنكليزية </a:t>
            </a:r>
          </a:p>
          <a:p>
            <a:pPr marL="0" indent="0">
              <a:buNone/>
            </a:pPr>
            <a:r>
              <a:rPr lang="en-US" sz="2000" dirty="0">
                <a:latin typeface="Times New Roman" panose="02020603050405020304" pitchFamily="18" charset="0"/>
                <a:cs typeface="Times New Roman" panose="02020603050405020304" pitchFamily="18" charset="0"/>
              </a:rPr>
              <a:t>On the eve of  </a:t>
            </a:r>
            <a:r>
              <a:rPr lang="ar-IQ"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ar-IQ" sz="2000" dirty="0">
                <a:latin typeface="Times New Roman" panose="02020603050405020304" pitchFamily="18" charset="0"/>
                <a:cs typeface="Times New Roman" panose="02020603050405020304" pitchFamily="18" charset="0"/>
              </a:rPr>
              <a:t>عشية  </a:t>
            </a:r>
          </a:p>
          <a:p>
            <a:pPr marL="0" indent="0">
              <a:buNone/>
            </a:pPr>
            <a:r>
              <a:rPr lang="en-US" sz="2000" dirty="0">
                <a:latin typeface="Times New Roman" panose="02020603050405020304" pitchFamily="18" charset="0"/>
                <a:cs typeface="Times New Roman" panose="02020603050405020304" pitchFamily="18" charset="0"/>
              </a:rPr>
              <a:t>Sign </a:t>
            </a:r>
            <a:r>
              <a:rPr lang="ar-IQ" sz="2000" dirty="0">
                <a:latin typeface="Times New Roman" panose="02020603050405020304" pitchFamily="18" charset="0"/>
                <a:cs typeface="Times New Roman" panose="02020603050405020304" pitchFamily="18" charset="0"/>
              </a:rPr>
              <a:t>يوقع (اتفاقية ، معاهدة )               </a:t>
            </a:r>
          </a:p>
          <a:p>
            <a:pPr marL="0" indent="0">
              <a:buNone/>
            </a:pPr>
            <a:r>
              <a:rPr lang="en-US" sz="2000" dirty="0">
                <a:latin typeface="Times New Roman" panose="02020603050405020304" pitchFamily="18" charset="0"/>
                <a:cs typeface="Times New Roman" panose="02020603050405020304" pitchFamily="18" charset="0"/>
              </a:rPr>
              <a:t>In this respect </a:t>
            </a:r>
            <a:r>
              <a:rPr lang="ar-IQ" sz="2000" dirty="0">
                <a:latin typeface="Times New Roman" panose="02020603050405020304" pitchFamily="18" charset="0"/>
                <a:cs typeface="Times New Roman" panose="02020603050405020304" pitchFamily="18" charset="0"/>
              </a:rPr>
              <a:t>    في هذا المجال، في هذا الشأن    </a:t>
            </a:r>
          </a:p>
          <a:p>
            <a:pPr marL="0" indent="0">
              <a:buNone/>
            </a:pPr>
            <a:endParaRPr lang="ar-IQ" sz="2400" dirty="0">
              <a:latin typeface="Times New Roman" panose="02020603050405020304" pitchFamily="18" charset="0"/>
              <a:cs typeface="Times New Roman" panose="02020603050405020304" pitchFamily="18" charset="0"/>
            </a:endParaRPr>
          </a:p>
          <a:p>
            <a:pPr marL="0" indent="0" algn="r" rtl="1">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7816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540</TotalTime>
  <Words>958</Words>
  <Application>Microsoft Office PowerPoint</Application>
  <PresentationFormat>مخصص</PresentationFormat>
  <Paragraphs>61</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Office Theme</vt:lpstr>
      <vt:lpstr> </vt:lpstr>
      <vt:lpstr>ماهي الترجمة الأعلامية Media Translation</vt:lpstr>
      <vt:lpstr>مصادر الترجمة  الأعلامية </vt:lpstr>
      <vt:lpstr>انواع الترجمة الأعلامية</vt:lpstr>
      <vt:lpstr>الترجمة الصحفية</vt:lpstr>
      <vt:lpstr>الأسلوب الصحفي </vt:lpstr>
      <vt:lpstr>تطبيقات عملية لنصوص صحفية </vt:lpstr>
      <vt:lpstr>نموذج( 2) </vt:lpstr>
      <vt:lpstr>نموذج (3)</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الترجمة الأعلامية</dc:title>
  <dc:creator>acer</dc:creator>
  <cp:lastModifiedBy>Maher</cp:lastModifiedBy>
  <cp:revision>47</cp:revision>
  <dcterms:created xsi:type="dcterms:W3CDTF">2023-05-06T19:53:31Z</dcterms:created>
  <dcterms:modified xsi:type="dcterms:W3CDTF">2025-03-27T21:32:29Z</dcterms:modified>
</cp:coreProperties>
</file>