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 id="2147483756" r:id="rId2"/>
    <p:sldMasterId id="2147483780" r:id="rId3"/>
    <p:sldMasterId id="2147483816" r:id="rId4"/>
    <p:sldMasterId id="2147483828" r:id="rId5"/>
    <p:sldMasterId id="2147483840" r:id="rId6"/>
    <p:sldMasterId id="2147483852" r:id="rId7"/>
  </p:sldMasterIdLst>
  <p:notesMasterIdLst>
    <p:notesMasterId r:id="rId43"/>
  </p:notesMasterIdLst>
  <p:handoutMasterIdLst>
    <p:handoutMasterId r:id="rId44"/>
  </p:handoutMasterIdLst>
  <p:sldIdLst>
    <p:sldId id="320" r:id="rId8"/>
    <p:sldId id="303" r:id="rId9"/>
    <p:sldId id="258" r:id="rId10"/>
    <p:sldId id="324" r:id="rId11"/>
    <p:sldId id="285" r:id="rId12"/>
    <p:sldId id="314" r:id="rId13"/>
    <p:sldId id="295" r:id="rId14"/>
    <p:sldId id="334" r:id="rId15"/>
    <p:sldId id="290" r:id="rId16"/>
    <p:sldId id="311" r:id="rId17"/>
    <p:sldId id="294" r:id="rId18"/>
    <p:sldId id="305" r:id="rId19"/>
    <p:sldId id="319" r:id="rId20"/>
    <p:sldId id="312" r:id="rId21"/>
    <p:sldId id="315" r:id="rId22"/>
    <p:sldId id="331" r:id="rId23"/>
    <p:sldId id="330" r:id="rId24"/>
    <p:sldId id="301" r:id="rId25"/>
    <p:sldId id="313" r:id="rId26"/>
    <p:sldId id="316" r:id="rId27"/>
    <p:sldId id="318" r:id="rId28"/>
    <p:sldId id="308" r:id="rId29"/>
    <p:sldId id="332" r:id="rId30"/>
    <p:sldId id="333" r:id="rId31"/>
    <p:sldId id="321" r:id="rId32"/>
    <p:sldId id="309" r:id="rId33"/>
    <p:sldId id="328" r:id="rId34"/>
    <p:sldId id="323" r:id="rId35"/>
    <p:sldId id="327" r:id="rId36"/>
    <p:sldId id="326" r:id="rId37"/>
    <p:sldId id="329" r:id="rId38"/>
    <p:sldId id="325" r:id="rId39"/>
    <p:sldId id="322" r:id="rId40"/>
    <p:sldId id="302" r:id="rId41"/>
    <p:sldId id="31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7C80"/>
    <a:srgbClr val="EC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9" autoAdjust="0"/>
    <p:restoredTop sz="94660" autoAdjust="0"/>
  </p:normalViewPr>
  <p:slideViewPr>
    <p:cSldViewPr>
      <p:cViewPr varScale="1">
        <p:scale>
          <a:sx n="73" d="100"/>
          <a:sy n="73" d="100"/>
        </p:scale>
        <p:origin x="8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078FC-2140-4249-B909-6886C1BC7B56}"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11FAA8FE-8F8E-47C9-934D-3BBA4EECE721}">
      <dgm:prSet phldrT="[Text]"/>
      <dgm:spPr/>
      <dgm:t>
        <a:bodyPr/>
        <a:lstStyle/>
        <a:p>
          <a:r>
            <a:rPr lang="en-US" b="1" dirty="0" smtClean="0">
              <a:solidFill>
                <a:schemeClr val="tx1"/>
              </a:solidFill>
            </a:rPr>
            <a:t>Stage 1</a:t>
          </a:r>
          <a:endParaRPr lang="en-US" b="1" dirty="0">
            <a:solidFill>
              <a:schemeClr val="tx1"/>
            </a:solidFill>
          </a:endParaRPr>
        </a:p>
      </dgm:t>
    </dgm:pt>
    <dgm:pt modelId="{216CBC03-AF74-4138-8388-AE2B93CF0BA3}" type="parTrans" cxnId="{1425CCED-14AA-4DE0-8B5C-CC976BD851A5}">
      <dgm:prSet/>
      <dgm:spPr/>
      <dgm:t>
        <a:bodyPr/>
        <a:lstStyle/>
        <a:p>
          <a:endParaRPr lang="en-US"/>
        </a:p>
      </dgm:t>
    </dgm:pt>
    <dgm:pt modelId="{43781EF8-398A-474C-BCBE-73AC65875960}" type="sibTrans" cxnId="{1425CCED-14AA-4DE0-8B5C-CC976BD851A5}">
      <dgm:prSet/>
      <dgm:spPr/>
      <dgm:t>
        <a:bodyPr/>
        <a:lstStyle/>
        <a:p>
          <a:endParaRPr lang="en-US"/>
        </a:p>
      </dgm:t>
    </dgm:pt>
    <dgm:pt modelId="{D660280C-7AE8-4437-944C-F5671D4ABCA0}">
      <dgm:prSet phldrT="[Text]" custT="1"/>
      <dgm:spPr/>
      <dgm:t>
        <a:bodyPr/>
        <a:lstStyle/>
        <a:p>
          <a:pPr algn="ctr">
            <a:lnSpc>
              <a:spcPct val="150000"/>
            </a:lnSpc>
          </a:pPr>
          <a:r>
            <a:rPr lang="ar-IQ" sz="2000" b="1" dirty="0" smtClean="0"/>
            <a:t>الانتشار ضمن حدود الشبكة الداخلية للمادة البلاستيكية</a:t>
          </a:r>
          <a:endParaRPr lang="en-US" sz="1800" b="1" dirty="0"/>
        </a:p>
      </dgm:t>
    </dgm:pt>
    <dgm:pt modelId="{ED59FB71-796F-453B-996A-6C837B56CA33}" type="parTrans" cxnId="{7C55EB9D-7BF2-44BF-B5EB-BCA25DA57671}">
      <dgm:prSet/>
      <dgm:spPr/>
      <dgm:t>
        <a:bodyPr/>
        <a:lstStyle/>
        <a:p>
          <a:endParaRPr lang="en-US"/>
        </a:p>
      </dgm:t>
    </dgm:pt>
    <dgm:pt modelId="{4DD9F511-4D29-4F7C-875B-E6520756F28F}" type="sibTrans" cxnId="{7C55EB9D-7BF2-44BF-B5EB-BCA25DA57671}">
      <dgm:prSet/>
      <dgm:spPr/>
      <dgm:t>
        <a:bodyPr/>
        <a:lstStyle/>
        <a:p>
          <a:endParaRPr lang="en-US"/>
        </a:p>
      </dgm:t>
    </dgm:pt>
    <dgm:pt modelId="{BE451B1A-1AE5-49A4-923A-8AFE11615285}">
      <dgm:prSet phldrT="[Text]"/>
      <dgm:spPr/>
      <dgm:t>
        <a:bodyPr/>
        <a:lstStyle/>
        <a:p>
          <a:r>
            <a:rPr lang="en-US" b="1" dirty="0" smtClean="0">
              <a:solidFill>
                <a:schemeClr val="tx1"/>
              </a:solidFill>
            </a:rPr>
            <a:t>Stage 2</a:t>
          </a:r>
          <a:endParaRPr lang="en-US" b="1" dirty="0">
            <a:solidFill>
              <a:schemeClr val="tx1"/>
            </a:solidFill>
          </a:endParaRPr>
        </a:p>
      </dgm:t>
    </dgm:pt>
    <dgm:pt modelId="{A0E4B5B8-0EF8-4726-9386-EF2267877876}" type="parTrans" cxnId="{52DF794C-35B1-447B-9773-C56810A29CB8}">
      <dgm:prSet/>
      <dgm:spPr/>
      <dgm:t>
        <a:bodyPr/>
        <a:lstStyle/>
        <a:p>
          <a:endParaRPr lang="en-US"/>
        </a:p>
      </dgm:t>
    </dgm:pt>
    <dgm:pt modelId="{8FC92DD5-3940-441B-8645-3068D4CE0513}" type="sibTrans" cxnId="{52DF794C-35B1-447B-9773-C56810A29CB8}">
      <dgm:prSet/>
      <dgm:spPr/>
      <dgm:t>
        <a:bodyPr/>
        <a:lstStyle/>
        <a:p>
          <a:endParaRPr lang="en-US"/>
        </a:p>
      </dgm:t>
    </dgm:pt>
    <dgm:pt modelId="{58566245-E195-4861-802A-31FF536A22B8}">
      <dgm:prSet phldrT="[Text]" custT="1"/>
      <dgm:spPr/>
      <dgm:t>
        <a:bodyPr/>
        <a:lstStyle/>
        <a:p>
          <a:pPr algn="ctr">
            <a:lnSpc>
              <a:spcPct val="150000"/>
            </a:lnSpc>
          </a:pPr>
          <a:r>
            <a:rPr lang="ar-IQ" sz="2000" b="1" dirty="0" smtClean="0"/>
            <a:t>ذوبان مكونات المادة البلاستيكية عند الواجهة البينية بين البلاستيك والغذاء</a:t>
          </a:r>
          <a:endParaRPr lang="en-US" sz="1800" b="1" dirty="0"/>
        </a:p>
      </dgm:t>
    </dgm:pt>
    <dgm:pt modelId="{13B8DA72-E3FC-4E5C-B371-04610BC32E43}" type="parTrans" cxnId="{97C11AB6-9F29-4EAD-A710-BA668BC6CDE8}">
      <dgm:prSet/>
      <dgm:spPr/>
      <dgm:t>
        <a:bodyPr/>
        <a:lstStyle/>
        <a:p>
          <a:endParaRPr lang="en-US"/>
        </a:p>
      </dgm:t>
    </dgm:pt>
    <dgm:pt modelId="{11575F67-39F4-4656-A2B6-9DF1CEC1A1A7}" type="sibTrans" cxnId="{97C11AB6-9F29-4EAD-A710-BA668BC6CDE8}">
      <dgm:prSet/>
      <dgm:spPr/>
      <dgm:t>
        <a:bodyPr/>
        <a:lstStyle/>
        <a:p>
          <a:endParaRPr lang="en-US"/>
        </a:p>
      </dgm:t>
    </dgm:pt>
    <dgm:pt modelId="{65445ACF-E3E2-452B-A0EC-A6461AB39429}">
      <dgm:prSet phldrT="[Text]"/>
      <dgm:spPr/>
      <dgm:t>
        <a:bodyPr/>
        <a:lstStyle/>
        <a:p>
          <a:r>
            <a:rPr lang="en-US" b="1" dirty="0" smtClean="0">
              <a:solidFill>
                <a:schemeClr val="tx1"/>
              </a:solidFill>
            </a:rPr>
            <a:t>Stage 3</a:t>
          </a:r>
          <a:endParaRPr lang="en-US" b="1" dirty="0">
            <a:solidFill>
              <a:schemeClr val="tx1"/>
            </a:solidFill>
          </a:endParaRPr>
        </a:p>
      </dgm:t>
    </dgm:pt>
    <dgm:pt modelId="{D7303245-9814-4A5F-B390-435BD49EDE1A}" type="parTrans" cxnId="{FB50DDE1-9C04-4F76-8C27-DD4C849E218B}">
      <dgm:prSet/>
      <dgm:spPr/>
      <dgm:t>
        <a:bodyPr/>
        <a:lstStyle/>
        <a:p>
          <a:endParaRPr lang="en-US"/>
        </a:p>
      </dgm:t>
    </dgm:pt>
    <dgm:pt modelId="{2C071E4D-BC46-4888-8C74-8A98A742A6DA}" type="sibTrans" cxnId="{FB50DDE1-9C04-4F76-8C27-DD4C849E218B}">
      <dgm:prSet/>
      <dgm:spPr/>
      <dgm:t>
        <a:bodyPr/>
        <a:lstStyle/>
        <a:p>
          <a:endParaRPr lang="en-US"/>
        </a:p>
      </dgm:t>
    </dgm:pt>
    <dgm:pt modelId="{B16120E2-6665-4051-82E6-B9953066F7FE}">
      <dgm:prSet phldrT="[Text]" custT="1"/>
      <dgm:spPr/>
      <dgm:t>
        <a:bodyPr/>
        <a:lstStyle/>
        <a:p>
          <a:pPr algn="ctr">
            <a:lnSpc>
              <a:spcPct val="150000"/>
            </a:lnSpc>
          </a:pPr>
          <a:r>
            <a:rPr lang="en-US" sz="2000" dirty="0" smtClean="0"/>
            <a:t> </a:t>
          </a:r>
          <a:r>
            <a:rPr lang="ar-IQ" sz="1800" b="1" dirty="0" smtClean="0"/>
            <a:t>والثالث هو انتشار مكونات المادة البلاستيكية داخل الأغذية</a:t>
          </a:r>
          <a:endParaRPr lang="en-US" sz="1600" b="1" dirty="0"/>
        </a:p>
      </dgm:t>
    </dgm:pt>
    <dgm:pt modelId="{B9232F54-5527-46E0-B8D6-8E56B433FD94}" type="parTrans" cxnId="{49A4E035-5AC2-4D0F-9A90-304A33484261}">
      <dgm:prSet/>
      <dgm:spPr/>
      <dgm:t>
        <a:bodyPr/>
        <a:lstStyle/>
        <a:p>
          <a:endParaRPr lang="en-US"/>
        </a:p>
      </dgm:t>
    </dgm:pt>
    <dgm:pt modelId="{8A0CC290-DA79-4973-A16B-B3637C99DB3E}" type="sibTrans" cxnId="{49A4E035-5AC2-4D0F-9A90-304A33484261}">
      <dgm:prSet/>
      <dgm:spPr/>
      <dgm:t>
        <a:bodyPr/>
        <a:lstStyle/>
        <a:p>
          <a:endParaRPr lang="en-US"/>
        </a:p>
      </dgm:t>
    </dgm:pt>
    <dgm:pt modelId="{A5AF3D41-9121-48A6-BD55-008FA856CD73}" type="pres">
      <dgm:prSet presAssocID="{18A078FC-2140-4249-B909-6886C1BC7B56}" presName="Name0" presStyleCnt="0">
        <dgm:presLayoutVars>
          <dgm:chMax val="5"/>
          <dgm:chPref val="5"/>
          <dgm:dir/>
          <dgm:animLvl val="lvl"/>
        </dgm:presLayoutVars>
      </dgm:prSet>
      <dgm:spPr/>
      <dgm:t>
        <a:bodyPr/>
        <a:lstStyle/>
        <a:p>
          <a:endParaRPr lang="en-US"/>
        </a:p>
      </dgm:t>
    </dgm:pt>
    <dgm:pt modelId="{5F8756C6-8F26-4AFA-92FD-1FF14D87BED2}" type="pres">
      <dgm:prSet presAssocID="{11FAA8FE-8F8E-47C9-934D-3BBA4EECE721}" presName="parentText1" presStyleLbl="node1" presStyleIdx="0" presStyleCnt="3" custLinFactNeighborX="-1020" custLinFactNeighborY="11426">
        <dgm:presLayoutVars>
          <dgm:chMax/>
          <dgm:chPref val="3"/>
          <dgm:bulletEnabled val="1"/>
        </dgm:presLayoutVars>
      </dgm:prSet>
      <dgm:spPr/>
      <dgm:t>
        <a:bodyPr/>
        <a:lstStyle/>
        <a:p>
          <a:endParaRPr lang="en-US"/>
        </a:p>
      </dgm:t>
    </dgm:pt>
    <dgm:pt modelId="{4882D997-A145-4D91-AA35-45C1F478686E}" type="pres">
      <dgm:prSet presAssocID="{11FAA8FE-8F8E-47C9-934D-3BBA4EECE721}" presName="childText1" presStyleLbl="solidAlignAcc1" presStyleIdx="0" presStyleCnt="3" custScaleY="88383" custLinFactNeighborY="-6183">
        <dgm:presLayoutVars>
          <dgm:chMax val="0"/>
          <dgm:chPref val="0"/>
          <dgm:bulletEnabled val="1"/>
        </dgm:presLayoutVars>
      </dgm:prSet>
      <dgm:spPr/>
      <dgm:t>
        <a:bodyPr/>
        <a:lstStyle/>
        <a:p>
          <a:endParaRPr lang="en-US"/>
        </a:p>
      </dgm:t>
    </dgm:pt>
    <dgm:pt modelId="{9B294A7E-0EF5-4C2B-B162-73112169D900}" type="pres">
      <dgm:prSet presAssocID="{BE451B1A-1AE5-49A4-923A-8AFE11615285}" presName="parentText2" presStyleLbl="node1" presStyleIdx="1" presStyleCnt="3">
        <dgm:presLayoutVars>
          <dgm:chMax/>
          <dgm:chPref val="3"/>
          <dgm:bulletEnabled val="1"/>
        </dgm:presLayoutVars>
      </dgm:prSet>
      <dgm:spPr/>
      <dgm:t>
        <a:bodyPr/>
        <a:lstStyle/>
        <a:p>
          <a:endParaRPr lang="en-US"/>
        </a:p>
      </dgm:t>
    </dgm:pt>
    <dgm:pt modelId="{928D6288-C9AA-49C3-96FE-5C58C0B1D26A}" type="pres">
      <dgm:prSet presAssocID="{BE451B1A-1AE5-49A4-923A-8AFE11615285}" presName="childText2" presStyleLbl="solidAlignAcc1" presStyleIdx="1" presStyleCnt="3" custLinFactNeighborY="-3130">
        <dgm:presLayoutVars>
          <dgm:chMax val="0"/>
          <dgm:chPref val="0"/>
          <dgm:bulletEnabled val="1"/>
        </dgm:presLayoutVars>
      </dgm:prSet>
      <dgm:spPr/>
      <dgm:t>
        <a:bodyPr/>
        <a:lstStyle/>
        <a:p>
          <a:endParaRPr lang="en-US"/>
        </a:p>
      </dgm:t>
    </dgm:pt>
    <dgm:pt modelId="{2243F4AA-8ECF-449A-BC4D-FFDCAAC7F638}" type="pres">
      <dgm:prSet presAssocID="{65445ACF-E3E2-452B-A0EC-A6461AB39429}" presName="parentText3" presStyleLbl="node1" presStyleIdx="2" presStyleCnt="3">
        <dgm:presLayoutVars>
          <dgm:chMax/>
          <dgm:chPref val="3"/>
          <dgm:bulletEnabled val="1"/>
        </dgm:presLayoutVars>
      </dgm:prSet>
      <dgm:spPr/>
      <dgm:t>
        <a:bodyPr/>
        <a:lstStyle/>
        <a:p>
          <a:endParaRPr lang="en-US"/>
        </a:p>
      </dgm:t>
    </dgm:pt>
    <dgm:pt modelId="{DC895182-B1C5-47AD-A25A-A50E488C84A9}" type="pres">
      <dgm:prSet presAssocID="{65445ACF-E3E2-452B-A0EC-A6461AB39429}" presName="childText3" presStyleLbl="solidAlignAcc1" presStyleIdx="2" presStyleCnt="3" custScaleY="86664" custLinFactNeighborX="-1219" custLinFactNeighborY="-12640">
        <dgm:presLayoutVars>
          <dgm:chMax val="0"/>
          <dgm:chPref val="0"/>
          <dgm:bulletEnabled val="1"/>
        </dgm:presLayoutVars>
      </dgm:prSet>
      <dgm:spPr/>
      <dgm:t>
        <a:bodyPr/>
        <a:lstStyle/>
        <a:p>
          <a:endParaRPr lang="en-US"/>
        </a:p>
      </dgm:t>
    </dgm:pt>
  </dgm:ptLst>
  <dgm:cxnLst>
    <dgm:cxn modelId="{A1A46B1D-6E0D-4E59-8482-5619E393BCAA}" type="presOf" srcId="{58566245-E195-4861-802A-31FF536A22B8}" destId="{928D6288-C9AA-49C3-96FE-5C58C0B1D26A}" srcOrd="0" destOrd="0" presId="urn:microsoft.com/office/officeart/2009/3/layout/IncreasingArrowsProcess"/>
    <dgm:cxn modelId="{3F5A8A7E-ED73-43DE-BA33-EE1ADFCA37FD}" type="presOf" srcId="{BE451B1A-1AE5-49A4-923A-8AFE11615285}" destId="{9B294A7E-0EF5-4C2B-B162-73112169D900}" srcOrd="0" destOrd="0" presId="urn:microsoft.com/office/officeart/2009/3/layout/IncreasingArrowsProcess"/>
    <dgm:cxn modelId="{D6FEB21E-ECE6-423F-88CC-9DC1FB174C5B}" type="presOf" srcId="{11FAA8FE-8F8E-47C9-934D-3BBA4EECE721}" destId="{5F8756C6-8F26-4AFA-92FD-1FF14D87BED2}" srcOrd="0" destOrd="0" presId="urn:microsoft.com/office/officeart/2009/3/layout/IncreasingArrowsProcess"/>
    <dgm:cxn modelId="{C5D1FE0E-BD97-4D50-B972-5FFACFD51BE1}" type="presOf" srcId="{D660280C-7AE8-4437-944C-F5671D4ABCA0}" destId="{4882D997-A145-4D91-AA35-45C1F478686E}" srcOrd="0" destOrd="0" presId="urn:microsoft.com/office/officeart/2009/3/layout/IncreasingArrowsProcess"/>
    <dgm:cxn modelId="{49A4E035-5AC2-4D0F-9A90-304A33484261}" srcId="{65445ACF-E3E2-452B-A0EC-A6461AB39429}" destId="{B16120E2-6665-4051-82E6-B9953066F7FE}" srcOrd="0" destOrd="0" parTransId="{B9232F54-5527-46E0-B8D6-8E56B433FD94}" sibTransId="{8A0CC290-DA79-4973-A16B-B3637C99DB3E}"/>
    <dgm:cxn modelId="{7C55EB9D-7BF2-44BF-B5EB-BCA25DA57671}" srcId="{11FAA8FE-8F8E-47C9-934D-3BBA4EECE721}" destId="{D660280C-7AE8-4437-944C-F5671D4ABCA0}" srcOrd="0" destOrd="0" parTransId="{ED59FB71-796F-453B-996A-6C837B56CA33}" sibTransId="{4DD9F511-4D29-4F7C-875B-E6520756F28F}"/>
    <dgm:cxn modelId="{52DF794C-35B1-447B-9773-C56810A29CB8}" srcId="{18A078FC-2140-4249-B909-6886C1BC7B56}" destId="{BE451B1A-1AE5-49A4-923A-8AFE11615285}" srcOrd="1" destOrd="0" parTransId="{A0E4B5B8-0EF8-4726-9386-EF2267877876}" sibTransId="{8FC92DD5-3940-441B-8645-3068D4CE0513}"/>
    <dgm:cxn modelId="{FB50DDE1-9C04-4F76-8C27-DD4C849E218B}" srcId="{18A078FC-2140-4249-B909-6886C1BC7B56}" destId="{65445ACF-E3E2-452B-A0EC-A6461AB39429}" srcOrd="2" destOrd="0" parTransId="{D7303245-9814-4A5F-B390-435BD49EDE1A}" sibTransId="{2C071E4D-BC46-4888-8C74-8A98A742A6DA}"/>
    <dgm:cxn modelId="{1425CCED-14AA-4DE0-8B5C-CC976BD851A5}" srcId="{18A078FC-2140-4249-B909-6886C1BC7B56}" destId="{11FAA8FE-8F8E-47C9-934D-3BBA4EECE721}" srcOrd="0" destOrd="0" parTransId="{216CBC03-AF74-4138-8388-AE2B93CF0BA3}" sibTransId="{43781EF8-398A-474C-BCBE-73AC65875960}"/>
    <dgm:cxn modelId="{A715DC5C-1D37-4DD6-A408-29444F02E254}" type="presOf" srcId="{B16120E2-6665-4051-82E6-B9953066F7FE}" destId="{DC895182-B1C5-47AD-A25A-A50E488C84A9}" srcOrd="0" destOrd="0" presId="urn:microsoft.com/office/officeart/2009/3/layout/IncreasingArrowsProcess"/>
    <dgm:cxn modelId="{97C11AB6-9F29-4EAD-A710-BA668BC6CDE8}" srcId="{BE451B1A-1AE5-49A4-923A-8AFE11615285}" destId="{58566245-E195-4861-802A-31FF536A22B8}" srcOrd="0" destOrd="0" parTransId="{13B8DA72-E3FC-4E5C-B371-04610BC32E43}" sibTransId="{11575F67-39F4-4656-A2B6-9DF1CEC1A1A7}"/>
    <dgm:cxn modelId="{7346393D-9184-4720-9F97-AB15C635D162}" type="presOf" srcId="{18A078FC-2140-4249-B909-6886C1BC7B56}" destId="{A5AF3D41-9121-48A6-BD55-008FA856CD73}" srcOrd="0" destOrd="0" presId="urn:microsoft.com/office/officeart/2009/3/layout/IncreasingArrowsProcess"/>
    <dgm:cxn modelId="{12CA1CCC-405D-45BB-9CE5-07314374BF3C}" type="presOf" srcId="{65445ACF-E3E2-452B-A0EC-A6461AB39429}" destId="{2243F4AA-8ECF-449A-BC4D-FFDCAAC7F638}" srcOrd="0" destOrd="0" presId="urn:microsoft.com/office/officeart/2009/3/layout/IncreasingArrowsProcess"/>
    <dgm:cxn modelId="{0BD5E627-59CD-432D-9D4F-5130114F84A3}" type="presParOf" srcId="{A5AF3D41-9121-48A6-BD55-008FA856CD73}" destId="{5F8756C6-8F26-4AFA-92FD-1FF14D87BED2}" srcOrd="0" destOrd="0" presId="urn:microsoft.com/office/officeart/2009/3/layout/IncreasingArrowsProcess"/>
    <dgm:cxn modelId="{E6C23860-FD19-42F1-90AD-DAC6DB075CF3}" type="presParOf" srcId="{A5AF3D41-9121-48A6-BD55-008FA856CD73}" destId="{4882D997-A145-4D91-AA35-45C1F478686E}" srcOrd="1" destOrd="0" presId="urn:microsoft.com/office/officeart/2009/3/layout/IncreasingArrowsProcess"/>
    <dgm:cxn modelId="{1BC06892-5364-4819-ABAE-28B430309EF5}" type="presParOf" srcId="{A5AF3D41-9121-48A6-BD55-008FA856CD73}" destId="{9B294A7E-0EF5-4C2B-B162-73112169D900}" srcOrd="2" destOrd="0" presId="urn:microsoft.com/office/officeart/2009/3/layout/IncreasingArrowsProcess"/>
    <dgm:cxn modelId="{897BEDFC-9B9D-47A0-9C01-4E6DA3FF59F0}" type="presParOf" srcId="{A5AF3D41-9121-48A6-BD55-008FA856CD73}" destId="{928D6288-C9AA-49C3-96FE-5C58C0B1D26A}" srcOrd="3" destOrd="0" presId="urn:microsoft.com/office/officeart/2009/3/layout/IncreasingArrowsProcess"/>
    <dgm:cxn modelId="{65C6C5A7-4928-47E4-BAB8-663D0FFBEF0F}" type="presParOf" srcId="{A5AF3D41-9121-48A6-BD55-008FA856CD73}" destId="{2243F4AA-8ECF-449A-BC4D-FFDCAAC7F638}" srcOrd="4" destOrd="0" presId="urn:microsoft.com/office/officeart/2009/3/layout/IncreasingArrowsProcess"/>
    <dgm:cxn modelId="{06CE2A15-7D92-4DF7-868E-B2CB95E027AF}" type="presParOf" srcId="{A5AF3D41-9121-48A6-BD55-008FA856CD73}" destId="{DC895182-B1C5-47AD-A25A-A50E488C84A9}"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56C6-8F26-4AFA-92FD-1FF14D87BED2}">
      <dsp:nvSpPr>
        <dsp:cNvPr id="0" name=""/>
        <dsp:cNvSpPr/>
      </dsp:nvSpPr>
      <dsp:spPr>
        <a:xfrm>
          <a:off x="136659" y="179127"/>
          <a:ext cx="6638773" cy="966858"/>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489"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Stage 1</a:t>
          </a:r>
          <a:endParaRPr lang="en-US" sz="1800" b="1" kern="1200" dirty="0">
            <a:solidFill>
              <a:schemeClr val="tx1"/>
            </a:solidFill>
          </a:endParaRPr>
        </a:p>
      </dsp:txBody>
      <dsp:txXfrm>
        <a:off x="136659" y="420842"/>
        <a:ext cx="6397059" cy="483429"/>
      </dsp:txXfrm>
    </dsp:sp>
    <dsp:sp modelId="{4882D997-A145-4D91-AA35-45C1F478686E}">
      <dsp:nvSpPr>
        <dsp:cNvPr id="0" name=""/>
        <dsp:cNvSpPr/>
      </dsp:nvSpPr>
      <dsp:spPr>
        <a:xfrm>
          <a:off x="204375" y="807266"/>
          <a:ext cx="2044742" cy="164615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150000"/>
            </a:lnSpc>
            <a:spcBef>
              <a:spcPct val="0"/>
            </a:spcBef>
            <a:spcAft>
              <a:spcPct val="35000"/>
            </a:spcAft>
          </a:pPr>
          <a:r>
            <a:rPr lang="ar-IQ" sz="2000" b="1" kern="1200" dirty="0" smtClean="0"/>
            <a:t>الانتشار ضمن حدود الشبكة الداخلية للمادة البلاستيكية</a:t>
          </a:r>
          <a:endParaRPr lang="en-US" sz="1800" b="1" kern="1200" dirty="0"/>
        </a:p>
      </dsp:txBody>
      <dsp:txXfrm>
        <a:off x="204375" y="807266"/>
        <a:ext cx="2044742" cy="1646155"/>
      </dsp:txXfrm>
    </dsp:sp>
    <dsp:sp modelId="{9B294A7E-0EF5-4C2B-B162-73112169D900}">
      <dsp:nvSpPr>
        <dsp:cNvPr id="0" name=""/>
        <dsp:cNvSpPr/>
      </dsp:nvSpPr>
      <dsp:spPr>
        <a:xfrm>
          <a:off x="2249117" y="390940"/>
          <a:ext cx="4594031" cy="966858"/>
        </a:xfrm>
        <a:prstGeom prst="rightArrow">
          <a:avLst>
            <a:gd name="adj1" fmla="val 50000"/>
            <a:gd name="adj2"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489"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Stage 2</a:t>
          </a:r>
          <a:endParaRPr lang="en-US" sz="1800" b="1" kern="1200" dirty="0">
            <a:solidFill>
              <a:schemeClr val="tx1"/>
            </a:solidFill>
          </a:endParaRPr>
        </a:p>
      </dsp:txBody>
      <dsp:txXfrm>
        <a:off x="2249117" y="632655"/>
        <a:ext cx="4352317" cy="483429"/>
      </dsp:txXfrm>
    </dsp:sp>
    <dsp:sp modelId="{928D6288-C9AA-49C3-96FE-5C58C0B1D26A}">
      <dsp:nvSpPr>
        <dsp:cNvPr id="0" name=""/>
        <dsp:cNvSpPr/>
      </dsp:nvSpPr>
      <dsp:spPr>
        <a:xfrm>
          <a:off x="2249117" y="1078230"/>
          <a:ext cx="2044742" cy="1862525"/>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150000"/>
            </a:lnSpc>
            <a:spcBef>
              <a:spcPct val="0"/>
            </a:spcBef>
            <a:spcAft>
              <a:spcPct val="35000"/>
            </a:spcAft>
          </a:pPr>
          <a:r>
            <a:rPr lang="ar-IQ" sz="2000" b="1" kern="1200" dirty="0" smtClean="0"/>
            <a:t>ذوبان مكونات المادة البلاستيكية عند الواجهة البينية بين البلاستيك والغذاء</a:t>
          </a:r>
          <a:endParaRPr lang="en-US" sz="1800" b="1" kern="1200" dirty="0"/>
        </a:p>
      </dsp:txBody>
      <dsp:txXfrm>
        <a:off x="2249117" y="1078230"/>
        <a:ext cx="2044742" cy="1862525"/>
      </dsp:txXfrm>
    </dsp:sp>
    <dsp:sp modelId="{2243F4AA-8ECF-449A-BC4D-FFDCAAC7F638}">
      <dsp:nvSpPr>
        <dsp:cNvPr id="0" name=""/>
        <dsp:cNvSpPr/>
      </dsp:nvSpPr>
      <dsp:spPr>
        <a:xfrm>
          <a:off x="4293859" y="713226"/>
          <a:ext cx="2549288" cy="966858"/>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489"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Stage 3</a:t>
          </a:r>
          <a:endParaRPr lang="en-US" sz="1800" b="1" kern="1200" dirty="0">
            <a:solidFill>
              <a:schemeClr val="tx1"/>
            </a:solidFill>
          </a:endParaRPr>
        </a:p>
      </dsp:txBody>
      <dsp:txXfrm>
        <a:off x="4293859" y="954941"/>
        <a:ext cx="2307574" cy="483429"/>
      </dsp:txXfrm>
    </dsp:sp>
    <dsp:sp modelId="{DC895182-B1C5-47AD-A25A-A50E488C84A9}">
      <dsp:nvSpPr>
        <dsp:cNvPr id="0" name=""/>
        <dsp:cNvSpPr/>
      </dsp:nvSpPr>
      <dsp:spPr>
        <a:xfrm>
          <a:off x="4268934" y="1349211"/>
          <a:ext cx="2044742" cy="1590515"/>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150000"/>
            </a:lnSpc>
            <a:spcBef>
              <a:spcPct val="0"/>
            </a:spcBef>
            <a:spcAft>
              <a:spcPct val="35000"/>
            </a:spcAft>
          </a:pPr>
          <a:r>
            <a:rPr lang="en-US" sz="2000" kern="1200" dirty="0" smtClean="0"/>
            <a:t> </a:t>
          </a:r>
          <a:r>
            <a:rPr lang="ar-IQ" sz="1800" b="1" kern="1200" dirty="0" smtClean="0"/>
            <a:t>والثالث هو انتشار مكونات المادة البلاستيكية داخل الأغذية</a:t>
          </a:r>
          <a:endParaRPr lang="en-US" sz="1600" b="1" kern="1200" dirty="0"/>
        </a:p>
      </dsp:txBody>
      <dsp:txXfrm>
        <a:off x="4268934" y="1349211"/>
        <a:ext cx="2044742" cy="159051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8A889-D562-427C-B323-29E92DAC8731}" type="datetimeFigureOut">
              <a:rPr lang="en-US" smtClean="0"/>
              <a:pPr/>
              <a:t>8/31/2023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24A8B-9C71-46E2-8981-8710A9A3C86F}" type="slidenum">
              <a:rPr lang="en-US" smtClean="0"/>
              <a:pPr/>
              <a:t>‹#›</a:t>
            </a:fld>
            <a:endParaRPr lang="en-US"/>
          </a:p>
        </p:txBody>
      </p:sp>
    </p:spTree>
    <p:extLst>
      <p:ext uri="{BB962C8B-B14F-4D97-AF65-F5344CB8AC3E}">
        <p14:creationId xmlns:p14="http://schemas.microsoft.com/office/powerpoint/2010/main" val="3065239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D4433-B299-4F97-BE8C-EF6293EB9731}" type="datetimeFigureOut">
              <a:rPr lang="en-US" smtClean="0"/>
              <a:pPr/>
              <a:t>8/31/2023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4BF40-3D66-4705-BD2F-F119F4DD1616}" type="slidenum">
              <a:rPr lang="en-US" smtClean="0"/>
              <a:pPr/>
              <a:t>‹#›</a:t>
            </a:fld>
            <a:endParaRPr lang="en-US"/>
          </a:p>
        </p:txBody>
      </p:sp>
    </p:spTree>
    <p:extLst>
      <p:ext uri="{BB962C8B-B14F-4D97-AF65-F5344CB8AC3E}">
        <p14:creationId xmlns:p14="http://schemas.microsoft.com/office/powerpoint/2010/main" val="30800665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4BF40-3D66-4705-BD2F-F119F4DD1616}" type="slidenum">
              <a:rPr lang="en-US" smtClean="0"/>
              <a:pPr/>
              <a:t>1</a:t>
            </a:fld>
            <a:endParaRPr lang="en-US"/>
          </a:p>
        </p:txBody>
      </p:sp>
    </p:spTree>
    <p:extLst>
      <p:ext uri="{BB962C8B-B14F-4D97-AF65-F5344CB8AC3E}">
        <p14:creationId xmlns:p14="http://schemas.microsoft.com/office/powerpoint/2010/main" val="19788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7CB5D84F-5CB8-48EF-8728-F8814CAE8651}" type="slidenum">
              <a:rPr lang="ar-IQ" smtClean="0">
                <a:solidFill>
                  <a:prstClr val="black"/>
                </a:solidFill>
              </a:rPr>
              <a:pPr/>
              <a:t>5</a:t>
            </a:fld>
            <a:endParaRPr lang="ar-IQ">
              <a:solidFill>
                <a:prstClr val="black"/>
              </a:solidFill>
            </a:endParaRPr>
          </a:p>
        </p:txBody>
      </p:sp>
    </p:spTree>
    <p:extLst>
      <p:ext uri="{BB962C8B-B14F-4D97-AF65-F5344CB8AC3E}">
        <p14:creationId xmlns:p14="http://schemas.microsoft.com/office/powerpoint/2010/main" val="279094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D38E642-F1D0-4194-9481-F9FA82199562}" type="datetime1">
              <a:rPr lang="en-US" smtClean="0"/>
              <a:pPr/>
              <a:t>8/31/2023</a:t>
            </a:fld>
            <a:endParaRPr lang="en-US"/>
          </a:p>
        </p:txBody>
      </p:sp>
      <p:sp>
        <p:nvSpPr>
          <p:cNvPr id="5" name="Footer Placeholder 4"/>
          <p:cNvSpPr>
            <a:spLocks noGrp="1"/>
          </p:cNvSpPr>
          <p:nvPr>
            <p:ph type="ftr" sz="quarter" idx="11"/>
          </p:nvPr>
        </p:nvSpPr>
        <p:spPr/>
        <p:txBody>
          <a:bodyPr/>
          <a:lstStyle/>
          <a:p>
            <a:r>
              <a:rPr lang="en-US" smtClean="0"/>
              <a:t>Prepared By : Secretary Committee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74307F5-34EF-4BD0-B699-915C1B908D14}" type="datetime1">
              <a:rPr lang="en-US" smtClean="0"/>
              <a:pPr/>
              <a:t>8/31/2023</a:t>
            </a:fld>
            <a:endParaRPr lang="en-US"/>
          </a:p>
        </p:txBody>
      </p:sp>
      <p:sp>
        <p:nvSpPr>
          <p:cNvPr id="5" name="Footer Placeholder 4"/>
          <p:cNvSpPr>
            <a:spLocks noGrp="1"/>
          </p:cNvSpPr>
          <p:nvPr>
            <p:ph type="ftr" sz="quarter" idx="11"/>
          </p:nvPr>
        </p:nvSpPr>
        <p:spPr/>
        <p:txBody>
          <a:bodyPr/>
          <a:lstStyle/>
          <a:p>
            <a:r>
              <a:rPr lang="en-US" smtClean="0"/>
              <a:t>Prepared By : Secretary Committee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74BB54-CF03-4F75-9F39-9D93FAA380C8}" type="datetime1">
              <a:rPr lang="en-US" smtClean="0"/>
              <a:pPr/>
              <a:t>8/31/2023</a:t>
            </a:fld>
            <a:endParaRPr lang="en-US"/>
          </a:p>
        </p:txBody>
      </p:sp>
      <p:sp>
        <p:nvSpPr>
          <p:cNvPr id="5" name="Footer Placeholder 4"/>
          <p:cNvSpPr>
            <a:spLocks noGrp="1"/>
          </p:cNvSpPr>
          <p:nvPr>
            <p:ph type="ftr" sz="quarter" idx="11"/>
          </p:nvPr>
        </p:nvSpPr>
        <p:spPr/>
        <p:txBody>
          <a:bodyPr/>
          <a:lstStyle/>
          <a:p>
            <a:r>
              <a:rPr lang="en-US" smtClean="0"/>
              <a:t>Prepared By : Secretary Committee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1648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283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95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73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134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387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008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045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3A4A35-EDF7-4CC9-B82D-CF322F029617}" type="datetime1">
              <a:rPr lang="en-US" smtClean="0"/>
              <a:pPr/>
              <a:t>8/31/2023</a:t>
            </a:fld>
            <a:endParaRPr lang="en-US"/>
          </a:p>
        </p:txBody>
      </p:sp>
      <p:sp>
        <p:nvSpPr>
          <p:cNvPr id="5" name="Footer Placeholder 4"/>
          <p:cNvSpPr>
            <a:spLocks noGrp="1"/>
          </p:cNvSpPr>
          <p:nvPr>
            <p:ph type="ftr" sz="quarter" idx="11"/>
          </p:nvPr>
        </p:nvSpPr>
        <p:spPr/>
        <p:txBody>
          <a:bodyPr/>
          <a:lstStyle/>
          <a:p>
            <a:r>
              <a:rPr lang="en-US" smtClean="0"/>
              <a:t>Prepared By : Secretary Committee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280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5200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63950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2176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81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01866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9961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8863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5240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030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F8B7C-376D-42EF-AF7A-64E84C5A5D66}" type="datetime1">
              <a:rPr lang="en-US" smtClean="0"/>
              <a:pPr/>
              <a:t>8/31/2023</a:t>
            </a:fld>
            <a:endParaRPr lang="en-US"/>
          </a:p>
        </p:txBody>
      </p:sp>
      <p:sp>
        <p:nvSpPr>
          <p:cNvPr id="5" name="Footer Placeholder 4"/>
          <p:cNvSpPr>
            <a:spLocks noGrp="1"/>
          </p:cNvSpPr>
          <p:nvPr>
            <p:ph type="ftr" sz="quarter" idx="11"/>
          </p:nvPr>
        </p:nvSpPr>
        <p:spPr/>
        <p:txBody>
          <a:bodyPr/>
          <a:lstStyle/>
          <a:p>
            <a:r>
              <a:rPr lang="en-US" smtClean="0"/>
              <a:t>Prepared By : Secretary Committee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9704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085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0597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5610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5159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8606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5856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94324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6159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309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003A254-F335-4CCF-A817-058D68375912}" type="datetime1">
              <a:rPr lang="en-US" smtClean="0"/>
              <a:pPr/>
              <a:t>8/31/2023</a:t>
            </a:fld>
            <a:endParaRPr lang="en-US"/>
          </a:p>
        </p:txBody>
      </p:sp>
      <p:sp>
        <p:nvSpPr>
          <p:cNvPr id="6" name="Footer Placeholder 5"/>
          <p:cNvSpPr>
            <a:spLocks noGrp="1"/>
          </p:cNvSpPr>
          <p:nvPr>
            <p:ph type="ftr" sz="quarter" idx="11"/>
          </p:nvPr>
        </p:nvSpPr>
        <p:spPr/>
        <p:txBody>
          <a:bodyPr/>
          <a:lstStyle/>
          <a:p>
            <a:r>
              <a:rPr lang="en-US" smtClean="0"/>
              <a:t>Prepared By : Secretary Committee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075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02121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761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1866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08830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4506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401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62193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210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3643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B2F6F1E-9B25-40C2-98C2-A5F4C633EB2F}" type="datetime1">
              <a:rPr lang="en-US" smtClean="0"/>
              <a:pPr/>
              <a:t>8/31/2023</a:t>
            </a:fld>
            <a:endParaRPr lang="en-US"/>
          </a:p>
        </p:txBody>
      </p:sp>
      <p:sp>
        <p:nvSpPr>
          <p:cNvPr id="8" name="Footer Placeholder 7"/>
          <p:cNvSpPr>
            <a:spLocks noGrp="1"/>
          </p:cNvSpPr>
          <p:nvPr>
            <p:ph type="ftr" sz="quarter" idx="11"/>
          </p:nvPr>
        </p:nvSpPr>
        <p:spPr/>
        <p:txBody>
          <a:bodyPr/>
          <a:lstStyle/>
          <a:p>
            <a:r>
              <a:rPr lang="en-US" smtClean="0"/>
              <a:t>Prepared By : Secretary Committee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173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3292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851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6084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8609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A87BB59-97ED-4093-8ED7-7C599CDD135C}" type="datetimeFigureOut">
              <a:rPr lang="ar-IQ" smtClean="0">
                <a:solidFill>
                  <a:prstClr val="black">
                    <a:tint val="75000"/>
                  </a:prstClr>
                </a:solidFill>
              </a:rPr>
              <a:pPr/>
              <a:t>15/02/1445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C3EC4743-3D69-4753-8280-23C531D4F95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0780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D38E642-F1D0-4194-9481-F9FA82199562}"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212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3A4A35-EDF7-4CC9-B82D-CF322F029617}"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713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F8B7C-376D-42EF-AF7A-64E84C5A5D66}"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54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003A254-F335-4CCF-A817-058D68375912}"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29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6C50F9B-12F7-4BC5-BE66-04D2FF9D9481}" type="datetime1">
              <a:rPr lang="en-US" smtClean="0"/>
              <a:pPr/>
              <a:t>8/31/2023</a:t>
            </a:fld>
            <a:endParaRPr lang="en-US"/>
          </a:p>
        </p:txBody>
      </p:sp>
      <p:sp>
        <p:nvSpPr>
          <p:cNvPr id="4" name="Footer Placeholder 3"/>
          <p:cNvSpPr>
            <a:spLocks noGrp="1"/>
          </p:cNvSpPr>
          <p:nvPr>
            <p:ph type="ftr" sz="quarter" idx="11"/>
          </p:nvPr>
        </p:nvSpPr>
        <p:spPr/>
        <p:txBody>
          <a:bodyPr/>
          <a:lstStyle/>
          <a:p>
            <a:r>
              <a:rPr lang="en-US" smtClean="0"/>
              <a:t>Prepared By : Secretary Committee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B2F6F1E-9B25-40C2-98C2-A5F4C633EB2F}" type="datetime1">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306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6C50F9B-12F7-4BC5-BE66-04D2FF9D9481}" type="datetime1">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222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53A3E-3DC0-4040-A9AB-72DEB9C6F606}" type="datetime1">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601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BE0E6-A34F-4782-914A-F28228C58FF4}"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48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BCA50-0A58-4583-95DC-3D5804DD9EA5}"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74307F5-34EF-4BD0-B699-915C1B908D14}"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0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74BB54-CF03-4F75-9F39-9D93FAA380C8}"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1420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D38E642-F1D0-4194-9481-F9FA82199562}"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706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13A4A35-EDF7-4CC9-B82D-CF322F029617}"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320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F8B7C-376D-42EF-AF7A-64E84C5A5D66}"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53A3E-3DC0-4040-A9AB-72DEB9C6F606}" type="datetime1">
              <a:rPr lang="en-US" smtClean="0"/>
              <a:pPr/>
              <a:t>8/31/2023</a:t>
            </a:fld>
            <a:endParaRPr lang="en-US"/>
          </a:p>
        </p:txBody>
      </p:sp>
      <p:sp>
        <p:nvSpPr>
          <p:cNvPr id="3" name="Footer Placeholder 2"/>
          <p:cNvSpPr>
            <a:spLocks noGrp="1"/>
          </p:cNvSpPr>
          <p:nvPr>
            <p:ph type="ftr" sz="quarter" idx="11"/>
          </p:nvPr>
        </p:nvSpPr>
        <p:spPr/>
        <p:txBody>
          <a:bodyPr/>
          <a:lstStyle/>
          <a:p>
            <a:r>
              <a:rPr lang="en-US" smtClean="0"/>
              <a:t>Prepared By : Secretary Committee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003A254-F335-4CCF-A817-058D68375912}"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37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B2F6F1E-9B25-40C2-98C2-A5F4C633EB2F}" type="datetime1">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999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6C50F9B-12F7-4BC5-BE66-04D2FF9D9481}" type="datetime1">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126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53A3E-3DC0-4040-A9AB-72DEB9C6F606}" type="datetime1">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642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BE0E6-A34F-4782-914A-F28228C58FF4}"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904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BCA50-0A58-4583-95DC-3D5804DD9EA5}" type="datetime1">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368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74307F5-34EF-4BD0-B699-915C1B908D14}"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4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174BB54-CF03-4F75-9F39-9D93FAA380C8}"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49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BE0E6-A34F-4782-914A-F28228C58FF4}" type="datetime1">
              <a:rPr lang="en-US" smtClean="0"/>
              <a:pPr/>
              <a:t>8/31/2023</a:t>
            </a:fld>
            <a:endParaRPr lang="en-US"/>
          </a:p>
        </p:txBody>
      </p:sp>
      <p:sp>
        <p:nvSpPr>
          <p:cNvPr id="6" name="Footer Placeholder 5"/>
          <p:cNvSpPr>
            <a:spLocks noGrp="1"/>
          </p:cNvSpPr>
          <p:nvPr>
            <p:ph type="ftr" sz="quarter" idx="11"/>
          </p:nvPr>
        </p:nvSpPr>
        <p:spPr/>
        <p:txBody>
          <a:bodyPr/>
          <a:lstStyle/>
          <a:p>
            <a:r>
              <a:rPr lang="en-US" smtClean="0"/>
              <a:t>Prepared By : Secretary Committee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BCA50-0A58-4583-95DC-3D5804DD9EA5}" type="datetime1">
              <a:rPr lang="en-US" smtClean="0"/>
              <a:pPr/>
              <a:t>8/31/2023</a:t>
            </a:fld>
            <a:endParaRPr lang="en-US"/>
          </a:p>
        </p:txBody>
      </p:sp>
      <p:sp>
        <p:nvSpPr>
          <p:cNvPr id="6" name="Footer Placeholder 5"/>
          <p:cNvSpPr>
            <a:spLocks noGrp="1"/>
          </p:cNvSpPr>
          <p:nvPr>
            <p:ph type="ftr" sz="quarter" idx="11"/>
          </p:nvPr>
        </p:nvSpPr>
        <p:spPr/>
        <p:txBody>
          <a:bodyPr/>
          <a:lstStyle/>
          <a:p>
            <a:r>
              <a:rPr lang="en-US" smtClean="0"/>
              <a:t>Prepared By : Secretary Committee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834578-A942-454E-8D1A-F6DB7C126EA1}" type="datetime1">
              <a:rPr lang="en-US" smtClean="0"/>
              <a:pPr/>
              <a:t>8/31/2023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Prepared By : Secretary Committee </a:t>
            </a: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BA87BB59-97ED-4093-8ED7-7C599CDD135C}" type="datetimeFigureOut">
              <a:rPr lang="ar-IQ" smtClean="0">
                <a:solidFill>
                  <a:prstClr val="black">
                    <a:tint val="75000"/>
                  </a:prstClr>
                </a:solidFill>
              </a:rPr>
              <a:pPr rtl="1"/>
              <a:t>15/02/1445</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3EC4743-3D69-4753-8280-23C531D4F95A}"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3765643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BA87BB59-97ED-4093-8ED7-7C599CDD135C}" type="datetimeFigureOut">
              <a:rPr lang="ar-IQ" smtClean="0">
                <a:solidFill>
                  <a:prstClr val="black">
                    <a:tint val="75000"/>
                  </a:prstClr>
                </a:solidFill>
              </a:rPr>
              <a:pPr rtl="1"/>
              <a:t>15/02/1445</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3EC4743-3D69-4753-8280-23C531D4F95A}"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074064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BA87BB59-97ED-4093-8ED7-7C599CDD135C}" type="datetimeFigureOut">
              <a:rPr lang="ar-IQ" smtClean="0">
                <a:solidFill>
                  <a:prstClr val="black">
                    <a:tint val="75000"/>
                  </a:prstClr>
                </a:solidFill>
              </a:rPr>
              <a:pPr rtl="1"/>
              <a:t>15/02/1445</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3EC4743-3D69-4753-8280-23C531D4F95A}"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3260898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BA87BB59-97ED-4093-8ED7-7C599CDD135C}" type="datetimeFigureOut">
              <a:rPr lang="ar-IQ" smtClean="0">
                <a:solidFill>
                  <a:prstClr val="black">
                    <a:tint val="75000"/>
                  </a:prstClr>
                </a:solidFill>
              </a:rPr>
              <a:pPr rtl="1"/>
              <a:t>15/02/1445</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3EC4743-3D69-4753-8280-23C531D4F95A}"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3940886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834578-A942-454E-8D1A-F6DB7C126EA1}"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172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834578-A942-454E-8D1A-F6DB7C126EA1}" type="datetime1">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Prepared By : Secretary Committee </a:t>
            </a:r>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8309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7.xml"/><Relationship Id="rId5" Type="http://schemas.openxmlformats.org/officeDocument/2006/relationships/image" Target="../media/image36.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5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57.xml"/><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7.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hyperlink" Target="https://www.sehatok.com/" TargetMode="External"/><Relationship Id="rId2" Type="http://schemas.openxmlformats.org/officeDocument/2006/relationships/hyperlink" Target="https://www.dailymedicalinfo.com/" TargetMode="Externa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hyperlink" Target="https://www.chemicalsafetyfacts.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9.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7384"/>
            <a:ext cx="9144000" cy="7078861"/>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en-US" sz="2800" b="1" dirty="0" smtClean="0">
              <a:solidFill>
                <a:srgbClr val="002060"/>
              </a:solidFill>
            </a:endParaRPr>
          </a:p>
          <a:p>
            <a:pPr algn="ctr"/>
            <a:endParaRPr lang="en-US" sz="2800" b="1" dirty="0" smtClean="0">
              <a:solidFill>
                <a:srgbClr val="002060"/>
              </a:solidFill>
            </a:endParaRPr>
          </a:p>
          <a:p>
            <a:pPr algn="ctr"/>
            <a:r>
              <a:rPr lang="en-US" sz="4000" b="1" dirty="0" smtClean="0">
                <a:latin typeface="Palatino Linotype" pitchFamily="18" charset="0"/>
              </a:rPr>
              <a:t>“Plastic and our food”</a:t>
            </a:r>
            <a:endParaRPr lang="en-US" sz="4000" dirty="0" smtClean="0">
              <a:latin typeface="Palatino Linotype" pitchFamily="18" charset="0"/>
            </a:endParaRPr>
          </a:p>
          <a:p>
            <a:pPr algn="ctr"/>
            <a:endParaRPr lang="en-AU" sz="2400" b="1" dirty="0" smtClean="0">
              <a:solidFill>
                <a:schemeClr val="accent5"/>
              </a:solidFill>
            </a:endParaRPr>
          </a:p>
          <a:p>
            <a:pPr algn="ctr"/>
            <a:endParaRPr lang="en-AU" sz="2400" b="1" dirty="0">
              <a:solidFill>
                <a:schemeClr val="accent5"/>
              </a:solidFill>
            </a:endParaRPr>
          </a:p>
          <a:p>
            <a:pPr algn="ctr"/>
            <a:endParaRPr lang="en-AU" sz="2400" b="1" dirty="0" smtClean="0">
              <a:solidFill>
                <a:schemeClr val="accent5"/>
              </a:solidFill>
            </a:endParaRPr>
          </a:p>
          <a:p>
            <a:pPr algn="ctr"/>
            <a:endParaRPr lang="en-AU" sz="2400" b="1" dirty="0">
              <a:solidFill>
                <a:schemeClr val="accent5"/>
              </a:solidFill>
            </a:endParaRPr>
          </a:p>
          <a:p>
            <a:pPr algn="ctr"/>
            <a:endParaRPr lang="en-AU" sz="2400" b="1" dirty="0" smtClean="0">
              <a:solidFill>
                <a:schemeClr val="accent5"/>
              </a:solidFill>
            </a:endParaRPr>
          </a:p>
          <a:p>
            <a:pPr algn="ctr"/>
            <a:endParaRPr lang="en-AU" sz="2400" b="1" dirty="0">
              <a:solidFill>
                <a:schemeClr val="accent5"/>
              </a:solidFill>
            </a:endParaRPr>
          </a:p>
          <a:p>
            <a:pPr algn="ctr"/>
            <a:endParaRPr lang="en-AU" sz="2400" b="1" dirty="0" smtClean="0">
              <a:solidFill>
                <a:schemeClr val="accent5"/>
              </a:solidFill>
            </a:endParaRPr>
          </a:p>
          <a:p>
            <a:pPr algn="ctr"/>
            <a:endParaRPr lang="en-AU" sz="2400" b="1" dirty="0" smtClean="0">
              <a:solidFill>
                <a:schemeClr val="accent5"/>
              </a:solidFill>
            </a:endParaRPr>
          </a:p>
          <a:p>
            <a:pPr algn="ctr"/>
            <a:endParaRPr lang="en-AU" sz="2400" b="1" dirty="0">
              <a:solidFill>
                <a:schemeClr val="accent5"/>
              </a:solidFill>
            </a:endParaRPr>
          </a:p>
          <a:p>
            <a:pPr algn="ctr"/>
            <a:endParaRPr lang="en-AU" sz="2400" b="1" dirty="0" smtClean="0">
              <a:solidFill>
                <a:schemeClr val="accent5"/>
              </a:solidFill>
            </a:endParaRPr>
          </a:p>
          <a:p>
            <a:pPr algn="ctr"/>
            <a:r>
              <a:rPr lang="en-US" sz="2800" dirty="0" smtClean="0">
                <a:solidFill>
                  <a:schemeClr val="tx1"/>
                </a:solidFill>
                <a:latin typeface="Book Antiqua" pitchFamily="18" charset="0"/>
              </a:rPr>
              <a:t>lecturer</a:t>
            </a:r>
            <a:r>
              <a:rPr lang="en-US" sz="2800" b="1" dirty="0" smtClean="0">
                <a:solidFill>
                  <a:schemeClr val="tx1"/>
                </a:solidFill>
              </a:rPr>
              <a:t>: </a:t>
            </a:r>
            <a:r>
              <a:rPr lang="en-US" sz="2800" dirty="0" smtClean="0">
                <a:solidFill>
                  <a:schemeClr val="tx1"/>
                </a:solidFill>
                <a:latin typeface="Book Antiqua" pitchFamily="18" charset="0"/>
              </a:rPr>
              <a:t>Noor Mohsen Jabbar</a:t>
            </a:r>
          </a:p>
          <a:p>
            <a:pPr algn="ctr"/>
            <a:endParaRPr lang="en-US" sz="2000" baseline="30000" dirty="0">
              <a:solidFill>
                <a:schemeClr val="tx1"/>
              </a:solidFill>
            </a:endParaRPr>
          </a:p>
          <a:p>
            <a:pPr marL="270510" lvl="0" indent="-270510" algn="ctr">
              <a:spcAft>
                <a:spcPts val="1000"/>
              </a:spcAft>
            </a:pPr>
            <a:r>
              <a:rPr lang="en-US" sz="2000" b="1" dirty="0" smtClean="0">
                <a:solidFill>
                  <a:schemeClr val="tx1"/>
                </a:solidFill>
              </a:rPr>
              <a:t>Biochemical </a:t>
            </a:r>
            <a:r>
              <a:rPr lang="en-US" sz="2000" b="1" dirty="0">
                <a:solidFill>
                  <a:schemeClr val="tx1"/>
                </a:solidFill>
              </a:rPr>
              <a:t>Engineering </a:t>
            </a:r>
            <a:r>
              <a:rPr lang="en-US" sz="2000" b="1" dirty="0" smtClean="0">
                <a:solidFill>
                  <a:schemeClr val="tx1"/>
                </a:solidFill>
              </a:rPr>
              <a:t>Department, </a:t>
            </a:r>
            <a:r>
              <a:rPr lang="en-US" sz="2000" b="1" dirty="0">
                <a:solidFill>
                  <a:schemeClr val="tx1"/>
                </a:solidFill>
              </a:rPr>
              <a:t>Al-Khwarizmi College of Engineering</a:t>
            </a:r>
            <a:endParaRPr lang="en-US" sz="2000" b="1" dirty="0" smtClean="0">
              <a:solidFill>
                <a:schemeClr val="tx1"/>
              </a:solidFill>
            </a:endParaRPr>
          </a:p>
          <a:p>
            <a:pPr marL="270510" lvl="0" indent="-270510" algn="ctr">
              <a:spcAft>
                <a:spcPts val="1000"/>
              </a:spcAft>
            </a:pPr>
            <a:r>
              <a:rPr lang="en-US" sz="2000" b="1" dirty="0" smtClean="0">
                <a:solidFill>
                  <a:schemeClr val="tx1"/>
                </a:solidFill>
              </a:rPr>
              <a:t> University of Baghdad</a:t>
            </a:r>
          </a:p>
          <a:p>
            <a:pPr marL="270510" lvl="0" indent="-270510" algn="ctr">
              <a:spcAft>
                <a:spcPts val="1000"/>
              </a:spcAft>
            </a:pPr>
            <a:endParaRPr lang="en-US" sz="2000" b="1" dirty="0" smtClean="0">
              <a:solidFill>
                <a:srgbClr val="000000"/>
              </a:solidFill>
              <a:latin typeface="Times New Roman"/>
              <a:ea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22" y="1970929"/>
            <a:ext cx="3888432" cy="2848342"/>
          </a:xfrm>
          <a:prstGeom prst="rect">
            <a:avLst/>
          </a:prstGeom>
          <a:ln>
            <a:solidFill>
              <a:schemeClr val="accent2">
                <a:lumMod val="40000"/>
                <a:lumOff val="6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467" y="1993049"/>
            <a:ext cx="3816424" cy="2804103"/>
          </a:xfrm>
          <a:prstGeom prst="rect">
            <a:avLst/>
          </a:prstGeom>
          <a:ln>
            <a:solidFill>
              <a:schemeClr val="accent2">
                <a:lumMod val="40000"/>
                <a:lumOff val="60000"/>
              </a:schemeClr>
            </a:solidFill>
          </a:ln>
        </p:spPr>
      </p:pic>
    </p:spTree>
    <p:extLst>
      <p:ext uri="{BB962C8B-B14F-4D97-AF65-F5344CB8AC3E}">
        <p14:creationId xmlns:p14="http://schemas.microsoft.com/office/powerpoint/2010/main" val="237432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548680"/>
            <a:ext cx="4176464" cy="1323439"/>
          </a:xfrm>
          <a:prstGeom prst="rect">
            <a:avLst/>
          </a:prstGeom>
          <a:solidFill>
            <a:schemeClr val="accent3">
              <a:lumMod val="40000"/>
              <a:lumOff val="60000"/>
            </a:schemeClr>
          </a:solidFill>
        </p:spPr>
        <p:txBody>
          <a:bodyPr wrap="square">
            <a:spAutoFit/>
          </a:bodyPr>
          <a:lstStyle/>
          <a:p>
            <a:pPr lvl="0" algn="r"/>
            <a:r>
              <a:rPr lang="en-US" sz="2000" b="1" dirty="0" smtClean="0">
                <a:solidFill>
                  <a:srgbClr val="FF0000"/>
                </a:solidFill>
              </a:rPr>
              <a:t>Polyolefin</a:t>
            </a:r>
          </a:p>
          <a:p>
            <a:pPr lvl="0" algn="just" rtl="1"/>
            <a:r>
              <a:rPr lang="ar-IQ" sz="2000" dirty="0" smtClean="0"/>
              <a:t>  </a:t>
            </a:r>
            <a:r>
              <a:rPr lang="ar-IQ" sz="2000" b="1" dirty="0" smtClean="0"/>
              <a:t>البولي </a:t>
            </a:r>
            <a:r>
              <a:rPr lang="ar-IQ" sz="2000" b="1" dirty="0"/>
              <a:t>أوليفين </a:t>
            </a:r>
            <a:r>
              <a:rPr lang="ar-IQ" sz="2000" dirty="0"/>
              <a:t>خاملة كيميائيًا ومقاومة للرطوبة بشكل جيد، لذلك يتم استخدامها لتخزين الطعام بشكل فردي أو في طبقات مركبة</a:t>
            </a:r>
            <a:r>
              <a:rPr lang="ar-IQ" sz="2000" dirty="0" smtClean="0"/>
              <a:t>.</a:t>
            </a:r>
            <a:r>
              <a:rPr lang="en-US" sz="2000" dirty="0"/>
              <a:t> </a:t>
            </a:r>
            <a:endParaRPr lang="en-US" sz="2000" dirty="0">
              <a:solidFill>
                <a:prstClr val="black"/>
              </a:solidFill>
            </a:endParaRPr>
          </a:p>
        </p:txBody>
      </p:sp>
      <p:sp>
        <p:nvSpPr>
          <p:cNvPr id="3" name="Rectangle 2"/>
          <p:cNvSpPr/>
          <p:nvPr/>
        </p:nvSpPr>
        <p:spPr>
          <a:xfrm>
            <a:off x="3703988" y="5085184"/>
            <a:ext cx="4396404" cy="1631216"/>
          </a:xfrm>
          <a:prstGeom prst="rect">
            <a:avLst/>
          </a:prstGeom>
          <a:solidFill>
            <a:schemeClr val="accent3">
              <a:lumMod val="40000"/>
              <a:lumOff val="60000"/>
            </a:schemeClr>
          </a:solidFill>
        </p:spPr>
        <p:txBody>
          <a:bodyPr wrap="square">
            <a:spAutoFit/>
          </a:bodyPr>
          <a:lstStyle/>
          <a:p>
            <a:pPr lvl="0" algn="just" rtl="1"/>
            <a:r>
              <a:rPr lang="en-US" b="1" dirty="0">
                <a:solidFill>
                  <a:prstClr val="black"/>
                </a:solidFill>
              </a:rPr>
              <a:t> </a:t>
            </a:r>
            <a:r>
              <a:rPr lang="en-US" sz="2000" b="1" dirty="0">
                <a:solidFill>
                  <a:srgbClr val="FF0000"/>
                </a:solidFill>
              </a:rPr>
              <a:t>Polyesters</a:t>
            </a:r>
            <a:r>
              <a:rPr lang="en-US" sz="2000" b="1" dirty="0">
                <a:solidFill>
                  <a:prstClr val="black"/>
                </a:solidFill>
              </a:rPr>
              <a:t> </a:t>
            </a:r>
            <a:r>
              <a:rPr lang="en-US" sz="2000" dirty="0">
                <a:solidFill>
                  <a:prstClr val="black"/>
                </a:solidFill>
              </a:rPr>
              <a:t> </a:t>
            </a:r>
            <a:endParaRPr lang="ar-IQ" sz="2000" dirty="0" smtClean="0">
              <a:solidFill>
                <a:prstClr val="black"/>
              </a:solidFill>
            </a:endParaRPr>
          </a:p>
          <a:p>
            <a:pPr lvl="0" algn="just" rtl="1"/>
            <a:r>
              <a:rPr lang="ar-IQ" sz="2000" dirty="0" smtClean="0">
                <a:solidFill>
                  <a:prstClr val="black"/>
                </a:solidFill>
              </a:rPr>
              <a:t>  </a:t>
            </a:r>
            <a:r>
              <a:rPr lang="ar-IQ" sz="2000" b="1" dirty="0" smtClean="0">
                <a:solidFill>
                  <a:prstClr val="black"/>
                </a:solidFill>
              </a:rPr>
              <a:t>البوليستر</a:t>
            </a:r>
            <a:r>
              <a:rPr lang="ar-IQ" sz="2000" dirty="0" smtClean="0">
                <a:solidFill>
                  <a:prstClr val="black"/>
                </a:solidFill>
              </a:rPr>
              <a:t>: وتتميز </a:t>
            </a:r>
            <a:r>
              <a:rPr lang="ar-IQ" sz="2000" dirty="0">
                <a:solidFill>
                  <a:prstClr val="black"/>
                </a:solidFill>
              </a:rPr>
              <a:t>بثباتها الحراري، </a:t>
            </a:r>
            <a:r>
              <a:rPr lang="ar-IQ" sz="2000" dirty="0" smtClean="0">
                <a:solidFill>
                  <a:prstClr val="black"/>
                </a:solidFill>
              </a:rPr>
              <a:t>وخواصها </a:t>
            </a:r>
            <a:r>
              <a:rPr lang="ar-IQ" sz="2000" dirty="0">
                <a:solidFill>
                  <a:prstClr val="black"/>
                </a:solidFill>
              </a:rPr>
              <a:t>الميكانيكية والبصرية الجيدة مثل الشفافية، ولذلك تستخدم </a:t>
            </a:r>
            <a:r>
              <a:rPr lang="ar-IQ" sz="2000" dirty="0" smtClean="0">
                <a:solidFill>
                  <a:prstClr val="black"/>
                </a:solidFill>
              </a:rPr>
              <a:t>في تصنيع عبوات </a:t>
            </a:r>
            <a:r>
              <a:rPr lang="ar-IQ" sz="2000" dirty="0">
                <a:solidFill>
                  <a:prstClr val="black"/>
                </a:solidFill>
              </a:rPr>
              <a:t>المياه المعبأة والمشروبات الغازية.</a:t>
            </a:r>
            <a:endParaRPr lang="en-US" sz="2000" dirty="0">
              <a:solidFill>
                <a:prstClr val="black"/>
              </a:solidFill>
            </a:endParaRPr>
          </a:p>
        </p:txBody>
      </p:sp>
      <p:sp>
        <p:nvSpPr>
          <p:cNvPr id="4" name="Rectangle 3"/>
          <p:cNvSpPr/>
          <p:nvPr/>
        </p:nvSpPr>
        <p:spPr>
          <a:xfrm>
            <a:off x="419065" y="2825641"/>
            <a:ext cx="4464496" cy="1323439"/>
          </a:xfrm>
          <a:prstGeom prst="rect">
            <a:avLst/>
          </a:prstGeom>
          <a:solidFill>
            <a:schemeClr val="accent3">
              <a:lumMod val="40000"/>
              <a:lumOff val="60000"/>
            </a:schemeClr>
          </a:solidFill>
        </p:spPr>
        <p:txBody>
          <a:bodyPr wrap="square">
            <a:spAutoFit/>
          </a:bodyPr>
          <a:lstStyle/>
          <a:p>
            <a:pPr lvl="0" algn="just" rtl="1"/>
            <a:r>
              <a:rPr lang="en-US" sz="2000" b="1" dirty="0">
                <a:solidFill>
                  <a:srgbClr val="FF0000"/>
                </a:solidFill>
              </a:rPr>
              <a:t>Polystyrene</a:t>
            </a:r>
            <a:r>
              <a:rPr lang="en-US" sz="2000" b="1" dirty="0">
                <a:solidFill>
                  <a:prstClr val="black"/>
                </a:solidFill>
              </a:rPr>
              <a:t> </a:t>
            </a:r>
            <a:endParaRPr lang="ar-IQ" sz="2000" b="1" dirty="0" smtClean="0">
              <a:solidFill>
                <a:prstClr val="black"/>
              </a:solidFill>
            </a:endParaRPr>
          </a:p>
          <a:p>
            <a:pPr lvl="0" algn="just" rtl="1"/>
            <a:r>
              <a:rPr lang="ar-IQ" sz="2000" dirty="0" smtClean="0">
                <a:solidFill>
                  <a:prstClr val="black"/>
                </a:solidFill>
              </a:rPr>
              <a:t> </a:t>
            </a:r>
            <a:r>
              <a:rPr lang="ar-IQ" sz="2000" b="1" dirty="0" smtClean="0">
                <a:solidFill>
                  <a:prstClr val="black"/>
                </a:solidFill>
              </a:rPr>
              <a:t>البولي ستايرين </a:t>
            </a:r>
            <a:r>
              <a:rPr lang="ar-IQ" sz="2000" dirty="0" smtClean="0">
                <a:solidFill>
                  <a:prstClr val="black"/>
                </a:solidFill>
              </a:rPr>
              <a:t>وهي </a:t>
            </a:r>
            <a:r>
              <a:rPr lang="ar-IQ" sz="2000" dirty="0">
                <a:solidFill>
                  <a:prstClr val="black"/>
                </a:solidFill>
              </a:rPr>
              <a:t>شفافة ولها </a:t>
            </a:r>
            <a:r>
              <a:rPr lang="ar-IQ" sz="2000" dirty="0" smtClean="0">
                <a:solidFill>
                  <a:prstClr val="black"/>
                </a:solidFill>
              </a:rPr>
              <a:t>عزل </a:t>
            </a:r>
            <a:r>
              <a:rPr lang="ar-IQ" sz="2000" dirty="0">
                <a:solidFill>
                  <a:prstClr val="black"/>
                </a:solidFill>
              </a:rPr>
              <a:t>كهربائي، لذلك تستخدم في تحضير </a:t>
            </a:r>
            <a:r>
              <a:rPr lang="ar-IQ" sz="2000" dirty="0" smtClean="0">
                <a:solidFill>
                  <a:prstClr val="black"/>
                </a:solidFill>
              </a:rPr>
              <a:t>الأطباق، والصحون </a:t>
            </a:r>
            <a:r>
              <a:rPr lang="ar-IQ" sz="2000" dirty="0">
                <a:solidFill>
                  <a:prstClr val="black"/>
                </a:solidFill>
              </a:rPr>
              <a:t>البيضاء، والملاعق، وفناجين الشاي، والقهوة.</a:t>
            </a:r>
            <a:endParaRPr lang="en-US" sz="20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98" t="13536" r="120" b="6302"/>
          <a:stretch/>
        </p:blipFill>
        <p:spPr>
          <a:xfrm>
            <a:off x="4860032" y="1982083"/>
            <a:ext cx="3260440" cy="274306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123" b="7803"/>
          <a:stretch/>
        </p:blipFill>
        <p:spPr>
          <a:xfrm>
            <a:off x="683568" y="4205244"/>
            <a:ext cx="2830347" cy="2652756"/>
          </a:xfrm>
          <a:prstGeom prst="rect">
            <a:avLst/>
          </a:prstGeom>
          <a:solidFill>
            <a:srgbClr val="FFFFFF">
              <a:shade val="85000"/>
            </a:srgbClr>
          </a:solidFill>
          <a:ln w="88900" cap="sq">
            <a:noFill/>
            <a:miter lim="800000"/>
          </a:ln>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87866"/>
            <a:ext cx="3528392" cy="2355720"/>
          </a:xfrm>
          <a:prstGeom prst="rect">
            <a:avLst/>
          </a:prstGeom>
        </p:spPr>
      </p:pic>
    </p:spTree>
    <p:extLst>
      <p:ext uri="{BB962C8B-B14F-4D97-AF65-F5344CB8AC3E}">
        <p14:creationId xmlns:p14="http://schemas.microsoft.com/office/powerpoint/2010/main" val="930987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72008"/>
            <a:ext cx="9144000" cy="6741368"/>
          </a:xfrm>
          <a:prstGeom prst="rect">
            <a:avLst/>
          </a:prstGeom>
          <a:solidFill>
            <a:schemeClr val="accent4">
              <a:lumMod val="20000"/>
              <a:lumOff val="8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rtl="0">
              <a:buNone/>
            </a:pPr>
            <a:endParaRPr lang="en-US" sz="800" b="1" dirty="0" smtClean="0">
              <a:solidFill>
                <a:prstClr val="black"/>
              </a:solidFill>
            </a:endParaRPr>
          </a:p>
          <a:p>
            <a:pPr marL="0" indent="0" algn="just">
              <a:buNone/>
            </a:pPr>
            <a:r>
              <a:rPr lang="ar-IQ" sz="2800" b="1" dirty="0">
                <a:solidFill>
                  <a:schemeClr val="tx2"/>
                </a:solidFill>
              </a:rPr>
              <a:t>المواد </a:t>
            </a:r>
            <a:r>
              <a:rPr lang="ar-IQ" sz="2800" b="1" dirty="0" smtClean="0">
                <a:solidFill>
                  <a:schemeClr val="tx2"/>
                </a:solidFill>
              </a:rPr>
              <a:t>البلاستيكية المهاجرة </a:t>
            </a:r>
            <a:r>
              <a:rPr lang="ar-IQ" sz="2800" b="1" dirty="0">
                <a:solidFill>
                  <a:schemeClr val="tx2"/>
                </a:solidFill>
              </a:rPr>
              <a:t>التي </a:t>
            </a:r>
            <a:r>
              <a:rPr lang="ar-IQ" sz="2800" b="1" dirty="0" smtClean="0">
                <a:solidFill>
                  <a:schemeClr val="tx2"/>
                </a:solidFill>
              </a:rPr>
              <a:t>تُلوث </a:t>
            </a:r>
            <a:r>
              <a:rPr lang="ar-IQ" sz="2800" b="1" dirty="0">
                <a:solidFill>
                  <a:schemeClr val="tx2"/>
                </a:solidFill>
              </a:rPr>
              <a:t>الغذاء:</a:t>
            </a:r>
            <a:r>
              <a:rPr lang="en-US" sz="2400" dirty="0" smtClean="0">
                <a:solidFill>
                  <a:schemeClr val="tx2"/>
                </a:solidFill>
              </a:rPr>
              <a:t>   </a:t>
            </a:r>
          </a:p>
          <a:p>
            <a:pPr marL="0" indent="0" algn="just">
              <a:buNone/>
            </a:pPr>
            <a:r>
              <a:rPr lang="ar-IQ" sz="2400" dirty="0" smtClean="0">
                <a:cs typeface="+mj-cs"/>
              </a:rPr>
              <a:t>   تم </a:t>
            </a:r>
            <a:r>
              <a:rPr lang="ar-IQ" sz="2400" dirty="0">
                <a:cs typeface="+mj-cs"/>
              </a:rPr>
              <a:t>اكتشاف تلوث الأغذية بالبلاستيك منذ عام 1970، وأول ما تم اكتشافه هو كلوريد البولي فينيل </a:t>
            </a:r>
            <a:r>
              <a:rPr lang="en-US" sz="2400" dirty="0" smtClean="0">
                <a:cs typeface="+mj-cs"/>
              </a:rPr>
              <a:t>(PVC</a:t>
            </a:r>
            <a:r>
              <a:rPr lang="en-US" sz="2400" dirty="0">
                <a:cs typeface="+mj-cs"/>
              </a:rPr>
              <a:t>)، </a:t>
            </a:r>
            <a:r>
              <a:rPr lang="ar-IQ" sz="2400" dirty="0">
                <a:cs typeface="+mj-cs"/>
              </a:rPr>
              <a:t>وهو مصنف على أنه مادة مسرطنة</a:t>
            </a:r>
            <a:r>
              <a:rPr lang="ar-IQ" sz="2400" dirty="0" smtClean="0">
                <a:cs typeface="+mj-cs"/>
              </a:rPr>
              <a:t>.</a:t>
            </a:r>
          </a:p>
          <a:p>
            <a:pPr marL="0" indent="0" algn="just">
              <a:buNone/>
            </a:pPr>
            <a:r>
              <a:rPr lang="en-US" sz="2400" b="1" dirty="0">
                <a:cs typeface="+mj-cs"/>
              </a:rPr>
              <a:t>Migration</a:t>
            </a:r>
            <a:r>
              <a:rPr lang="ar-IQ" sz="2400" dirty="0" smtClean="0">
                <a:cs typeface="+mj-cs"/>
              </a:rPr>
              <a:t>: </a:t>
            </a:r>
            <a:r>
              <a:rPr lang="ar-IQ" sz="2400" dirty="0">
                <a:cs typeface="+mj-cs"/>
              </a:rPr>
              <a:t>ويقصد بها عملية النقل المجهري للمكونات الداخلية المختلفة لمواد التعبئة والتغليف البلاستيكية إلى المواد </a:t>
            </a:r>
            <a:r>
              <a:rPr lang="ar-IQ" sz="2400" dirty="0" smtClean="0">
                <a:cs typeface="+mj-cs"/>
              </a:rPr>
              <a:t>الغذائية</a:t>
            </a:r>
            <a:endParaRPr lang="en-US" sz="900" dirty="0" smtClean="0">
              <a:solidFill>
                <a:schemeClr val="tx2">
                  <a:lumMod val="60000"/>
                  <a:lumOff val="40000"/>
                </a:schemeClr>
              </a:solidFill>
            </a:endParaRPr>
          </a:p>
          <a:p>
            <a:pPr marL="0" indent="0" rtl="0">
              <a:buNone/>
            </a:pPr>
            <a:r>
              <a:rPr lang="ar-IQ" sz="2800" b="1" dirty="0">
                <a:solidFill>
                  <a:schemeClr val="tx2"/>
                </a:solidFill>
              </a:rPr>
              <a:t>آلية الهجرة البلاستيكية:    </a:t>
            </a:r>
            <a:endParaRPr lang="ar-IQ" sz="2800" b="1" dirty="0" smtClean="0">
              <a:solidFill>
                <a:schemeClr val="tx2"/>
              </a:solidFill>
            </a:endParaRPr>
          </a:p>
          <a:p>
            <a:pPr marL="0" indent="0" algn="just">
              <a:buNone/>
            </a:pPr>
            <a:r>
              <a:rPr lang="ar-IQ" sz="2400" dirty="0" smtClean="0"/>
              <a:t>  أما </a:t>
            </a:r>
            <a:r>
              <a:rPr lang="ar-IQ" sz="2400" dirty="0"/>
              <a:t>عن آلية هجرة مكونات المادة البلاستيكية إلى الغذاء والعوامل المؤثرة عليها، فإنها تمر بثلاث مراحل:</a:t>
            </a:r>
            <a:endParaRPr lang="en-US" sz="2000" dirty="0" smtClean="0"/>
          </a:p>
        </p:txBody>
      </p:sp>
      <p:graphicFrame>
        <p:nvGraphicFramePr>
          <p:cNvPr id="3" name="Diagram 2"/>
          <p:cNvGraphicFramePr/>
          <p:nvPr>
            <p:extLst>
              <p:ext uri="{D42A27DB-BD31-4B8C-83A1-F6EECF244321}">
                <p14:modId xmlns:p14="http://schemas.microsoft.com/office/powerpoint/2010/main" val="60305089"/>
              </p:ext>
            </p:extLst>
          </p:nvPr>
        </p:nvGraphicFramePr>
        <p:xfrm>
          <a:off x="35496" y="3473624"/>
          <a:ext cx="704752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Merge 4"/>
          <p:cNvSpPr/>
          <p:nvPr/>
        </p:nvSpPr>
        <p:spPr>
          <a:xfrm>
            <a:off x="6804248" y="4267495"/>
            <a:ext cx="1979712" cy="1728192"/>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26052" y="4329517"/>
            <a:ext cx="936104"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Food</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6829431" y="4790070"/>
            <a:ext cx="207153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contamination</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2835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8384" y="260648"/>
            <a:ext cx="9144000" cy="5184576"/>
          </a:xfrm>
          <a:prstGeom prst="rect">
            <a:avLst/>
          </a:prstGeom>
          <a:solidFill>
            <a:schemeClr val="accent4">
              <a:lumMod val="20000"/>
              <a:lumOff val="8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Font typeface="Arial" panose="020B0604020202020204" pitchFamily="34" charset="0"/>
              <a:buNone/>
            </a:pPr>
            <a:endParaRPr lang="en-US" sz="2800" b="1" dirty="0" smtClean="0">
              <a:solidFill>
                <a:srgbClr val="002060"/>
              </a:solidFill>
              <a:effectLst>
                <a:outerShdw blurRad="38100" dist="38100" dir="2700000" algn="tl">
                  <a:srgbClr val="000000">
                    <a:alpha val="43137"/>
                  </a:srgbClr>
                </a:outerShdw>
              </a:effectLst>
            </a:endParaRPr>
          </a:p>
          <a:p>
            <a:pPr marL="0" indent="0" algn="l" rtl="0">
              <a:buFont typeface="Arial" panose="020B0604020202020204" pitchFamily="34" charset="0"/>
              <a:buNone/>
            </a:pPr>
            <a:r>
              <a:rPr lang="en-US" sz="2800" b="1" dirty="0" smtClean="0">
                <a:solidFill>
                  <a:srgbClr val="002060"/>
                </a:solidFill>
                <a:effectLst>
                  <a:outerShdw blurRad="38100" dist="38100" dir="2700000" algn="tl">
                    <a:srgbClr val="000000">
                      <a:alpha val="43137"/>
                    </a:srgbClr>
                  </a:outerShdw>
                </a:effectLst>
              </a:rPr>
              <a:t>The most important</a:t>
            </a:r>
          </a:p>
          <a:p>
            <a:pPr marL="0" indent="0" algn="l" rtl="0">
              <a:buFont typeface="Arial" panose="020B0604020202020204" pitchFamily="34" charset="0"/>
              <a:buNone/>
            </a:pPr>
            <a:r>
              <a:rPr lang="en-US" sz="2800" b="1" dirty="0" smtClean="0">
                <a:solidFill>
                  <a:srgbClr val="002060"/>
                </a:solidFill>
                <a:effectLst>
                  <a:outerShdw blurRad="38100" dist="38100" dir="2700000" algn="tl">
                    <a:srgbClr val="000000">
                      <a:alpha val="43137"/>
                    </a:srgbClr>
                  </a:outerShdw>
                </a:effectLst>
              </a:rPr>
              <a:t>          migratory materials:</a:t>
            </a:r>
          </a:p>
          <a:p>
            <a:pPr marL="0" indent="0" algn="ctr" rtl="0">
              <a:buFont typeface="Arial" panose="020B0604020202020204" pitchFamily="34" charset="0"/>
              <a:buNone/>
            </a:pPr>
            <a:endParaRPr lang="en-US" sz="1050" b="1" dirty="0" smtClean="0">
              <a:solidFill>
                <a:srgbClr val="00B050"/>
              </a:solidFill>
              <a:effectLst>
                <a:outerShdw blurRad="38100" dist="38100" dir="2700000" algn="tl">
                  <a:srgbClr val="000000">
                    <a:alpha val="43137"/>
                  </a:srgbClr>
                </a:outerShdw>
              </a:effectLst>
            </a:endParaRPr>
          </a:p>
          <a:p>
            <a:pPr marL="0" indent="0" algn="just" rtl="0">
              <a:buFont typeface="Arial" panose="020B0604020202020204" pitchFamily="34" charset="0"/>
              <a:buNone/>
            </a:pPr>
            <a:endParaRPr lang="ar-IQ" sz="800" dirty="0" smtClean="0">
              <a:solidFill>
                <a:prstClr val="black"/>
              </a:solidFill>
            </a:endParaRPr>
          </a:p>
          <a:p>
            <a:pPr marL="0" indent="0" algn="just" rtl="0">
              <a:buFont typeface="Arial" panose="020B0604020202020204" pitchFamily="34" charset="0"/>
              <a:buNone/>
            </a:pPr>
            <a:endParaRPr lang="ar-IQ" sz="800" dirty="0">
              <a:solidFill>
                <a:prstClr val="black"/>
              </a:solidFill>
            </a:endParaRPr>
          </a:p>
          <a:p>
            <a:pPr marL="0" indent="0" algn="just" rtl="0">
              <a:buFont typeface="Arial" panose="020B0604020202020204" pitchFamily="34" charset="0"/>
              <a:buNone/>
            </a:pPr>
            <a:endParaRPr lang="ar-IQ" sz="800" dirty="0" smtClean="0">
              <a:solidFill>
                <a:prstClr val="black"/>
              </a:solidFill>
            </a:endParaRPr>
          </a:p>
          <a:p>
            <a:pPr marL="0" indent="0" algn="just" rtl="0">
              <a:buFont typeface="Arial" panose="020B0604020202020204" pitchFamily="34" charset="0"/>
              <a:buNone/>
            </a:pPr>
            <a:endParaRPr lang="ar-IQ" sz="800" dirty="0">
              <a:solidFill>
                <a:prstClr val="black"/>
              </a:solidFill>
            </a:endParaRPr>
          </a:p>
          <a:p>
            <a:pPr marL="0" indent="0" algn="just" rtl="0">
              <a:buFont typeface="Arial" panose="020B0604020202020204" pitchFamily="34" charset="0"/>
              <a:buNone/>
            </a:pPr>
            <a:endParaRPr lang="ar-IQ" sz="800" dirty="0" smtClean="0">
              <a:solidFill>
                <a:prstClr val="black"/>
              </a:solidFill>
            </a:endParaRPr>
          </a:p>
          <a:p>
            <a:pPr marL="0" indent="0" algn="just" rtl="0">
              <a:buFont typeface="Arial" panose="020B0604020202020204" pitchFamily="34" charset="0"/>
              <a:buNone/>
            </a:pPr>
            <a:endParaRPr lang="ar-IQ" sz="800" dirty="0">
              <a:solidFill>
                <a:prstClr val="black"/>
              </a:solidFill>
            </a:endParaRPr>
          </a:p>
          <a:p>
            <a:pPr marL="0" indent="0" algn="just" rtl="0">
              <a:buFont typeface="Arial" panose="020B0604020202020204" pitchFamily="34" charset="0"/>
              <a:buNone/>
            </a:pPr>
            <a:endParaRPr lang="ar-IQ" sz="800" dirty="0" smtClean="0">
              <a:solidFill>
                <a:prstClr val="black"/>
              </a:solidFill>
            </a:endParaRPr>
          </a:p>
          <a:p>
            <a:pPr marL="0" indent="0" algn="just" rtl="0">
              <a:buFont typeface="Arial" panose="020B0604020202020204" pitchFamily="34" charset="0"/>
              <a:buNone/>
            </a:pPr>
            <a:endParaRPr lang="ar-IQ" sz="800" dirty="0">
              <a:solidFill>
                <a:prstClr val="black"/>
              </a:solidFill>
            </a:endParaRPr>
          </a:p>
          <a:p>
            <a:pPr marL="0" indent="0" algn="just" rtl="0">
              <a:buFont typeface="Arial" panose="020B0604020202020204" pitchFamily="34" charset="0"/>
              <a:buNone/>
            </a:pPr>
            <a:endParaRPr lang="en-US" sz="800" dirty="0" smtClean="0">
              <a:solidFill>
                <a:prstClr val="black"/>
              </a:solidFill>
            </a:endParaRPr>
          </a:p>
          <a:p>
            <a:pPr marL="0" indent="0" algn="just" rtl="0">
              <a:buFont typeface="Arial" panose="020B0604020202020204" pitchFamily="34" charset="0"/>
              <a:buNone/>
            </a:pPr>
            <a:endParaRPr lang="en-US" sz="2000" b="1" dirty="0" smtClean="0">
              <a:solidFill>
                <a:srgbClr val="7030A0"/>
              </a:solidFill>
            </a:endParaRPr>
          </a:p>
          <a:p>
            <a:pPr marL="0" indent="0" algn="just" rtl="0">
              <a:buFont typeface="Arial" panose="020B0604020202020204" pitchFamily="34" charset="0"/>
              <a:buNone/>
            </a:pPr>
            <a:endParaRPr lang="en-US" sz="800" dirty="0" smtClean="0">
              <a:solidFill>
                <a:prstClr val="black"/>
              </a:solidFill>
            </a:endParaRPr>
          </a:p>
          <a:p>
            <a:pPr marL="0" indent="0" algn="just" rtl="0">
              <a:buNone/>
            </a:pPr>
            <a:endParaRPr lang="en-US" sz="800" dirty="0" smtClean="0">
              <a:solidFill>
                <a:prstClr val="black"/>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294" t="2951" r="13235" b="3236"/>
          <a:stretch/>
        </p:blipFill>
        <p:spPr>
          <a:xfrm>
            <a:off x="5436096" y="3356992"/>
            <a:ext cx="2636168" cy="3278016"/>
          </a:xfrm>
          <a:prstGeom prst="rect">
            <a:avLst/>
          </a:prstGeom>
          <a:ln w="19050">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936" y="447237"/>
            <a:ext cx="4536504" cy="2549715"/>
          </a:xfrm>
          <a:prstGeom prst="rect">
            <a:avLst/>
          </a:prstGeom>
        </p:spPr>
      </p:pic>
      <p:sp>
        <p:nvSpPr>
          <p:cNvPr id="6" name="Rectangle 5"/>
          <p:cNvSpPr/>
          <p:nvPr/>
        </p:nvSpPr>
        <p:spPr>
          <a:xfrm>
            <a:off x="26842" y="2276872"/>
            <a:ext cx="4503929" cy="4247317"/>
          </a:xfrm>
          <a:prstGeom prst="rect">
            <a:avLst/>
          </a:prstGeom>
          <a:solidFill>
            <a:schemeClr val="bg1"/>
          </a:solidFill>
        </p:spPr>
        <p:txBody>
          <a:bodyPr wrap="square">
            <a:spAutoFit/>
          </a:bodyPr>
          <a:lstStyle/>
          <a:p>
            <a:r>
              <a:rPr lang="en-US" sz="2000" b="1" dirty="0">
                <a:solidFill>
                  <a:srgbClr val="7030A0"/>
                </a:solidFill>
              </a:rPr>
              <a:t>First: </a:t>
            </a:r>
            <a:r>
              <a:rPr lang="en-US" sz="2000" b="1" dirty="0" smtClean="0">
                <a:solidFill>
                  <a:srgbClr val="7030A0"/>
                </a:solidFill>
              </a:rPr>
              <a:t>Plasticizers</a:t>
            </a:r>
            <a:endParaRPr lang="ar-IQ" sz="2000" dirty="0" smtClean="0"/>
          </a:p>
          <a:p>
            <a:pPr lvl="0" algn="just" rtl="1">
              <a:lnSpc>
                <a:spcPct val="150000"/>
              </a:lnSpc>
            </a:pPr>
            <a:r>
              <a:rPr lang="ar-IQ" sz="2000" b="1" dirty="0" smtClean="0"/>
              <a:t>الملدنات</a:t>
            </a:r>
            <a:r>
              <a:rPr lang="ar-IQ" sz="2000" dirty="0" smtClean="0"/>
              <a:t>: هي </a:t>
            </a:r>
            <a:r>
              <a:rPr lang="ar-IQ" sz="2000" dirty="0"/>
              <a:t>إضافات للمواد البلاستيكية لتسهيل عملية التشكيل حيث تستخدم للأكياس والحاويات وتتميز بارتفاع سميتها</a:t>
            </a:r>
            <a:r>
              <a:rPr lang="ar-IQ" sz="2000" dirty="0" smtClean="0"/>
              <a:t>.</a:t>
            </a:r>
          </a:p>
          <a:p>
            <a:pPr lvl="0" algn="just" rtl="1"/>
            <a:endParaRPr lang="ar-IQ" sz="2000" dirty="0" smtClean="0">
              <a:solidFill>
                <a:prstClr val="black"/>
              </a:solidFill>
            </a:endParaRPr>
          </a:p>
          <a:p>
            <a:pPr algn="just"/>
            <a:r>
              <a:rPr lang="en-US" sz="2000" b="1" dirty="0">
                <a:solidFill>
                  <a:srgbClr val="7030A0"/>
                </a:solidFill>
              </a:rPr>
              <a:t>Second: Thermal Stabilizers</a:t>
            </a:r>
          </a:p>
          <a:p>
            <a:pPr lvl="0" algn="just" rtl="1">
              <a:lnSpc>
                <a:spcPct val="150000"/>
              </a:lnSpc>
            </a:pPr>
            <a:r>
              <a:rPr lang="ar-IQ" sz="2000" b="1" dirty="0">
                <a:solidFill>
                  <a:prstClr val="black"/>
                </a:solidFill>
              </a:rPr>
              <a:t>المثبتات </a:t>
            </a:r>
            <a:r>
              <a:rPr lang="ar-IQ" sz="2000" b="1" dirty="0" smtClean="0">
                <a:solidFill>
                  <a:prstClr val="black"/>
                </a:solidFill>
              </a:rPr>
              <a:t>الحرارية</a:t>
            </a:r>
            <a:r>
              <a:rPr lang="ar-IQ" sz="2000" dirty="0" smtClean="0">
                <a:solidFill>
                  <a:prstClr val="black"/>
                </a:solidFill>
              </a:rPr>
              <a:t>: يتم </a:t>
            </a:r>
            <a:r>
              <a:rPr lang="ar-IQ" sz="2000" dirty="0">
                <a:solidFill>
                  <a:prstClr val="black"/>
                </a:solidFill>
              </a:rPr>
              <a:t>استخدامها على نطاق واسع لجعل البلاستيك مستقرًا كيميائيًا عند درجات حرارة عالية نسبيًا. الخطر: هو أنها تحتوي على بقايا أكسيد الإيثيلين شديد السمية الذي يصنع منه الإيبوكسي</a:t>
            </a:r>
            <a:r>
              <a:rPr lang="ar-IQ" sz="2000" dirty="0" smtClean="0">
                <a:solidFill>
                  <a:prstClr val="black"/>
                </a:solidFill>
              </a:rPr>
              <a:t>.</a:t>
            </a:r>
            <a:endParaRPr lang="ar-IQ" sz="2000" dirty="0">
              <a:solidFill>
                <a:prstClr val="black"/>
              </a:solidFill>
            </a:endParaRPr>
          </a:p>
        </p:txBody>
      </p:sp>
    </p:spTree>
    <p:extLst>
      <p:ext uri="{BB962C8B-B14F-4D97-AF65-F5344CB8AC3E}">
        <p14:creationId xmlns:p14="http://schemas.microsoft.com/office/powerpoint/2010/main" val="335172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4" y="404664"/>
            <a:ext cx="9144000" cy="6048672"/>
          </a:xfrm>
          <a:prstGeom prst="rect">
            <a:avLst/>
          </a:prstGeom>
          <a:solidFill>
            <a:schemeClr val="accent4">
              <a:lumMod val="20000"/>
              <a:lumOff val="8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Font typeface="Arial" panose="020B0604020202020204" pitchFamily="34" charset="0"/>
              <a:buNone/>
            </a:pPr>
            <a:endParaRPr lang="en-US" sz="1050" b="1" dirty="0" smtClean="0">
              <a:solidFill>
                <a:srgbClr val="00B050"/>
              </a:solidFill>
              <a:effectLst>
                <a:outerShdw blurRad="38100" dist="38100" dir="2700000" algn="tl">
                  <a:srgbClr val="000000">
                    <a:alpha val="43137"/>
                  </a:srgbClr>
                </a:outerShdw>
              </a:effectLst>
            </a:endParaRPr>
          </a:p>
          <a:p>
            <a:pPr marL="0" indent="0" algn="l" rtl="0">
              <a:buFont typeface="Arial" panose="020B0604020202020204" pitchFamily="34" charset="0"/>
              <a:buNone/>
            </a:pPr>
            <a:r>
              <a:rPr lang="en-US" sz="2800" b="1" dirty="0" smtClean="0">
                <a:solidFill>
                  <a:srgbClr val="002060"/>
                </a:solidFill>
                <a:effectLst>
                  <a:outerShdw blurRad="38100" dist="38100" dir="2700000" algn="tl">
                    <a:srgbClr val="000000">
                      <a:alpha val="43137"/>
                    </a:srgbClr>
                  </a:outerShdw>
                </a:effectLst>
              </a:rPr>
              <a:t>The most important</a:t>
            </a:r>
          </a:p>
          <a:p>
            <a:pPr marL="0" indent="0" algn="l" rtl="0">
              <a:buFont typeface="Arial" panose="020B0604020202020204" pitchFamily="34" charset="0"/>
              <a:buNone/>
            </a:pPr>
            <a:r>
              <a:rPr lang="en-US" sz="2800" b="1" dirty="0" smtClean="0">
                <a:solidFill>
                  <a:srgbClr val="002060"/>
                </a:solidFill>
                <a:effectLst>
                  <a:outerShdw blurRad="38100" dist="38100" dir="2700000" algn="tl">
                    <a:srgbClr val="000000">
                      <a:alpha val="43137"/>
                    </a:srgbClr>
                  </a:outerShdw>
                </a:effectLst>
              </a:rPr>
              <a:t>          migratory materials:</a:t>
            </a:r>
          </a:p>
          <a:p>
            <a:pPr marL="0" indent="0" algn="ctr" rtl="0">
              <a:buFont typeface="Arial" panose="020B0604020202020204" pitchFamily="34" charset="0"/>
              <a:buNone/>
            </a:pPr>
            <a:endParaRPr lang="en-US" sz="1050" b="1" dirty="0" smtClean="0">
              <a:solidFill>
                <a:srgbClr val="00B050"/>
              </a:solidFill>
              <a:effectLst>
                <a:outerShdw blurRad="38100" dist="38100" dir="2700000" algn="tl">
                  <a:srgbClr val="000000">
                    <a:alpha val="43137"/>
                  </a:srgbClr>
                </a:outerShdw>
              </a:effectLst>
            </a:endParaRPr>
          </a:p>
          <a:p>
            <a:pPr marL="0" indent="0" algn="just" rtl="0">
              <a:buFont typeface="Arial" panose="020B0604020202020204" pitchFamily="34" charset="0"/>
              <a:buNone/>
            </a:pPr>
            <a:endParaRPr lang="en-US" sz="800" dirty="0" smtClean="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0882" y="32502"/>
            <a:ext cx="4531501" cy="26764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1030"/>
          <a:stretch/>
        </p:blipFill>
        <p:spPr>
          <a:xfrm>
            <a:off x="4920557" y="3284984"/>
            <a:ext cx="3716288" cy="31683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511" t="15337" r="41654" b="13218"/>
          <a:stretch/>
        </p:blipFill>
        <p:spPr>
          <a:xfrm>
            <a:off x="6732240" y="4158235"/>
            <a:ext cx="1916088" cy="2324635"/>
          </a:xfrm>
          <a:prstGeom prst="rect">
            <a:avLst/>
          </a:prstGeom>
        </p:spPr>
      </p:pic>
      <p:sp>
        <p:nvSpPr>
          <p:cNvPr id="7" name="Rectangle 6"/>
          <p:cNvSpPr/>
          <p:nvPr/>
        </p:nvSpPr>
        <p:spPr>
          <a:xfrm>
            <a:off x="32067" y="1700808"/>
            <a:ext cx="4503929" cy="5016758"/>
          </a:xfrm>
          <a:prstGeom prst="rect">
            <a:avLst/>
          </a:prstGeom>
          <a:solidFill>
            <a:schemeClr val="bg1"/>
          </a:solidFill>
        </p:spPr>
        <p:txBody>
          <a:bodyPr wrap="square">
            <a:spAutoFit/>
          </a:bodyPr>
          <a:lstStyle/>
          <a:p>
            <a:pPr algn="just"/>
            <a:r>
              <a:rPr lang="en-US" sz="2000" b="1" dirty="0">
                <a:solidFill>
                  <a:srgbClr val="7030A0"/>
                </a:solidFill>
              </a:rPr>
              <a:t>Third: Styrene</a:t>
            </a:r>
          </a:p>
          <a:p>
            <a:pPr algn="just" rtl="1">
              <a:lnSpc>
                <a:spcPct val="150000"/>
              </a:lnSpc>
            </a:pPr>
            <a:r>
              <a:rPr lang="ar-IQ" sz="2000" b="1" dirty="0" smtClean="0">
                <a:solidFill>
                  <a:prstClr val="black"/>
                </a:solidFill>
              </a:rPr>
              <a:t>الستايرين:</a:t>
            </a:r>
            <a:r>
              <a:rPr lang="ar-IQ" sz="2000" dirty="0" smtClean="0">
                <a:solidFill>
                  <a:prstClr val="black"/>
                </a:solidFill>
              </a:rPr>
              <a:t> </a:t>
            </a:r>
            <a:r>
              <a:rPr lang="ar-IQ" sz="2000" dirty="0">
                <a:solidFill>
                  <a:prstClr val="black"/>
                </a:solidFill>
              </a:rPr>
              <a:t>مادة بلاستيكية قابلة للذوبان بشكل جيد في بعض الوسائط الغذائية مثل الزيوت والقهوة. وهناك احتمالية كبيرة لهجرة مكوناته إلى الغذاء، حيث يستقر في الأنسجة الدهنية في جسم الإنسان مثل الدماغ والحبل الشوكي</a:t>
            </a:r>
            <a:r>
              <a:rPr lang="ar-IQ" sz="2000" dirty="0" smtClean="0">
                <a:solidFill>
                  <a:prstClr val="black"/>
                </a:solidFill>
              </a:rPr>
              <a:t>.</a:t>
            </a:r>
            <a:endParaRPr lang="ar-IQ" sz="2000" dirty="0">
              <a:solidFill>
                <a:prstClr val="black"/>
              </a:solidFill>
            </a:endParaRPr>
          </a:p>
          <a:p>
            <a:pPr algn="just"/>
            <a:endParaRPr lang="ar-IQ" sz="2000" dirty="0" smtClean="0">
              <a:solidFill>
                <a:prstClr val="black"/>
              </a:solidFill>
            </a:endParaRPr>
          </a:p>
          <a:p>
            <a:pPr algn="just"/>
            <a:endParaRPr lang="en-US" sz="2000" dirty="0">
              <a:solidFill>
                <a:prstClr val="black"/>
              </a:solidFill>
            </a:endParaRPr>
          </a:p>
          <a:p>
            <a:pPr algn="just"/>
            <a:r>
              <a:rPr lang="en-US" sz="2000" b="1" dirty="0">
                <a:solidFill>
                  <a:srgbClr val="7030A0"/>
                </a:solidFill>
              </a:rPr>
              <a:t>Fourth: Vinyl chloride</a:t>
            </a:r>
          </a:p>
          <a:p>
            <a:pPr algn="just" rtl="1">
              <a:lnSpc>
                <a:spcPct val="150000"/>
              </a:lnSpc>
            </a:pPr>
            <a:r>
              <a:rPr lang="ar-IQ" sz="2000" b="1" dirty="0"/>
              <a:t>كلوريد </a:t>
            </a:r>
            <a:r>
              <a:rPr lang="ar-IQ" sz="2000" b="1" dirty="0" smtClean="0"/>
              <a:t>الفينيل: </a:t>
            </a:r>
            <a:r>
              <a:rPr lang="ar-IQ" sz="2000" dirty="0"/>
              <a:t>شديد السمية، لذا من الضروري ضبط كمياته في المواد البلاستيكية المستخدمة في تغليف المواد الغذائية.</a:t>
            </a:r>
            <a:endParaRPr lang="en-US" sz="2000" dirty="0"/>
          </a:p>
        </p:txBody>
      </p:sp>
    </p:spTree>
    <p:extLst>
      <p:ext uri="{BB962C8B-B14F-4D97-AF65-F5344CB8AC3E}">
        <p14:creationId xmlns:p14="http://schemas.microsoft.com/office/powerpoint/2010/main" val="75228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0000">
              <a:schemeClr val="accent4">
                <a:lumMod val="60000"/>
                <a:lumOff val="40000"/>
              </a:schemeClr>
            </a:gs>
            <a:gs pos="29000">
              <a:schemeClr val="accent1">
                <a:tint val="44500"/>
                <a:satMod val="160000"/>
              </a:schemeClr>
            </a:gs>
            <a:gs pos="8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980727"/>
            <a:ext cx="9144000" cy="3040477"/>
          </a:xfrm>
          <a:prstGeom prst="rect">
            <a:avLst/>
          </a:prstGeom>
          <a:solidFill>
            <a:schemeClr val="bg1"/>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n-US" sz="2000" b="1" dirty="0" smtClean="0">
                <a:solidFill>
                  <a:srgbClr val="7030A0"/>
                </a:solidFill>
              </a:rPr>
              <a:t>Fifth </a:t>
            </a:r>
            <a:r>
              <a:rPr lang="en-US" sz="2000" b="1" dirty="0">
                <a:solidFill>
                  <a:srgbClr val="7030A0"/>
                </a:solidFill>
              </a:rPr>
              <a:t>: </a:t>
            </a:r>
            <a:r>
              <a:rPr lang="en-US" sz="2000" b="1" dirty="0" smtClean="0">
                <a:solidFill>
                  <a:srgbClr val="7030A0"/>
                </a:solidFill>
              </a:rPr>
              <a:t>Epoxy resin</a:t>
            </a:r>
          </a:p>
          <a:p>
            <a:pPr marL="0" indent="0" algn="just">
              <a:lnSpc>
                <a:spcPct val="150000"/>
              </a:lnSpc>
              <a:buNone/>
            </a:pPr>
            <a:r>
              <a:rPr lang="ar-IQ" sz="2000" b="1" dirty="0">
                <a:solidFill>
                  <a:prstClr val="black"/>
                </a:solidFill>
              </a:rPr>
              <a:t>راتنجات </a:t>
            </a:r>
            <a:r>
              <a:rPr lang="ar-IQ" sz="2000" b="1" dirty="0" smtClean="0">
                <a:solidFill>
                  <a:prstClr val="black"/>
                </a:solidFill>
              </a:rPr>
              <a:t>الايبوكسي</a:t>
            </a:r>
            <a:r>
              <a:rPr lang="ar-IQ" sz="2000" dirty="0" smtClean="0">
                <a:solidFill>
                  <a:prstClr val="black"/>
                </a:solidFill>
              </a:rPr>
              <a:t>: تستخدم </a:t>
            </a:r>
            <a:r>
              <a:rPr lang="ar-IQ" sz="2000" dirty="0">
                <a:solidFill>
                  <a:prstClr val="black"/>
                </a:solidFill>
              </a:rPr>
              <a:t>في الطلاء الداخلي للمعلبات الغذائية ولكن يجب مراقبة هجرتها لأنها عوامل قلوية قد تسبب التسمم السيتوبلازمي في الخلايا الحية.</a:t>
            </a:r>
            <a:endParaRPr lang="en-US" sz="800" dirty="0" smtClean="0">
              <a:solidFill>
                <a:prstClr val="black"/>
              </a:solidFill>
            </a:endParaRPr>
          </a:p>
          <a:p>
            <a:pPr marL="0" indent="0" rtl="0">
              <a:lnSpc>
                <a:spcPct val="150000"/>
              </a:lnSpc>
              <a:buFont typeface="Arial" panose="020B0604020202020204" pitchFamily="34" charset="0"/>
              <a:buNone/>
            </a:pPr>
            <a:r>
              <a:rPr lang="en-US" sz="2000" b="1" dirty="0" smtClean="0">
                <a:solidFill>
                  <a:srgbClr val="7030A0"/>
                </a:solidFill>
              </a:rPr>
              <a:t>Sixth: </a:t>
            </a:r>
            <a:r>
              <a:rPr lang="en-US" sz="2000" b="1" dirty="0" err="1" smtClean="0">
                <a:solidFill>
                  <a:srgbClr val="7030A0"/>
                </a:solidFill>
              </a:rPr>
              <a:t>Caprolactam</a:t>
            </a:r>
            <a:endParaRPr lang="en-US" sz="2000" b="1" dirty="0">
              <a:solidFill>
                <a:srgbClr val="7030A0"/>
              </a:solidFill>
            </a:endParaRPr>
          </a:p>
          <a:p>
            <a:pPr marL="0" indent="0" algn="just">
              <a:lnSpc>
                <a:spcPct val="150000"/>
              </a:lnSpc>
              <a:buNone/>
            </a:pPr>
            <a:r>
              <a:rPr lang="ar-IQ" sz="2000" b="1" dirty="0" smtClean="0">
                <a:solidFill>
                  <a:prstClr val="black"/>
                </a:solidFill>
              </a:rPr>
              <a:t>الكابرولاكتام</a:t>
            </a:r>
            <a:r>
              <a:rPr lang="ar-IQ" sz="2000" dirty="0" smtClean="0">
                <a:solidFill>
                  <a:prstClr val="black"/>
                </a:solidFill>
              </a:rPr>
              <a:t>: تشير </a:t>
            </a:r>
            <a:r>
              <a:rPr lang="ar-IQ" sz="2000" dirty="0">
                <a:solidFill>
                  <a:prstClr val="black"/>
                </a:solidFill>
              </a:rPr>
              <a:t>الدراسات إلى أنها يمكن أن تهاجر إلى الماء المغلي، وهو ليس سامًا في حد ذاته، ولكنه قد يجعل الطعام مرًا وغير مستساغًا.</a:t>
            </a:r>
            <a:endParaRPr lang="en-US" sz="2000" dirty="0" smtClean="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5064"/>
            <a:ext cx="4572000" cy="267322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21205"/>
            <a:ext cx="4571999" cy="2657082"/>
          </a:xfrm>
          <a:prstGeom prst="rect">
            <a:avLst/>
          </a:prstGeom>
        </p:spPr>
      </p:pic>
      <p:sp>
        <p:nvSpPr>
          <p:cNvPr id="4" name="Rectangle 3"/>
          <p:cNvSpPr/>
          <p:nvPr/>
        </p:nvSpPr>
        <p:spPr>
          <a:xfrm>
            <a:off x="32048" y="332656"/>
            <a:ext cx="6408712" cy="523220"/>
          </a:xfrm>
          <a:prstGeom prst="rect">
            <a:avLst/>
          </a:prstGeom>
        </p:spPr>
        <p:txBody>
          <a:bodyPr wrap="square">
            <a:spAutoFit/>
          </a:bodyPr>
          <a:lstStyle/>
          <a:p>
            <a:r>
              <a:rPr lang="en-US" sz="2800" b="1" dirty="0">
                <a:solidFill>
                  <a:srgbClr val="002060"/>
                </a:solidFill>
                <a:effectLst>
                  <a:outerShdw blurRad="38100" dist="38100" dir="2700000" algn="tl">
                    <a:srgbClr val="000000">
                      <a:alpha val="43137"/>
                    </a:srgbClr>
                  </a:outerShdw>
                </a:effectLst>
              </a:rPr>
              <a:t>The most </a:t>
            </a:r>
            <a:r>
              <a:rPr lang="en-US" sz="2800" b="1" dirty="0" smtClean="0">
                <a:solidFill>
                  <a:srgbClr val="002060"/>
                </a:solidFill>
                <a:effectLst>
                  <a:outerShdw blurRad="38100" dist="38100" dir="2700000" algn="tl">
                    <a:srgbClr val="000000">
                      <a:alpha val="43137"/>
                    </a:srgbClr>
                  </a:outerShdw>
                </a:effectLst>
              </a:rPr>
              <a:t>important  migratory materials:</a:t>
            </a:r>
            <a:endParaRPr lang="en-US" sz="2800" dirty="0"/>
          </a:p>
        </p:txBody>
      </p:sp>
    </p:spTree>
    <p:extLst>
      <p:ext uri="{BB962C8B-B14F-4D97-AF65-F5344CB8AC3E}">
        <p14:creationId xmlns:p14="http://schemas.microsoft.com/office/powerpoint/2010/main" val="946752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692696"/>
            <a:ext cx="9144000" cy="3168351"/>
          </a:xfrm>
          <a:prstGeom prst="rect">
            <a:avLst/>
          </a:prstGeom>
          <a:solidFill>
            <a:schemeClr val="accent2">
              <a:lumMod val="40000"/>
              <a:lumOff val="6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Font typeface="Arial" panose="020B0604020202020204" pitchFamily="34" charset="0"/>
              <a:buNone/>
            </a:pPr>
            <a:endParaRPr lang="en-US" sz="2000" dirty="0" smtClean="0">
              <a:solidFill>
                <a:prstClr val="black"/>
              </a:solidFill>
            </a:endParaRPr>
          </a:p>
          <a:p>
            <a:pPr marL="0" indent="0" algn="just">
              <a:buNone/>
            </a:pPr>
            <a:r>
              <a:rPr lang="ar-IQ" sz="2000" dirty="0">
                <a:solidFill>
                  <a:prstClr val="black"/>
                </a:solidFill>
              </a:rPr>
              <a:t> </a:t>
            </a:r>
            <a:r>
              <a:rPr lang="ar-IQ" sz="2000" dirty="0" smtClean="0">
                <a:solidFill>
                  <a:prstClr val="black"/>
                </a:solidFill>
              </a:rPr>
              <a:t> </a:t>
            </a:r>
            <a:r>
              <a:rPr lang="ar-IQ" sz="2400" dirty="0" smtClean="0">
                <a:solidFill>
                  <a:prstClr val="black"/>
                </a:solidFill>
              </a:rPr>
              <a:t>قد </a:t>
            </a:r>
            <a:r>
              <a:rPr lang="ar-IQ" sz="2400" dirty="0">
                <a:solidFill>
                  <a:prstClr val="black"/>
                </a:solidFill>
              </a:rPr>
              <a:t>تساهم بعض العوامل البيئية في زيادة معدل الهجرة، مثل درجة الحرارة. يقوم الكثير من الأشخاص عند إحضار الأطعمة الساخنة من المطاعم والمخابز، بوضع هذه الأطعمة في عبوات بلاستيكية سواء كانت كيسًا أو طبقًا أو غير ذلك، مما يزيد من معدل هجرة المكونات البلاستيكية إلى الطعام</a:t>
            </a:r>
            <a:r>
              <a:rPr lang="ar-IQ" sz="2400" dirty="0" smtClean="0">
                <a:solidFill>
                  <a:prstClr val="black"/>
                </a:solidFill>
              </a:rPr>
              <a:t>.</a:t>
            </a:r>
          </a:p>
          <a:p>
            <a:pPr marL="0" indent="0" algn="just">
              <a:buNone/>
            </a:pPr>
            <a:r>
              <a:rPr lang="ar-IQ" sz="2400" dirty="0" smtClean="0">
                <a:solidFill>
                  <a:prstClr val="black"/>
                </a:solidFill>
              </a:rPr>
              <a:t> لذا </a:t>
            </a:r>
            <a:r>
              <a:rPr lang="ar-IQ" sz="2400" dirty="0">
                <a:solidFill>
                  <a:prstClr val="black"/>
                </a:solidFill>
              </a:rPr>
              <a:t>فمن الخطأ وضع </a:t>
            </a:r>
            <a:r>
              <a:rPr lang="ar-IQ" sz="2400" dirty="0" smtClean="0">
                <a:solidFill>
                  <a:prstClr val="black"/>
                </a:solidFill>
              </a:rPr>
              <a:t>الخبز </a:t>
            </a:r>
            <a:r>
              <a:rPr lang="ar-IQ" sz="2400" dirty="0">
                <a:solidFill>
                  <a:prstClr val="black"/>
                </a:solidFill>
              </a:rPr>
              <a:t>الساخن في كيس بلاستيكي أو وضع الطعام الساخن في طبق بوليسترين أبيض. يجب عليك وضع الخبز في كيس ورقي أو الانتظار حتى يبرد. يجب وضع الأطعمة الساخنة في عبوات زجاجية أو معدنية.</a:t>
            </a:r>
            <a:endParaRPr lang="en-US" sz="2400" dirty="0" smtClean="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933057"/>
            <a:ext cx="4032448" cy="2704180"/>
          </a:xfrm>
          <a:prstGeom prst="rect">
            <a:avLst/>
          </a:prstGeom>
        </p:spPr>
      </p:pic>
      <p:sp>
        <p:nvSpPr>
          <p:cNvPr id="4" name="Rectangle 3"/>
          <p:cNvSpPr/>
          <p:nvPr/>
        </p:nvSpPr>
        <p:spPr>
          <a:xfrm>
            <a:off x="1403648" y="404664"/>
            <a:ext cx="6480720" cy="646331"/>
          </a:xfrm>
          <a:prstGeom prst="rect">
            <a:avLst/>
          </a:prstGeom>
        </p:spPr>
        <p:txBody>
          <a:bodyPr wrap="square">
            <a:spAutoFit/>
          </a:bodyPr>
          <a:lstStyle/>
          <a:p>
            <a:pPr algn="ctr"/>
            <a:r>
              <a:rPr lang="ar-IQ" sz="3600" b="1" u="sng" dirty="0">
                <a:solidFill>
                  <a:srgbClr val="002060"/>
                </a:solidFill>
              </a:rPr>
              <a:t>كيفية تجنب التسمم الغذائي؟؟</a:t>
            </a:r>
            <a:endParaRPr lang="en-US" sz="3600" b="1" u="sng"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41657">
            <a:off x="5234026" y="3856576"/>
            <a:ext cx="2857143" cy="2857143"/>
          </a:xfrm>
          <a:prstGeom prst="rect">
            <a:avLst/>
          </a:prstGeom>
        </p:spPr>
      </p:pic>
    </p:spTree>
    <p:extLst>
      <p:ext uri="{BB962C8B-B14F-4D97-AF65-F5344CB8AC3E}">
        <p14:creationId xmlns:p14="http://schemas.microsoft.com/office/powerpoint/2010/main" val="3072983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764704"/>
            <a:ext cx="9144000" cy="3096344"/>
          </a:xfrm>
          <a:prstGeom prst="rect">
            <a:avLst/>
          </a:prstGeom>
          <a:solidFill>
            <a:schemeClr val="bg1"/>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None/>
            </a:pPr>
            <a:endParaRPr lang="en-US" sz="900" b="1" dirty="0" smtClean="0">
              <a:solidFill>
                <a:srgbClr val="00B050"/>
              </a:solidFill>
              <a:effectLst>
                <a:outerShdw blurRad="38100" dist="38100" dir="2700000" algn="tl">
                  <a:srgbClr val="000000">
                    <a:alpha val="43137"/>
                  </a:srgbClr>
                </a:outerShdw>
              </a:effectLst>
            </a:endParaRPr>
          </a:p>
          <a:p>
            <a:pPr marL="0" indent="0" algn="just">
              <a:lnSpc>
                <a:spcPct val="150000"/>
              </a:lnSpc>
              <a:buNone/>
            </a:pPr>
            <a:r>
              <a:rPr lang="ar-IQ" sz="2000" dirty="0" smtClean="0"/>
              <a:t>   عند </a:t>
            </a:r>
            <a:r>
              <a:rPr lang="ar-IQ" sz="2000" dirty="0"/>
              <a:t>شرائك أحد الزجاجات البلاستيكيه أقلبها رأسا على عقب وستجد أسهم تمثل شكل ” </a:t>
            </a:r>
            <a:r>
              <a:rPr lang="ar-IQ" sz="2000" b="1" dirty="0"/>
              <a:t>مثلث</a:t>
            </a:r>
            <a:r>
              <a:rPr lang="ar-IQ" sz="2000" dirty="0"/>
              <a:t> ” ، و هذا دلالة على أنه يتم إعادة تدويره و بداخل هذا المثلث ” </a:t>
            </a:r>
            <a:r>
              <a:rPr lang="ar-IQ" sz="2000" b="1" dirty="0"/>
              <a:t>رقم</a:t>
            </a:r>
            <a:r>
              <a:rPr lang="ar-IQ" sz="2000" dirty="0"/>
              <a:t> </a:t>
            </a:r>
            <a:r>
              <a:rPr lang="ar-IQ" sz="2000" dirty="0" smtClean="0"/>
              <a:t>“، هذا </a:t>
            </a:r>
            <a:r>
              <a:rPr lang="ar-IQ" sz="2000" dirty="0"/>
              <a:t>الرقم يدل على نوع الماده المستخدمة في صنع هذه </a:t>
            </a:r>
            <a:r>
              <a:rPr lang="ar-IQ" sz="2000" dirty="0" smtClean="0"/>
              <a:t>العبوة البلاستيكية</a:t>
            </a:r>
            <a:r>
              <a:rPr lang="ar-IQ" sz="2000" dirty="0"/>
              <a:t>.</a:t>
            </a:r>
            <a:r>
              <a:rPr lang="en-US" sz="2000" dirty="0" smtClean="0"/>
              <a:t> </a:t>
            </a:r>
          </a:p>
          <a:p>
            <a:pPr marL="0" indent="0" algn="just">
              <a:lnSpc>
                <a:spcPct val="150000"/>
              </a:lnSpc>
              <a:buNone/>
            </a:pPr>
            <a:r>
              <a:rPr lang="ar-IQ" sz="2000" dirty="0"/>
              <a:t>ومعـرفة أنواع المواد ليس مهم فقط لمعرفة كيف يعاد تدويرها بل لتعرف إن كان يمكنك إعاده استخدامها أم لا تلك الأرقام تسمى </a:t>
            </a:r>
            <a:r>
              <a:rPr lang="ar-IQ" sz="2000" b="1" dirty="0">
                <a:solidFill>
                  <a:srgbClr val="FF0000"/>
                </a:solidFill>
              </a:rPr>
              <a:t>بالكود التعريفي </a:t>
            </a:r>
            <a:r>
              <a:rPr lang="ar-IQ" sz="2000" dirty="0"/>
              <a:t>أو</a:t>
            </a:r>
            <a:r>
              <a:rPr lang="en-US" sz="2000" b="1" dirty="0">
                <a:solidFill>
                  <a:srgbClr val="FF0000"/>
                </a:solidFill>
              </a:rPr>
              <a:t>Plastic Identification Number (PIN)  </a:t>
            </a:r>
            <a:r>
              <a:rPr lang="ar-IQ" sz="2000" b="1" dirty="0">
                <a:solidFill>
                  <a:srgbClr val="FF0000"/>
                </a:solidFill>
              </a:rPr>
              <a:t> </a:t>
            </a:r>
            <a:r>
              <a:rPr lang="ar-IQ" sz="2000" dirty="0"/>
              <a:t>وهي عبارة عن أرقام من 1 إلى 7 داخل مثلث التدوير وتمثل الأنواع المختلفة للبلاستيك </a:t>
            </a:r>
            <a:r>
              <a:rPr lang="ar-IQ" sz="2000" dirty="0" smtClean="0"/>
              <a:t>:</a:t>
            </a:r>
            <a:endParaRPr lang="en-US" sz="2000" b="1" dirty="0" smtClean="0">
              <a:solidFill>
                <a:srgbClr val="FF0000"/>
              </a:solidFill>
            </a:endParaRPr>
          </a:p>
          <a:p>
            <a:pPr marL="0" indent="0" algn="just" rtl="0">
              <a:buNone/>
            </a:pPr>
            <a:endParaRPr lang="en-US" sz="2000" dirty="0" smtClean="0"/>
          </a:p>
          <a:p>
            <a:pPr marL="0" indent="0" algn="just" rtl="0">
              <a:buNone/>
            </a:pPr>
            <a:endParaRPr lang="en-US" sz="2000" dirty="0" smtClean="0"/>
          </a:p>
        </p:txBody>
      </p:sp>
      <p:sp>
        <p:nvSpPr>
          <p:cNvPr id="3" name="Rectangle 2"/>
          <p:cNvSpPr/>
          <p:nvPr/>
        </p:nvSpPr>
        <p:spPr>
          <a:xfrm>
            <a:off x="323528" y="188640"/>
            <a:ext cx="8496944" cy="584775"/>
          </a:xfrm>
          <a:prstGeom prst="rect">
            <a:avLst/>
          </a:prstGeom>
          <a:solidFill>
            <a:schemeClr val="bg1"/>
          </a:solidFill>
        </p:spPr>
        <p:txBody>
          <a:bodyPr wrap="square">
            <a:spAutoFit/>
          </a:bodyPr>
          <a:lstStyle/>
          <a:p>
            <a:pPr algn="ctr"/>
            <a:r>
              <a:rPr lang="ar-IQ" sz="3200" b="1" dirty="0">
                <a:solidFill>
                  <a:schemeClr val="tx2">
                    <a:lumMod val="75000"/>
                  </a:schemeClr>
                </a:solidFill>
                <a:effectLst>
                  <a:outerShdw blurRad="38100" dist="38100" dir="2700000" algn="tl">
                    <a:srgbClr val="000000">
                      <a:alpha val="43137"/>
                    </a:srgbClr>
                  </a:outerShdw>
                </a:effectLst>
              </a:rPr>
              <a:t>كيف أعرف </a:t>
            </a:r>
            <a:r>
              <a:rPr lang="ar-IQ" sz="3200" b="1" dirty="0" smtClean="0">
                <a:solidFill>
                  <a:schemeClr val="tx2">
                    <a:lumMod val="75000"/>
                  </a:schemeClr>
                </a:solidFill>
                <a:effectLst>
                  <a:outerShdw blurRad="38100" dist="38100" dir="2700000" algn="tl">
                    <a:srgbClr val="000000">
                      <a:alpha val="43137"/>
                    </a:srgbClr>
                  </a:outerShdw>
                </a:effectLst>
              </a:rPr>
              <a:t>أنواع </a:t>
            </a:r>
            <a:r>
              <a:rPr lang="ar-IQ" sz="3200" b="1" dirty="0">
                <a:solidFill>
                  <a:schemeClr val="tx2">
                    <a:lumMod val="75000"/>
                  </a:schemeClr>
                </a:solidFill>
                <a:effectLst>
                  <a:outerShdw blurRad="38100" dist="38100" dir="2700000" algn="tl">
                    <a:srgbClr val="000000">
                      <a:alpha val="43137"/>
                    </a:srgbClr>
                  </a:outerShdw>
                </a:effectLst>
              </a:rPr>
              <a:t>البلاستيك و رموزه من العبوات البلاستيكية ؟</a:t>
            </a:r>
            <a:endParaRPr lang="en-US" sz="3200" b="1" dirty="0">
              <a:solidFill>
                <a:schemeClr val="tx2">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34" r="2139" b="43102"/>
          <a:stretch/>
        </p:blipFill>
        <p:spPr>
          <a:xfrm>
            <a:off x="1043608" y="3950114"/>
            <a:ext cx="7128792" cy="279125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72672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61900" y="172958"/>
            <a:ext cx="8280920" cy="2108269"/>
          </a:xfrm>
          <a:prstGeom prst="rect">
            <a:avLst/>
          </a:prstGeom>
          <a:solidFill>
            <a:schemeClr val="bg1"/>
          </a:solidFill>
        </p:spPr>
        <p:txBody>
          <a:bodyPr wrap="square">
            <a:spAutoFit/>
          </a:bodyPr>
          <a:lstStyle/>
          <a:p>
            <a:pPr algn="just"/>
            <a:r>
              <a:rPr lang="en-US" sz="2000" b="1" dirty="0">
                <a:solidFill>
                  <a:prstClr val="black"/>
                </a:solidFill>
              </a:rPr>
              <a:t>Code </a:t>
            </a:r>
            <a:r>
              <a:rPr lang="en-US" sz="2000" b="1" dirty="0" smtClean="0"/>
              <a:t>Number (</a:t>
            </a:r>
            <a:r>
              <a:rPr lang="en-US" sz="2000" b="1" dirty="0"/>
              <a:t>1) </a:t>
            </a:r>
            <a:r>
              <a:rPr lang="en-US" sz="2000" b="1" dirty="0" smtClean="0"/>
              <a:t>:</a:t>
            </a:r>
            <a:r>
              <a:rPr lang="en-US" sz="2000" b="1" u="sng" dirty="0" smtClean="0"/>
              <a:t>Polyethylene </a:t>
            </a:r>
            <a:r>
              <a:rPr lang="en-US" sz="2000" b="1" u="sng" dirty="0" err="1"/>
              <a:t>tere</a:t>
            </a:r>
            <a:r>
              <a:rPr lang="en-US" sz="2000" b="1" u="sng" dirty="0"/>
              <a:t> </a:t>
            </a:r>
            <a:r>
              <a:rPr lang="en-US" sz="2000" b="1" u="sng" dirty="0" smtClean="0"/>
              <a:t>phthalate </a:t>
            </a:r>
            <a:r>
              <a:rPr lang="en-US" sz="2000" b="1" dirty="0" smtClean="0"/>
              <a:t>(</a:t>
            </a:r>
            <a:r>
              <a:rPr lang="en-US" sz="2000" b="1" u="sng" dirty="0" smtClean="0"/>
              <a:t>PETE</a:t>
            </a:r>
            <a:r>
              <a:rPr lang="en-US" sz="2000" b="1" dirty="0" smtClean="0"/>
              <a:t>)</a:t>
            </a:r>
          </a:p>
          <a:p>
            <a:pPr algn="just" rtl="1">
              <a:lnSpc>
                <a:spcPct val="150000"/>
              </a:lnSpc>
              <a:spcAft>
                <a:spcPts val="0"/>
              </a:spcAft>
            </a:pPr>
            <a:r>
              <a:rPr lang="ar-SA" sz="2000" dirty="0" smtClean="0">
                <a:solidFill>
                  <a:srgbClr val="444444"/>
                </a:solidFill>
                <a:latin typeface="Calibri" panose="020F0502020204030204" pitchFamily="34" charset="0"/>
                <a:ea typeface="Calibri" panose="020F0502020204030204" pitchFamily="34" charset="0"/>
              </a:rPr>
              <a:t>  </a:t>
            </a:r>
            <a:r>
              <a:rPr lang="ar-SA" dirty="0" smtClean="0">
                <a:solidFill>
                  <a:srgbClr val="444444"/>
                </a:solidFill>
                <a:latin typeface="Calibri" panose="020F0502020204030204" pitchFamily="34" charset="0"/>
                <a:ea typeface="Calibri" panose="020F0502020204030204" pitchFamily="34" charset="0"/>
                <a:cs typeface="+mj-cs"/>
              </a:rPr>
              <a:t>يتم </a:t>
            </a:r>
            <a:r>
              <a:rPr lang="ar-SA" dirty="0">
                <a:solidFill>
                  <a:srgbClr val="444444"/>
                </a:solidFill>
                <a:latin typeface="Calibri" panose="020F0502020204030204" pitchFamily="34" charset="0"/>
                <a:ea typeface="Calibri" panose="020F0502020204030204" pitchFamily="34" charset="0"/>
                <a:cs typeface="+mj-cs"/>
              </a:rPr>
              <a:t>إنتاج البولي إيثيلين تيريفثاليت </a:t>
            </a:r>
            <a:r>
              <a:rPr lang="ar-SA" dirty="0" smtClean="0">
                <a:solidFill>
                  <a:srgbClr val="444444"/>
                </a:solidFill>
                <a:latin typeface="Calibri" panose="020F0502020204030204" pitchFamily="34" charset="0"/>
                <a:ea typeface="Calibri" panose="020F0502020204030204" pitchFamily="34" charset="0"/>
                <a:cs typeface="+mj-cs"/>
              </a:rPr>
              <a:t>أكثر من </a:t>
            </a:r>
            <a:r>
              <a:rPr lang="ar-SA" dirty="0">
                <a:solidFill>
                  <a:srgbClr val="444444"/>
                </a:solidFill>
                <a:latin typeface="Calibri" panose="020F0502020204030204" pitchFamily="34" charset="0"/>
                <a:ea typeface="Calibri" panose="020F0502020204030204" pitchFamily="34" charset="0"/>
                <a:cs typeface="+mj-cs"/>
              </a:rPr>
              <a:t>أي نوع آخر من البلاستيك في جميع أنحاء العالم. إنه شفاف و صلب ويشار إليه باسم </a:t>
            </a:r>
            <a:r>
              <a:rPr lang="ar-SA" dirty="0" smtClean="0">
                <a:solidFill>
                  <a:srgbClr val="444444"/>
                </a:solidFill>
                <a:latin typeface="Calibri" panose="020F0502020204030204" pitchFamily="34" charset="0"/>
                <a:ea typeface="Calibri" panose="020F0502020204030204" pitchFamily="34" charset="0"/>
                <a:cs typeface="+mj-cs"/>
              </a:rPr>
              <a:t>البوليستر عند </a:t>
            </a:r>
            <a:r>
              <a:rPr lang="ar-SA" dirty="0">
                <a:solidFill>
                  <a:srgbClr val="444444"/>
                </a:solidFill>
                <a:latin typeface="Calibri" panose="020F0502020204030204" pitchFamily="34" charset="0"/>
                <a:ea typeface="Calibri" panose="020F0502020204030204" pitchFamily="34" charset="0"/>
                <a:cs typeface="+mj-cs"/>
              </a:rPr>
              <a:t>استخدامه في النسيج</a:t>
            </a:r>
            <a:r>
              <a:rPr lang="en-US" dirty="0" smtClean="0">
                <a:solidFill>
                  <a:srgbClr val="444444"/>
                </a:solidFill>
                <a:latin typeface="Arial" panose="020B0604020202020204" pitchFamily="34" charset="0"/>
                <a:ea typeface="Calibri" panose="020F0502020204030204" pitchFamily="34" charset="0"/>
                <a:cs typeface="+mj-cs"/>
              </a:rPr>
              <a:t>.</a:t>
            </a:r>
            <a:r>
              <a:rPr lang="en-US" dirty="0">
                <a:latin typeface="Calibri" panose="020F0502020204030204" pitchFamily="34" charset="0"/>
                <a:ea typeface="Calibri" panose="020F0502020204030204" pitchFamily="34" charset="0"/>
                <a:cs typeface="+mj-cs"/>
              </a:rPr>
              <a:t> </a:t>
            </a:r>
            <a:r>
              <a:rPr lang="ar-SA" dirty="0" smtClean="0">
                <a:solidFill>
                  <a:srgbClr val="444444"/>
                </a:solidFill>
                <a:latin typeface="Calibri" panose="020F0502020204030204" pitchFamily="34" charset="0"/>
                <a:ea typeface="Calibri" panose="020F0502020204030204" pitchFamily="34" charset="0"/>
                <a:cs typeface="+mj-cs"/>
              </a:rPr>
              <a:t> </a:t>
            </a:r>
            <a:r>
              <a:rPr lang="ar-IQ" dirty="0" smtClean="0">
                <a:solidFill>
                  <a:srgbClr val="404040"/>
                </a:solidFill>
                <a:latin typeface="tajawal"/>
                <a:cs typeface="+mj-cs"/>
              </a:rPr>
              <a:t>يستخدم </a:t>
            </a:r>
            <a:r>
              <a:rPr lang="ar-IQ" dirty="0">
                <a:solidFill>
                  <a:srgbClr val="404040"/>
                </a:solidFill>
                <a:latin typeface="tajawal"/>
                <a:cs typeface="+mj-cs"/>
              </a:rPr>
              <a:t>في تصنيع زجاجات المياه و المشروبات الغازية و زجاجات العصائر . هذه العبوات تقوم بإمتصاص جزء من المواد المعبأة بها ، و قابلة لنمو البكتيريا فيها؛ لذا فيجب استخدامها ” </a:t>
            </a:r>
            <a:r>
              <a:rPr lang="ar-IQ" b="1" dirty="0">
                <a:solidFill>
                  <a:srgbClr val="FF0000"/>
                </a:solidFill>
                <a:latin typeface="tajawal"/>
                <a:cs typeface="+mj-cs"/>
              </a:rPr>
              <a:t>لمرة واحدة فقط </a:t>
            </a:r>
            <a:r>
              <a:rPr lang="ar-IQ" dirty="0" smtClean="0">
                <a:solidFill>
                  <a:srgbClr val="404040"/>
                </a:solidFill>
                <a:latin typeface="tajawal"/>
                <a:cs typeface="+mj-cs"/>
              </a:rPr>
              <a:t>“ و </a:t>
            </a:r>
            <a:r>
              <a:rPr lang="ar-IQ" dirty="0">
                <a:solidFill>
                  <a:srgbClr val="404040"/>
                </a:solidFill>
                <a:latin typeface="tajawal"/>
                <a:cs typeface="+mj-cs"/>
              </a:rPr>
              <a:t>بعدها نقوم بالتخلص منها و لا يُعاد تعبئتها أبدا </a:t>
            </a:r>
            <a:r>
              <a:rPr lang="ar-IQ" dirty="0" smtClean="0">
                <a:solidFill>
                  <a:srgbClr val="404040"/>
                </a:solidFill>
                <a:latin typeface="tajawal"/>
                <a:cs typeface="+mj-cs"/>
              </a:rPr>
              <a:t>.</a:t>
            </a:r>
            <a:endParaRPr lang="en-US" dirty="0">
              <a:latin typeface="Calibri" panose="020F0502020204030204" pitchFamily="34" charset="0"/>
              <a:ea typeface="Calibri" panose="020F0502020204030204" pitchFamily="34" charset="0"/>
              <a:cs typeface="+mj-cs"/>
            </a:endParaRPr>
          </a:p>
        </p:txBody>
      </p:sp>
      <p:sp>
        <p:nvSpPr>
          <p:cNvPr id="3" name="Rectangle 2"/>
          <p:cNvSpPr/>
          <p:nvPr/>
        </p:nvSpPr>
        <p:spPr>
          <a:xfrm>
            <a:off x="395536" y="5445224"/>
            <a:ext cx="8413648" cy="1323439"/>
          </a:xfrm>
          <a:prstGeom prst="rect">
            <a:avLst/>
          </a:prstGeom>
          <a:solidFill>
            <a:schemeClr val="bg1"/>
          </a:solidFill>
        </p:spPr>
        <p:txBody>
          <a:bodyPr wrap="square">
            <a:spAutoFit/>
          </a:bodyPr>
          <a:lstStyle/>
          <a:p>
            <a:pPr algn="just"/>
            <a:r>
              <a:rPr lang="en-US" sz="2000" b="1" dirty="0">
                <a:solidFill>
                  <a:prstClr val="black"/>
                </a:solidFill>
              </a:rPr>
              <a:t>Code </a:t>
            </a:r>
            <a:r>
              <a:rPr lang="en-US" sz="2000" b="1" dirty="0" smtClean="0"/>
              <a:t>Number (2</a:t>
            </a:r>
            <a:r>
              <a:rPr lang="en-US" sz="2000" b="1" dirty="0"/>
              <a:t>) </a:t>
            </a:r>
            <a:r>
              <a:rPr lang="en-US" sz="2000" b="1" dirty="0" smtClean="0"/>
              <a:t>:</a:t>
            </a:r>
            <a:r>
              <a:rPr lang="en-US" sz="2000" b="1" u="sng" dirty="0" smtClean="0"/>
              <a:t>High </a:t>
            </a:r>
            <a:r>
              <a:rPr lang="en-US" sz="2000" b="1" u="sng" dirty="0"/>
              <a:t>density </a:t>
            </a:r>
            <a:r>
              <a:rPr lang="en-US" sz="2000" b="1" u="sng" dirty="0" smtClean="0"/>
              <a:t>polyethylene </a:t>
            </a:r>
            <a:r>
              <a:rPr lang="en-US" sz="2000" b="1" dirty="0" smtClean="0"/>
              <a:t>(</a:t>
            </a:r>
            <a:r>
              <a:rPr lang="en-US" sz="2000" b="1" u="sng" dirty="0" smtClean="0"/>
              <a:t>HDPE</a:t>
            </a:r>
            <a:r>
              <a:rPr lang="en-US" sz="2000" b="1" dirty="0" smtClean="0"/>
              <a:t>)</a:t>
            </a:r>
            <a:endParaRPr lang="en-US" sz="2000" dirty="0"/>
          </a:p>
          <a:p>
            <a:pPr algn="just" rtl="1">
              <a:lnSpc>
                <a:spcPct val="150000"/>
              </a:lnSpc>
            </a:pPr>
            <a:r>
              <a:rPr lang="ar-IQ" sz="2000" dirty="0"/>
              <a:t>هناك عدة أنواع من البولي إثيلين ، وأكثرها شيوعًا البولي إثيلين منخفض الكثافة </a:t>
            </a:r>
            <a:r>
              <a:rPr lang="ar-IQ" sz="2000" dirty="0" smtClean="0"/>
              <a:t>والبولي </a:t>
            </a:r>
            <a:r>
              <a:rPr lang="ar-IQ" sz="2000" dirty="0"/>
              <a:t>إثيلين عالي </a:t>
            </a:r>
            <a:r>
              <a:rPr lang="ar-IQ" sz="2000" dirty="0" smtClean="0"/>
              <a:t>الكثافة</a:t>
            </a:r>
            <a:r>
              <a:rPr lang="en-US" sz="2000" dirty="0" smtClean="0"/>
              <a:t>(HDPE</a:t>
            </a:r>
            <a:r>
              <a:rPr lang="en-US" sz="2000" dirty="0"/>
              <a:t>) ، </a:t>
            </a:r>
            <a:r>
              <a:rPr lang="ar-IQ" sz="2000" dirty="0"/>
              <a:t>بخصائص مختلفة</a:t>
            </a:r>
            <a:r>
              <a:rPr lang="ar-IQ" sz="2000" dirty="0" smtClean="0"/>
              <a:t>.</a:t>
            </a:r>
            <a:endParaRPr lang="ar-IQ"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9600"/>
          <a:stretch/>
        </p:blipFill>
        <p:spPr>
          <a:xfrm>
            <a:off x="2118084" y="2331490"/>
            <a:ext cx="4968552" cy="3095763"/>
          </a:xfrm>
          <a:prstGeom prst="rect">
            <a:avLst/>
          </a:prstGeom>
        </p:spPr>
      </p:pic>
    </p:spTree>
    <p:extLst>
      <p:ext uri="{BB962C8B-B14F-4D97-AF65-F5344CB8AC3E}">
        <p14:creationId xmlns:p14="http://schemas.microsoft.com/office/powerpoint/2010/main" val="236555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395536" y="229285"/>
            <a:ext cx="8413648" cy="3631763"/>
          </a:xfrm>
          <a:prstGeom prst="rect">
            <a:avLst/>
          </a:prstGeom>
          <a:solidFill>
            <a:schemeClr val="bg1"/>
          </a:solidFill>
        </p:spPr>
        <p:txBody>
          <a:bodyPr wrap="square">
            <a:spAutoFit/>
          </a:bodyPr>
          <a:lstStyle/>
          <a:p>
            <a:pPr algn="just"/>
            <a:r>
              <a:rPr lang="en-US" sz="2000" b="1" dirty="0">
                <a:solidFill>
                  <a:prstClr val="black"/>
                </a:solidFill>
              </a:rPr>
              <a:t>Code </a:t>
            </a:r>
            <a:r>
              <a:rPr lang="en-US" sz="2000" b="1" dirty="0" smtClean="0"/>
              <a:t>Number (2</a:t>
            </a:r>
            <a:r>
              <a:rPr lang="en-US" sz="2000" b="1" dirty="0"/>
              <a:t>) </a:t>
            </a:r>
            <a:r>
              <a:rPr lang="en-US" sz="2000" b="1" dirty="0" smtClean="0"/>
              <a:t>:</a:t>
            </a:r>
            <a:r>
              <a:rPr lang="en-US" sz="2000" b="1" u="sng" dirty="0" smtClean="0"/>
              <a:t>High </a:t>
            </a:r>
            <a:r>
              <a:rPr lang="en-US" sz="2000" b="1" u="sng" dirty="0"/>
              <a:t>density </a:t>
            </a:r>
            <a:r>
              <a:rPr lang="en-US" sz="2000" b="1" u="sng" dirty="0" smtClean="0"/>
              <a:t>polyethylene </a:t>
            </a:r>
            <a:r>
              <a:rPr lang="en-US" sz="2000" b="1" dirty="0" smtClean="0"/>
              <a:t>(</a:t>
            </a:r>
            <a:r>
              <a:rPr lang="en-US" sz="2000" b="1" u="sng" dirty="0" smtClean="0"/>
              <a:t>HDPE</a:t>
            </a:r>
            <a:r>
              <a:rPr lang="en-US" sz="2000" b="1" dirty="0" smtClean="0"/>
              <a:t>)</a:t>
            </a:r>
            <a:endParaRPr lang="en-US" sz="2000" dirty="0"/>
          </a:p>
          <a:p>
            <a:pPr algn="just" rtl="1">
              <a:lnSpc>
                <a:spcPct val="150000"/>
              </a:lnSpc>
            </a:pPr>
            <a:r>
              <a:rPr lang="ar-IQ" sz="2000" b="1" dirty="0"/>
              <a:t>البولي اثيلين منخفض الكثافة </a:t>
            </a:r>
            <a:r>
              <a:rPr lang="ar-IQ" sz="2000" dirty="0"/>
              <a:t>هو نوع من البلاستيك الشفاف والمرن الذي يستخدم على نطاق واسع في التعبئة والتغليف والأكياس البلاستيكية في محلات البقالة. لديها مرونة عالية ولكن قوة الشد منخفضة. </a:t>
            </a:r>
          </a:p>
          <a:p>
            <a:pPr algn="just" rtl="1">
              <a:lnSpc>
                <a:spcPct val="150000"/>
              </a:lnSpc>
            </a:pPr>
            <a:r>
              <a:rPr lang="ar-IQ" sz="2000" b="1" dirty="0" smtClean="0"/>
              <a:t>البولي </a:t>
            </a:r>
            <a:r>
              <a:rPr lang="ar-IQ" sz="2000" b="1" dirty="0"/>
              <a:t>اثيلين عالي الكثافة </a:t>
            </a:r>
            <a:r>
              <a:rPr lang="ar-IQ" sz="2000" dirty="0"/>
              <a:t>هو نوع من البلاستيك الصلب يستخدم لتعبئة بلاستيكية أكثرإحكاما مثل منظفات الغسيل وكذلك تطبيقات البناء أو علب القمامة. إنه يظهر مقاومة للتآكل عند تعرضه لمجموعة متنوعة من المواد.</a:t>
            </a:r>
          </a:p>
          <a:p>
            <a:pPr algn="just" rtl="1">
              <a:lnSpc>
                <a:spcPct val="150000"/>
              </a:lnSpc>
            </a:pPr>
            <a:r>
              <a:rPr lang="ar-IQ" sz="2000" dirty="0" smtClean="0"/>
              <a:t>ايضاً يستخدم </a:t>
            </a:r>
            <a:r>
              <a:rPr lang="ar-IQ" sz="2000" dirty="0"/>
              <a:t>في صناعة زجاجات اللبن </a:t>
            </a:r>
            <a:r>
              <a:rPr lang="ar-IQ" sz="2000" dirty="0" smtClean="0"/>
              <a:t>و </a:t>
            </a:r>
            <a:r>
              <a:rPr lang="ar-IQ" sz="2000" dirty="0"/>
              <a:t>زجاجات الصابون السائل و الشامبوهات. </a:t>
            </a:r>
            <a:r>
              <a:rPr lang="ar-IQ" sz="2000" dirty="0" smtClean="0"/>
              <a:t>تلك </a:t>
            </a:r>
            <a:r>
              <a:rPr lang="ar-IQ" sz="2000" dirty="0"/>
              <a:t>الزجاجات وجد أنها لا تنقل أي مواد كيميائية إلى المواد الغذائية المعبأة بها في درجة الحرارة العادية</a:t>
            </a:r>
            <a:r>
              <a:rPr lang="ar-IQ" sz="2000" dirty="0" smtClean="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787"/>
          <a:stretch/>
        </p:blipFill>
        <p:spPr>
          <a:xfrm>
            <a:off x="2555776" y="3861048"/>
            <a:ext cx="4499992" cy="2871432"/>
          </a:xfrm>
          <a:prstGeom prst="rect">
            <a:avLst/>
          </a:prstGeom>
        </p:spPr>
      </p:pic>
    </p:spTree>
    <p:extLst>
      <p:ext uri="{BB962C8B-B14F-4D97-AF65-F5344CB8AC3E}">
        <p14:creationId xmlns:p14="http://schemas.microsoft.com/office/powerpoint/2010/main" val="1125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548680"/>
            <a:ext cx="4250632" cy="5478423"/>
          </a:xfrm>
          <a:prstGeom prst="rect">
            <a:avLst/>
          </a:prstGeom>
          <a:solidFill>
            <a:schemeClr val="accent3">
              <a:lumMod val="20000"/>
              <a:lumOff val="80000"/>
            </a:schemeClr>
          </a:solidFill>
          <a:ln>
            <a:solidFill>
              <a:schemeClr val="bg1"/>
            </a:solidFill>
          </a:ln>
        </p:spPr>
        <p:txBody>
          <a:bodyPr wrap="square">
            <a:spAutoFit/>
          </a:bodyPr>
          <a:lstStyle/>
          <a:p>
            <a:pPr algn="just"/>
            <a:r>
              <a:rPr lang="en-US" sz="2000" b="1" dirty="0" smtClean="0"/>
              <a:t>            Polyvinyl chloride (PVC)</a:t>
            </a:r>
            <a:endParaRPr lang="ar-IQ" sz="2000" dirty="0" smtClean="0"/>
          </a:p>
          <a:p>
            <a:pPr algn="just" rtl="1">
              <a:lnSpc>
                <a:spcPct val="150000"/>
              </a:lnSpc>
            </a:pPr>
            <a:r>
              <a:rPr lang="ar-IQ" sz="2000" dirty="0"/>
              <a:t>بولي فينيل </a:t>
            </a:r>
            <a:r>
              <a:rPr lang="ar-IQ" sz="2000" dirty="0" smtClean="0"/>
              <a:t>كلوريد</a:t>
            </a:r>
            <a:r>
              <a:rPr lang="en-US" sz="2000" dirty="0" smtClean="0"/>
              <a:t>PVC</a:t>
            </a:r>
            <a:r>
              <a:rPr lang="en-US" sz="2000" dirty="0"/>
              <a:t>) </a:t>
            </a:r>
            <a:r>
              <a:rPr lang="ar-IQ" sz="2000" dirty="0" smtClean="0"/>
              <a:t>): إن </a:t>
            </a:r>
            <a:r>
              <a:rPr lang="en-US" sz="2000" dirty="0"/>
              <a:t>PVC </a:t>
            </a:r>
            <a:r>
              <a:rPr lang="ar-IQ" sz="2000" dirty="0" smtClean="0"/>
              <a:t> عبارة </a:t>
            </a:r>
            <a:r>
              <a:rPr lang="ar-IQ" sz="2000" dirty="0"/>
              <a:t>عن بلاستيك شفاف ومقاوم للصدمات ومقاوم للتآكل يستخدم في معظم التطبيقات التجارية والصناعية مثل السباكة وعزل الأسلاك الكهربائية وكذلك </a:t>
            </a:r>
            <a:r>
              <a:rPr lang="ar-IQ" sz="2000" dirty="0" smtClean="0"/>
              <a:t>تستخدم </a:t>
            </a:r>
            <a:r>
              <a:rPr lang="ar-IQ" sz="2000" dirty="0"/>
              <a:t>في صناعة زجاجات الزيت، كما تدخل في صناعة المواسير البلاستيكية.  </a:t>
            </a:r>
            <a:endParaRPr lang="ar-IQ" sz="2000" dirty="0" smtClean="0"/>
          </a:p>
          <a:p>
            <a:pPr algn="just" rtl="1">
              <a:lnSpc>
                <a:spcPct val="150000"/>
              </a:lnSpc>
            </a:pPr>
            <a:r>
              <a:rPr lang="ar-IQ" sz="2000" dirty="0" smtClean="0"/>
              <a:t>وجودها </a:t>
            </a:r>
            <a:r>
              <a:rPr lang="ar-IQ" sz="2000" dirty="0"/>
              <a:t>في درجة حرارة عالية يؤدي لخروج مادة كيماوية مسرطنة</a:t>
            </a:r>
            <a:r>
              <a:rPr lang="ar-IQ" sz="2000" dirty="0" smtClean="0"/>
              <a:t>.</a:t>
            </a:r>
          </a:p>
          <a:p>
            <a:pPr algn="just" rtl="1">
              <a:lnSpc>
                <a:spcPct val="150000"/>
              </a:lnSpc>
            </a:pPr>
            <a:r>
              <a:rPr lang="ar-IQ" sz="2000" dirty="0" smtClean="0"/>
              <a:t>   من </a:t>
            </a:r>
            <a:r>
              <a:rPr lang="ar-IQ" sz="2000" dirty="0"/>
              <a:t>الصعب إعادة </a:t>
            </a:r>
            <a:r>
              <a:rPr lang="ar-IQ" sz="2000" dirty="0" smtClean="0"/>
              <a:t>التدوير ويتم </a:t>
            </a:r>
            <a:r>
              <a:rPr lang="ar-IQ" sz="2000" dirty="0"/>
              <a:t>إعادة تدوير أقل من 1 ٪ من المواد المصنوعة من هذا النوع من البلاستيك</a:t>
            </a:r>
            <a:r>
              <a:rPr lang="ar-IQ" sz="2000" dirty="0" smtClean="0"/>
              <a:t>.</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233" r="22389"/>
          <a:stretch/>
        </p:blipFill>
        <p:spPr>
          <a:xfrm>
            <a:off x="7380312" y="548680"/>
            <a:ext cx="1744779" cy="32687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9663" b="19494"/>
          <a:stretch/>
        </p:blipFill>
        <p:spPr>
          <a:xfrm>
            <a:off x="5927609" y="5043351"/>
            <a:ext cx="2232248" cy="1358153"/>
          </a:xfrm>
          <a:prstGeom prst="rect">
            <a:avLst/>
          </a:prstGeom>
        </p:spPr>
      </p:pic>
      <p:sp>
        <p:nvSpPr>
          <p:cNvPr id="17" name="Rectangle 16"/>
          <p:cNvSpPr/>
          <p:nvPr/>
        </p:nvSpPr>
        <p:spPr>
          <a:xfrm>
            <a:off x="845332" y="188640"/>
            <a:ext cx="2520280" cy="400110"/>
          </a:xfrm>
          <a:prstGeom prst="rect">
            <a:avLst/>
          </a:prstGeom>
          <a:solidFill>
            <a:schemeClr val="accent3">
              <a:lumMod val="20000"/>
              <a:lumOff val="80000"/>
            </a:schemeClr>
          </a:solidFill>
        </p:spPr>
        <p:txBody>
          <a:bodyPr wrap="square">
            <a:spAutoFit/>
          </a:bodyPr>
          <a:lstStyle/>
          <a:p>
            <a:pPr lvl="0" algn="ctr"/>
            <a:r>
              <a:rPr lang="en-US" sz="2000" b="1" dirty="0" smtClean="0">
                <a:solidFill>
                  <a:prstClr val="black"/>
                </a:solidFill>
              </a:rPr>
              <a:t> Code Number (3)</a:t>
            </a:r>
            <a:endParaRPr lang="en-US" sz="2000"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88640"/>
            <a:ext cx="2044007" cy="204400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6617" t="11543" r="5321" b="23233"/>
          <a:stretch/>
        </p:blipFill>
        <p:spPr>
          <a:xfrm>
            <a:off x="4355976" y="2453680"/>
            <a:ext cx="3243064" cy="2271464"/>
          </a:xfrm>
          <a:prstGeom prst="rect">
            <a:avLst/>
          </a:prstGeom>
        </p:spPr>
      </p:pic>
    </p:spTree>
    <p:extLst>
      <p:ext uri="{BB962C8B-B14F-4D97-AF65-F5344CB8AC3E}">
        <p14:creationId xmlns:p14="http://schemas.microsoft.com/office/powerpoint/2010/main" val="3065041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a:xfrm>
            <a:off x="35496" y="144016"/>
            <a:ext cx="9107490" cy="671398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endParaRPr lang="ar-IQ" sz="700" b="1" u="sng" dirty="0">
              <a:solidFill>
                <a:prstClr val="black"/>
              </a:solidFill>
            </a:endParaRPr>
          </a:p>
          <a:p>
            <a:pPr marL="0" indent="0" algn="just">
              <a:lnSpc>
                <a:spcPct val="150000"/>
              </a:lnSpc>
              <a:buNone/>
            </a:pPr>
            <a:r>
              <a:rPr lang="ar-IQ" sz="2000" b="1" u="sng" dirty="0" smtClean="0">
                <a:solidFill>
                  <a:prstClr val="black"/>
                </a:solidFill>
              </a:rPr>
              <a:t>البلاستيك</a:t>
            </a:r>
            <a:r>
              <a:rPr lang="ar-IQ" sz="2000" dirty="0" smtClean="0">
                <a:solidFill>
                  <a:prstClr val="black"/>
                </a:solidFill>
              </a:rPr>
              <a:t> </a:t>
            </a:r>
            <a:r>
              <a:rPr lang="ar-IQ" sz="2000" dirty="0">
                <a:solidFill>
                  <a:prstClr val="black"/>
                </a:solidFill>
              </a:rPr>
              <a:t>هو المصطلح الذي يستخدم عادة لوصف مجموعة واسعة من المواد الاصطناعية أو شبه الاصطناعية التي يتم استخدامها في مجموعة ضخمة ومتنامية من التطبيقات. في كل مكان تنظر ، سوف تجد البلاستيك</a:t>
            </a:r>
            <a:r>
              <a:rPr lang="ar-IQ" sz="2000" dirty="0" smtClean="0">
                <a:solidFill>
                  <a:prstClr val="black"/>
                </a:solidFill>
              </a:rPr>
              <a:t>.</a:t>
            </a:r>
          </a:p>
          <a:p>
            <a:pPr marL="0" indent="0" algn="just">
              <a:lnSpc>
                <a:spcPct val="150000"/>
              </a:lnSpc>
              <a:buNone/>
            </a:pPr>
            <a:r>
              <a:rPr lang="ar-IQ" sz="2000" dirty="0" smtClean="0">
                <a:solidFill>
                  <a:prstClr val="black"/>
                </a:solidFill>
              </a:rPr>
              <a:t> نحن </a:t>
            </a:r>
            <a:r>
              <a:rPr lang="ar-IQ" sz="2000" dirty="0">
                <a:solidFill>
                  <a:prstClr val="black"/>
                </a:solidFill>
              </a:rPr>
              <a:t>نستخدم المنتجات البلاستيكية للمساعدة لجعل حياتنا أنظف وأسهل وأكثر أمانًا وأكثر متعة</a:t>
            </a:r>
            <a:r>
              <a:rPr lang="en-US" sz="2000" dirty="0">
                <a:solidFill>
                  <a:prstClr val="black"/>
                </a:solidFill>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966" y="4060624"/>
            <a:ext cx="4244466" cy="2668461"/>
          </a:xfrm>
          <a:prstGeom prst="rect">
            <a:avLst/>
          </a:prstGeom>
        </p:spPr>
      </p:pic>
      <p:sp>
        <p:nvSpPr>
          <p:cNvPr id="4" name="Rectangle 3"/>
          <p:cNvSpPr/>
          <p:nvPr/>
        </p:nvSpPr>
        <p:spPr>
          <a:xfrm>
            <a:off x="3686662" y="2091680"/>
            <a:ext cx="5435082" cy="1754326"/>
          </a:xfrm>
          <a:prstGeom prst="rect">
            <a:avLst/>
          </a:prstGeom>
          <a:solidFill>
            <a:schemeClr val="bg1"/>
          </a:solidFill>
        </p:spPr>
        <p:txBody>
          <a:bodyPr wrap="square">
            <a:spAutoFit/>
          </a:bodyPr>
          <a:lstStyle/>
          <a:p>
            <a:pPr algn="just" rtl="1">
              <a:lnSpc>
                <a:spcPct val="150000"/>
              </a:lnSpc>
            </a:pPr>
            <a:r>
              <a:rPr lang="ar-SA" dirty="0" smtClean="0"/>
              <a:t>  يدخل </a:t>
            </a:r>
            <a:r>
              <a:rPr lang="ar-SA" dirty="0"/>
              <a:t>البلاستيك في صناعة الكثير من المواد التي نستخدمها بكثرة في حياتنا اليومية، مثل: الملابس، والألعاب، والسّيارات، والأجهزة الكهربائيّة مثل التّلفاز والحاسوب، كما أنّه يدخل في تركيب الأقراص المدمجة وغيرها من </a:t>
            </a:r>
            <a:r>
              <a:rPr lang="ar-SA" dirty="0" smtClean="0"/>
              <a:t>المواد. </a:t>
            </a:r>
            <a:endParaRPr lang="ar-IQ" dirty="0" smtClean="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421" b="18900"/>
          <a:stretch/>
        </p:blipFill>
        <p:spPr>
          <a:xfrm>
            <a:off x="323528" y="1877062"/>
            <a:ext cx="3429000" cy="21835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00" y="4103841"/>
            <a:ext cx="3262055" cy="2625244"/>
          </a:xfrm>
          <a:prstGeom prst="rect">
            <a:avLst/>
          </a:prstGeom>
        </p:spPr>
      </p:pic>
    </p:spTree>
    <p:extLst>
      <p:ext uri="{BB962C8B-B14F-4D97-AF65-F5344CB8AC3E}">
        <p14:creationId xmlns:p14="http://schemas.microsoft.com/office/powerpoint/2010/main" val="2535060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960490"/>
            <a:ext cx="3923928" cy="2708434"/>
          </a:xfrm>
          <a:prstGeom prst="rect">
            <a:avLst/>
          </a:prstGeom>
          <a:solidFill>
            <a:schemeClr val="accent3">
              <a:lumMod val="20000"/>
              <a:lumOff val="80000"/>
            </a:schemeClr>
          </a:solidFill>
        </p:spPr>
        <p:txBody>
          <a:bodyPr wrap="square">
            <a:spAutoFit/>
          </a:bodyPr>
          <a:lstStyle/>
          <a:p>
            <a:pPr lvl="0" algn="just"/>
            <a:r>
              <a:rPr lang="en-US" sz="2000" b="1" dirty="0" smtClean="0"/>
              <a:t>  </a:t>
            </a:r>
            <a:r>
              <a:rPr lang="en-US" sz="2000" b="1" u="sng" dirty="0" smtClean="0"/>
              <a:t>Low-density </a:t>
            </a:r>
            <a:r>
              <a:rPr lang="en-US" sz="2000" b="1" u="sng" dirty="0"/>
              <a:t>polyethylene (LDPE</a:t>
            </a:r>
            <a:r>
              <a:rPr lang="en-US" sz="2000" b="1" u="sng" dirty="0" smtClean="0"/>
              <a:t>)</a:t>
            </a:r>
          </a:p>
          <a:p>
            <a:pPr lvl="0" algn="just" rtl="1">
              <a:lnSpc>
                <a:spcPct val="150000"/>
              </a:lnSpc>
            </a:pPr>
            <a:r>
              <a:rPr lang="ar-IQ" dirty="0"/>
              <a:t>بولي إيثيلين منخفض </a:t>
            </a:r>
            <a:r>
              <a:rPr lang="ar-IQ" dirty="0" smtClean="0"/>
              <a:t>الكثافة:</a:t>
            </a:r>
            <a:r>
              <a:rPr lang="ar-IQ" sz="2000" dirty="0" smtClean="0"/>
              <a:t> </a:t>
            </a:r>
            <a:r>
              <a:rPr lang="ar-IQ" sz="2000" dirty="0" smtClean="0">
                <a:cs typeface="+mj-cs"/>
              </a:rPr>
              <a:t>تستخدم </a:t>
            </a:r>
            <a:r>
              <a:rPr lang="ar-IQ" sz="2000" dirty="0">
                <a:cs typeface="+mj-cs"/>
              </a:rPr>
              <a:t>في صناعة الأكياس البلاستيكية والأكياس البلاستيكية المطاطة التي نغلف بها المخبوزات. هي آمنة ولا تسبب انتقال مواد كيماوية للأطعمة في درجة الحرارة </a:t>
            </a:r>
            <a:r>
              <a:rPr lang="ar-IQ" sz="2000" dirty="0" smtClean="0">
                <a:cs typeface="+mj-cs"/>
              </a:rPr>
              <a:t>العادية.</a:t>
            </a:r>
            <a:endParaRPr lang="en-US" sz="2000" dirty="0">
              <a:cs typeface="+mj-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96752"/>
            <a:ext cx="1956697" cy="19566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703204"/>
            <a:ext cx="4253447" cy="2638076"/>
          </a:xfrm>
          <a:prstGeom prst="rect">
            <a:avLst/>
          </a:prstGeom>
        </p:spPr>
      </p:pic>
      <p:sp>
        <p:nvSpPr>
          <p:cNvPr id="12" name="Rectangle 11"/>
          <p:cNvSpPr/>
          <p:nvPr/>
        </p:nvSpPr>
        <p:spPr>
          <a:xfrm>
            <a:off x="1853444" y="579527"/>
            <a:ext cx="2520280" cy="400110"/>
          </a:xfrm>
          <a:prstGeom prst="rect">
            <a:avLst/>
          </a:prstGeom>
          <a:solidFill>
            <a:schemeClr val="accent3">
              <a:lumMod val="20000"/>
              <a:lumOff val="80000"/>
            </a:schemeClr>
          </a:solidFill>
        </p:spPr>
        <p:txBody>
          <a:bodyPr wrap="square">
            <a:spAutoFit/>
          </a:bodyPr>
          <a:lstStyle/>
          <a:p>
            <a:pPr lvl="0" algn="ctr"/>
            <a:r>
              <a:rPr lang="en-US" sz="2000" b="1" dirty="0" smtClean="0">
                <a:solidFill>
                  <a:prstClr val="black"/>
                </a:solidFill>
              </a:rPr>
              <a:t> Code Number </a:t>
            </a:r>
            <a:r>
              <a:rPr lang="en-US" sz="2000" b="1" dirty="0">
                <a:solidFill>
                  <a:prstClr val="black"/>
                </a:solidFill>
              </a:rPr>
              <a:t>(4</a:t>
            </a:r>
            <a:r>
              <a:rPr lang="en-US" sz="2000" b="1" dirty="0" smtClean="0">
                <a:solidFill>
                  <a:prstClr val="black"/>
                </a:solidFill>
              </a:rPr>
              <a:t>)</a:t>
            </a:r>
            <a:endParaRPr lang="en-US" sz="2000" dirty="0">
              <a:solidFill>
                <a:prstClr val="black"/>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2" t="11050" r="22" b="19824"/>
          <a:stretch/>
        </p:blipFill>
        <p:spPr>
          <a:xfrm>
            <a:off x="248482" y="3719026"/>
            <a:ext cx="4125242" cy="2704180"/>
          </a:xfrm>
          <a:prstGeom prst="rect">
            <a:avLst/>
          </a:prstGeom>
        </p:spPr>
      </p:pic>
    </p:spTree>
    <p:extLst>
      <p:ext uri="{BB962C8B-B14F-4D97-AF65-F5344CB8AC3E}">
        <p14:creationId xmlns:p14="http://schemas.microsoft.com/office/powerpoint/2010/main" val="337426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40560" y="620688"/>
            <a:ext cx="3995936" cy="5016758"/>
          </a:xfrm>
          <a:prstGeom prst="rect">
            <a:avLst/>
          </a:prstGeom>
          <a:solidFill>
            <a:schemeClr val="accent3">
              <a:lumMod val="20000"/>
              <a:lumOff val="80000"/>
            </a:schemeClr>
          </a:solidFill>
        </p:spPr>
        <p:txBody>
          <a:bodyPr wrap="square">
            <a:spAutoFit/>
          </a:bodyPr>
          <a:lstStyle/>
          <a:p>
            <a:pPr lvl="0" algn="just"/>
            <a:r>
              <a:rPr lang="en-US" sz="2000" b="1" dirty="0" smtClean="0"/>
              <a:t>               </a:t>
            </a:r>
            <a:r>
              <a:rPr lang="en-US" sz="2000" b="1" u="sng" dirty="0"/>
              <a:t>Polypropylene (PP)</a:t>
            </a:r>
            <a:endParaRPr lang="en-US" sz="2000" dirty="0" smtClean="0"/>
          </a:p>
          <a:p>
            <a:pPr lvl="0" algn="just" rtl="1">
              <a:lnSpc>
                <a:spcPct val="150000"/>
              </a:lnSpc>
            </a:pPr>
            <a:r>
              <a:rPr lang="ar-IQ" sz="2000" dirty="0"/>
              <a:t>مادة البولي بروبيلين عبارة عن بلاستيك متين يمكنه تحمل العديد من درجات الحرارة والمواد، ولا يتفاعل جيدًا مع السوائل. </a:t>
            </a:r>
          </a:p>
          <a:p>
            <a:pPr lvl="0" algn="just" rtl="1">
              <a:lnSpc>
                <a:spcPct val="150000"/>
              </a:lnSpc>
            </a:pPr>
            <a:r>
              <a:rPr lang="ar-IQ" sz="2000" dirty="0"/>
              <a:t>  يتم استخدامه في مجموعة متنوعة من التطبيقات، بما في ذلك تغليف المنتجات الاستهلاكية وأغطية زجاجات المشروبات والحاويات التي يمكن التخلص منها. </a:t>
            </a:r>
          </a:p>
          <a:p>
            <a:pPr lvl="0" algn="just" rtl="1">
              <a:lnSpc>
                <a:spcPct val="150000"/>
              </a:lnSpc>
            </a:pPr>
            <a:r>
              <a:rPr lang="ar-IQ" sz="2000" dirty="0"/>
              <a:t>  أيضاً يستخدم في صناعة </a:t>
            </a:r>
            <a:r>
              <a:rPr lang="ar-IQ" sz="2000" dirty="0" smtClean="0"/>
              <a:t>أكواب الزبادي </a:t>
            </a:r>
            <a:r>
              <a:rPr lang="ar-IQ" sz="2000" dirty="0"/>
              <a:t>هي آمنة ولا تسبب انتقال مواد كيماوية للأطعمة (في درجة الحرارة العادية</a:t>
            </a:r>
            <a:r>
              <a:rPr lang="ar-IQ" sz="2000" dirty="0" smtClean="0"/>
              <a:t>).</a:t>
            </a:r>
          </a:p>
        </p:txBody>
      </p:sp>
      <p:sp>
        <p:nvSpPr>
          <p:cNvPr id="12" name="Rectangle 11"/>
          <p:cNvSpPr/>
          <p:nvPr/>
        </p:nvSpPr>
        <p:spPr>
          <a:xfrm>
            <a:off x="5778388" y="220578"/>
            <a:ext cx="2520280" cy="400110"/>
          </a:xfrm>
          <a:prstGeom prst="rect">
            <a:avLst/>
          </a:prstGeom>
          <a:solidFill>
            <a:schemeClr val="accent3">
              <a:lumMod val="20000"/>
              <a:lumOff val="80000"/>
            </a:schemeClr>
          </a:solidFill>
        </p:spPr>
        <p:txBody>
          <a:bodyPr wrap="square">
            <a:spAutoFit/>
          </a:bodyPr>
          <a:lstStyle/>
          <a:p>
            <a:pPr lvl="0" algn="ctr"/>
            <a:r>
              <a:rPr lang="en-US" sz="2000" b="1" dirty="0" smtClean="0">
                <a:solidFill>
                  <a:prstClr val="black"/>
                </a:solidFill>
              </a:rPr>
              <a:t> Code Number (5)</a:t>
            </a:r>
            <a:endParaRPr lang="en-US" sz="2000" dirty="0">
              <a:solidFill>
                <a:prstClr val="black"/>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267" b="9237"/>
          <a:stretch/>
        </p:blipFill>
        <p:spPr>
          <a:xfrm>
            <a:off x="167298" y="1628741"/>
            <a:ext cx="2713022" cy="226527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8" y="3910157"/>
            <a:ext cx="4631086" cy="29032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0" y="145986"/>
            <a:ext cx="2160240" cy="2160240"/>
          </a:xfrm>
          <a:prstGeom prst="rect">
            <a:avLst/>
          </a:prstGeom>
        </p:spPr>
      </p:pic>
    </p:spTree>
    <p:extLst>
      <p:ext uri="{BB962C8B-B14F-4D97-AF65-F5344CB8AC3E}">
        <p14:creationId xmlns:p14="http://schemas.microsoft.com/office/powerpoint/2010/main" val="1043440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282" y="156753"/>
            <a:ext cx="1687451" cy="170673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91" y="1043136"/>
            <a:ext cx="3612138" cy="260374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860032" y="1916832"/>
            <a:ext cx="4139952" cy="2197076"/>
          </a:xfrm>
          <a:prstGeom prst="rect">
            <a:avLst/>
          </a:prstGeom>
          <a:solidFill>
            <a:schemeClr val="bg1"/>
          </a:solidFill>
        </p:spPr>
        <p:txBody>
          <a:bodyPr wrap="square">
            <a:spAutoFit/>
          </a:bodyPr>
          <a:lstStyle/>
          <a:p>
            <a:pPr algn="ctr"/>
            <a:r>
              <a:rPr lang="en-US" sz="2000" b="1" dirty="0"/>
              <a:t>Code number (6) </a:t>
            </a:r>
            <a:r>
              <a:rPr lang="en-US" sz="2000" b="1" u="sng" dirty="0"/>
              <a:t>polystyrene</a:t>
            </a:r>
            <a:r>
              <a:rPr lang="en-US" sz="2000" b="1" dirty="0"/>
              <a:t> </a:t>
            </a:r>
            <a:endParaRPr lang="ar-SA" sz="2000" b="1" dirty="0" smtClean="0"/>
          </a:p>
          <a:p>
            <a:pPr algn="ctr" rtl="1">
              <a:lnSpc>
                <a:spcPct val="150000"/>
              </a:lnSpc>
            </a:pPr>
            <a:r>
              <a:rPr lang="ar-SA" sz="2000" dirty="0" smtClean="0"/>
              <a:t>بولي ستيرين</a:t>
            </a:r>
            <a:r>
              <a:rPr lang="en-US" sz="2000" b="1" dirty="0" smtClean="0"/>
              <a:t>(</a:t>
            </a:r>
            <a:r>
              <a:rPr lang="en-US" sz="2000" b="1" u="sng" dirty="0" smtClean="0"/>
              <a:t>PS</a:t>
            </a:r>
            <a:r>
              <a:rPr lang="en-US" sz="2000" b="1" u="sng" dirty="0"/>
              <a:t>)</a:t>
            </a:r>
            <a:r>
              <a:rPr lang="en-US" sz="2000" b="1" dirty="0"/>
              <a:t> </a:t>
            </a:r>
            <a:r>
              <a:rPr lang="ar-SA" sz="2000" dirty="0" smtClean="0"/>
              <a:t>: يدخل </a:t>
            </a:r>
            <a:r>
              <a:rPr lang="ar-SA" sz="2000" dirty="0"/>
              <a:t>في صناعة الأكواب البلاستيكية و الفوم التي تستخدم لشرب القهوة و خلافه. هي مادة محتمل أن تنقل مواد مسرطنة من البلاستيك للأطعمة و المشروبات</a:t>
            </a:r>
            <a:r>
              <a:rPr lang="en-US" sz="2000" dirty="0"/>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7" y="3789040"/>
            <a:ext cx="4736527" cy="26642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011" y="4136099"/>
            <a:ext cx="3345994" cy="2568656"/>
          </a:xfrm>
          <a:prstGeom prst="rect">
            <a:avLst/>
          </a:prstGeom>
        </p:spPr>
      </p:pic>
    </p:spTree>
    <p:extLst>
      <p:ext uri="{BB962C8B-B14F-4D97-AF65-F5344CB8AC3E}">
        <p14:creationId xmlns:p14="http://schemas.microsoft.com/office/powerpoint/2010/main" val="2030999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4582" t="50000" r="5004"/>
          <a:stretch/>
        </p:blipFill>
        <p:spPr>
          <a:xfrm>
            <a:off x="1600449" y="374036"/>
            <a:ext cx="1634803" cy="1703218"/>
          </a:xfrm>
          <a:prstGeom prst="rect">
            <a:avLst/>
          </a:prstGeom>
          <a:ln>
            <a:noFill/>
          </a:ln>
          <a:effectLst>
            <a:outerShdw blurRad="190500" algn="tl" rotWithShape="0">
              <a:srgbClr val="000000">
                <a:alpha val="70000"/>
              </a:srgbClr>
            </a:outerShdw>
          </a:effectLst>
        </p:spPr>
      </p:pic>
      <p:sp>
        <p:nvSpPr>
          <p:cNvPr id="10" name="Rectangle 9"/>
          <p:cNvSpPr/>
          <p:nvPr/>
        </p:nvSpPr>
        <p:spPr>
          <a:xfrm>
            <a:off x="4644008" y="997272"/>
            <a:ext cx="4139952" cy="4093428"/>
          </a:xfrm>
          <a:prstGeom prst="rect">
            <a:avLst/>
          </a:prstGeom>
          <a:solidFill>
            <a:schemeClr val="accent3">
              <a:lumMod val="20000"/>
              <a:lumOff val="80000"/>
            </a:schemeClr>
          </a:solidFill>
        </p:spPr>
        <p:txBody>
          <a:bodyPr wrap="square">
            <a:spAutoFit/>
          </a:bodyPr>
          <a:lstStyle/>
          <a:p>
            <a:pPr algn="ctr"/>
            <a:r>
              <a:rPr lang="en-US" sz="2000" b="1" dirty="0"/>
              <a:t>Code number </a:t>
            </a:r>
            <a:r>
              <a:rPr lang="en-US" sz="2000" b="1" dirty="0" smtClean="0"/>
              <a:t>(7) </a:t>
            </a:r>
            <a:r>
              <a:rPr lang="en-US" sz="2000" b="1" u="sng" dirty="0"/>
              <a:t>Polycarbonate  PC</a:t>
            </a:r>
          </a:p>
          <a:p>
            <a:pPr algn="ctr" rtl="1">
              <a:lnSpc>
                <a:spcPct val="150000"/>
              </a:lnSpc>
            </a:pPr>
            <a:r>
              <a:rPr lang="ar-SA" sz="2000" dirty="0" smtClean="0"/>
              <a:t>وهو </a:t>
            </a:r>
            <a:r>
              <a:rPr lang="ar-SA" sz="2000" dirty="0"/>
              <a:t>من أخطر انواع البلاستيك؛ لأنه يرمز لعدة مواد منها “</a:t>
            </a:r>
            <a:r>
              <a:rPr lang="ar-SA" sz="2000" b="1" dirty="0">
                <a:solidFill>
                  <a:srgbClr val="FF0000"/>
                </a:solidFill>
              </a:rPr>
              <a:t>بولي كاربونات</a:t>
            </a:r>
            <a:r>
              <a:rPr lang="ar-SA" sz="2000" dirty="0"/>
              <a:t>” التي تحتوي على  مواد سامة التي تؤدى إلى خلل بعض الهرمونات في الجسـم و تسبب العديد من الامراض لدى الأشخاص البالغين وحتى الأطفال. </a:t>
            </a:r>
            <a:endParaRPr lang="ar-SA" sz="2000" dirty="0" smtClean="0"/>
          </a:p>
          <a:p>
            <a:pPr algn="ctr" rtl="1">
              <a:lnSpc>
                <a:spcPct val="150000"/>
              </a:lnSpc>
            </a:pPr>
            <a:r>
              <a:rPr lang="ar-IQ" sz="2000" dirty="0"/>
              <a:t>خاصة أنه كان يُصنع منه بعض ألعاب و أدوات الأطفال، و أيضا العديد من المنتجات كالنظارات و حافظات </a:t>
            </a:r>
            <a:r>
              <a:rPr lang="ar-IQ" sz="2000" dirty="0" smtClean="0"/>
              <a:t>الهواتف.</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01717"/>
            <a:ext cx="4332662" cy="23857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461" y="4487513"/>
            <a:ext cx="3568778" cy="2099281"/>
          </a:xfrm>
          <a:prstGeom prst="rect">
            <a:avLst/>
          </a:prstGeom>
        </p:spPr>
      </p:pic>
    </p:spTree>
    <p:extLst>
      <p:ext uri="{BB962C8B-B14F-4D97-AF65-F5344CB8AC3E}">
        <p14:creationId xmlns:p14="http://schemas.microsoft.com/office/powerpoint/2010/main" val="404414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764704"/>
            <a:ext cx="8640960" cy="4524315"/>
          </a:xfrm>
          <a:prstGeom prst="rect">
            <a:avLst/>
          </a:prstGeom>
          <a:solidFill>
            <a:schemeClr val="bg1"/>
          </a:solidFill>
        </p:spPr>
        <p:txBody>
          <a:bodyPr wrap="square">
            <a:spAutoFit/>
          </a:bodyPr>
          <a:lstStyle/>
          <a:p>
            <a:pPr lvl="1" algn="r" rtl="1">
              <a:lnSpc>
                <a:spcPct val="150000"/>
              </a:lnSpc>
            </a:pPr>
            <a:r>
              <a:rPr lang="ar-IQ" sz="2400" dirty="0">
                <a:cs typeface="+mj-cs"/>
              </a:rPr>
              <a:t>بعد أن أوضحنا أنواع البلاستيك و رموزه تأكد من استخدامك أحد أنواع البلاستيك الآمنة وهي يجب أن تكون واحدة من: </a:t>
            </a:r>
            <a:endParaRPr lang="ar-IQ" sz="2400" dirty="0" smtClean="0">
              <a:cs typeface="+mj-cs"/>
            </a:endParaRPr>
          </a:p>
          <a:p>
            <a:pPr marL="800100" lvl="1" indent="-342900" algn="r" rtl="1">
              <a:lnSpc>
                <a:spcPct val="150000"/>
              </a:lnSpc>
              <a:buFont typeface="Arial" panose="020B0604020202020204" pitchFamily="34" charset="0"/>
              <a:buChar char="•"/>
            </a:pPr>
            <a:r>
              <a:rPr lang="ar-IQ" sz="2000" b="1" dirty="0" smtClean="0">
                <a:cs typeface="+mj-cs"/>
              </a:rPr>
              <a:t>النوع رقم 2  </a:t>
            </a:r>
            <a:r>
              <a:rPr lang="ar-IQ" sz="2000" b="1" dirty="0">
                <a:cs typeface="+mj-cs"/>
              </a:rPr>
              <a:t>البولي إيثيلين عالي الكثافة </a:t>
            </a:r>
            <a:r>
              <a:rPr lang="en-US" sz="2000" b="1" u="sng" dirty="0"/>
              <a:t>HDPE</a:t>
            </a:r>
            <a:r>
              <a:rPr lang="en-US" sz="2000" b="1" dirty="0" smtClean="0">
                <a:cs typeface="+mj-cs"/>
              </a:rPr>
              <a:t> </a:t>
            </a:r>
          </a:p>
          <a:p>
            <a:pPr marL="800100" lvl="1" indent="-342900" algn="r" rtl="1">
              <a:lnSpc>
                <a:spcPct val="150000"/>
              </a:lnSpc>
              <a:buFont typeface="Arial" panose="020B0604020202020204" pitchFamily="34" charset="0"/>
              <a:buChar char="•"/>
            </a:pPr>
            <a:r>
              <a:rPr lang="ar-IQ" sz="2000" b="1" dirty="0" smtClean="0">
                <a:cs typeface="+mj-cs"/>
              </a:rPr>
              <a:t>النوع رقم 4  </a:t>
            </a:r>
            <a:r>
              <a:rPr lang="ar-IQ" sz="2000" b="1" dirty="0">
                <a:cs typeface="+mj-cs"/>
              </a:rPr>
              <a:t>البولي إيثيلين منخفض </a:t>
            </a:r>
            <a:r>
              <a:rPr lang="ar-IQ" sz="2000" b="1" dirty="0" smtClean="0">
                <a:cs typeface="+mj-cs"/>
              </a:rPr>
              <a:t>الكثافة </a:t>
            </a:r>
            <a:r>
              <a:rPr lang="en-US" sz="2000" b="1" u="sng" dirty="0"/>
              <a:t>LDPE</a:t>
            </a:r>
            <a:endParaRPr lang="en-US" sz="2000" b="1" dirty="0" smtClean="0">
              <a:cs typeface="+mj-cs"/>
            </a:endParaRPr>
          </a:p>
          <a:p>
            <a:pPr marL="800100" lvl="1" indent="-342900" algn="r" rtl="1">
              <a:lnSpc>
                <a:spcPct val="150000"/>
              </a:lnSpc>
              <a:buFont typeface="Arial" panose="020B0604020202020204" pitchFamily="34" charset="0"/>
              <a:buChar char="•"/>
            </a:pPr>
            <a:r>
              <a:rPr lang="ar-IQ" sz="2000" b="1" dirty="0" smtClean="0">
                <a:cs typeface="+mj-cs"/>
              </a:rPr>
              <a:t>النوع رقم 5 البولي </a:t>
            </a:r>
            <a:r>
              <a:rPr lang="ar-IQ" sz="2000" b="1" dirty="0">
                <a:cs typeface="+mj-cs"/>
              </a:rPr>
              <a:t>بروبيلين </a:t>
            </a:r>
            <a:r>
              <a:rPr lang="en-US" sz="2000" b="1" u="sng" dirty="0"/>
              <a:t>PP</a:t>
            </a:r>
            <a:r>
              <a:rPr lang="ar-IQ" sz="2000" b="1" dirty="0" smtClean="0">
                <a:cs typeface="+mj-cs"/>
              </a:rPr>
              <a:t> </a:t>
            </a:r>
            <a:endParaRPr lang="ar-IQ" sz="2000" b="1" dirty="0">
              <a:cs typeface="+mj-cs"/>
            </a:endParaRPr>
          </a:p>
          <a:p>
            <a:pPr lvl="1" algn="r" rtl="1">
              <a:lnSpc>
                <a:spcPct val="150000"/>
              </a:lnSpc>
            </a:pPr>
            <a:r>
              <a:rPr lang="ar-IQ" sz="2400" dirty="0" smtClean="0">
                <a:cs typeface="+mj-cs"/>
              </a:rPr>
              <a:t>أيضا يجب تجنب استخدام </a:t>
            </a:r>
            <a:r>
              <a:rPr lang="ar-IQ" sz="2400" dirty="0">
                <a:cs typeface="+mj-cs"/>
              </a:rPr>
              <a:t>بعض أنواع البلاستيك مثل </a:t>
            </a:r>
            <a:r>
              <a:rPr lang="ar-IQ" sz="2400" dirty="0" smtClean="0">
                <a:cs typeface="+mj-cs"/>
              </a:rPr>
              <a:t>الأنواع:</a:t>
            </a:r>
          </a:p>
          <a:p>
            <a:pPr marL="800100" lvl="1" indent="-342900" algn="r" rtl="1">
              <a:lnSpc>
                <a:spcPct val="150000"/>
              </a:lnSpc>
              <a:buFont typeface="Arial" panose="020B0604020202020204" pitchFamily="34" charset="0"/>
              <a:buChar char="•"/>
            </a:pPr>
            <a:r>
              <a:rPr lang="ar-IQ" sz="2000" b="1" dirty="0">
                <a:cs typeface="+mj-cs"/>
              </a:rPr>
              <a:t>النوع رقم </a:t>
            </a:r>
            <a:r>
              <a:rPr lang="ar-IQ" sz="2000" b="1" dirty="0" smtClean="0">
                <a:cs typeface="+mj-cs"/>
              </a:rPr>
              <a:t>3 </a:t>
            </a:r>
            <a:r>
              <a:rPr lang="ar-IQ" sz="2000" b="1" dirty="0">
                <a:cs typeface="+mj-cs"/>
              </a:rPr>
              <a:t>الـ”بولي فينيل كلورايد </a:t>
            </a:r>
            <a:r>
              <a:rPr lang="en-US" sz="2000" b="1" u="sng" dirty="0" smtClean="0">
                <a:cs typeface="+mj-cs"/>
              </a:rPr>
              <a:t>PVC</a:t>
            </a:r>
          </a:p>
          <a:p>
            <a:pPr marL="800100" lvl="1" indent="-342900" algn="r" rtl="1">
              <a:lnSpc>
                <a:spcPct val="150000"/>
              </a:lnSpc>
              <a:buFont typeface="Arial" panose="020B0604020202020204" pitchFamily="34" charset="0"/>
              <a:buChar char="•"/>
            </a:pPr>
            <a:r>
              <a:rPr lang="en-US" sz="2000" b="1" dirty="0" smtClean="0">
                <a:cs typeface="+mj-cs"/>
              </a:rPr>
              <a:t> </a:t>
            </a:r>
            <a:r>
              <a:rPr lang="ar-IQ" sz="2000" b="1" dirty="0"/>
              <a:t>النوع رقم </a:t>
            </a:r>
            <a:r>
              <a:rPr lang="ar-IQ" sz="2000" b="1" dirty="0" smtClean="0"/>
              <a:t>6 </a:t>
            </a:r>
            <a:r>
              <a:rPr lang="ar-IQ" sz="2000" b="1" dirty="0" smtClean="0">
                <a:cs typeface="+mj-cs"/>
              </a:rPr>
              <a:t>الـ”بولي ستيرين </a:t>
            </a:r>
            <a:r>
              <a:rPr lang="en-US" sz="2000" b="1" u="sng" dirty="0" smtClean="0">
                <a:cs typeface="+mj-cs"/>
              </a:rPr>
              <a:t>PS</a:t>
            </a:r>
            <a:endParaRPr lang="ar-IQ" sz="2000" b="1" u="sng" dirty="0" smtClean="0">
              <a:cs typeface="+mj-cs"/>
            </a:endParaRPr>
          </a:p>
          <a:p>
            <a:pPr marL="800100" lvl="1" indent="-342900" algn="r" rtl="1">
              <a:lnSpc>
                <a:spcPct val="150000"/>
              </a:lnSpc>
              <a:buFont typeface="Arial" panose="020B0604020202020204" pitchFamily="34" charset="0"/>
              <a:buChar char="•"/>
            </a:pPr>
            <a:r>
              <a:rPr lang="ar-IQ" sz="2000" b="1" dirty="0"/>
              <a:t>النوع رقم </a:t>
            </a:r>
            <a:r>
              <a:rPr lang="ar-IQ" sz="2000" b="1" dirty="0" smtClean="0"/>
              <a:t>7 </a:t>
            </a:r>
            <a:r>
              <a:rPr lang="ar-IQ" sz="2000" b="1" dirty="0" smtClean="0">
                <a:cs typeface="+mj-cs"/>
              </a:rPr>
              <a:t>بولي كاربونات </a:t>
            </a:r>
            <a:r>
              <a:rPr lang="en-US" sz="2000" b="1" u="sng" dirty="0"/>
              <a:t>PC</a:t>
            </a:r>
            <a:endParaRPr lang="ar-IQ" sz="2000" b="1" dirty="0">
              <a:cs typeface="+mj-cs"/>
            </a:endParaRPr>
          </a:p>
        </p:txBody>
      </p:sp>
      <p:sp>
        <p:nvSpPr>
          <p:cNvPr id="12" name="Rectangle 11"/>
          <p:cNvSpPr/>
          <p:nvPr/>
        </p:nvSpPr>
        <p:spPr>
          <a:xfrm>
            <a:off x="4355976" y="231095"/>
            <a:ext cx="3888432" cy="584775"/>
          </a:xfrm>
          <a:prstGeom prst="rect">
            <a:avLst/>
          </a:prstGeom>
          <a:solidFill>
            <a:schemeClr val="accent3">
              <a:lumMod val="20000"/>
              <a:lumOff val="80000"/>
            </a:schemeClr>
          </a:solidFill>
        </p:spPr>
        <p:txBody>
          <a:bodyPr wrap="square">
            <a:spAutoFit/>
          </a:bodyPr>
          <a:lstStyle/>
          <a:p>
            <a:pPr lvl="0" algn="ctr"/>
            <a:r>
              <a:rPr lang="ar-SA" sz="3200" b="1" dirty="0">
                <a:solidFill>
                  <a:schemeClr val="accent1">
                    <a:lumMod val="50000"/>
                  </a:schemeClr>
                </a:solidFill>
                <a:cs typeface="+mj-cs"/>
              </a:rPr>
              <a:t>أنواع البلاستيك </a:t>
            </a:r>
            <a:r>
              <a:rPr lang="ar-SA" sz="3200" b="1" dirty="0" smtClean="0">
                <a:solidFill>
                  <a:schemeClr val="accent1">
                    <a:lumMod val="50000"/>
                  </a:schemeClr>
                </a:solidFill>
                <a:cs typeface="+mj-cs"/>
              </a:rPr>
              <a:t>الآمنة: </a:t>
            </a:r>
            <a:endParaRPr lang="en-US" sz="3600" b="1" dirty="0">
              <a:solidFill>
                <a:schemeClr val="accent1">
                  <a:lumMod val="50000"/>
                </a:schemeClr>
              </a:solidFill>
              <a:cs typeface="+mj-cs"/>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368" b="3541"/>
          <a:stretch/>
        </p:blipFill>
        <p:spPr>
          <a:xfrm>
            <a:off x="251153" y="3933056"/>
            <a:ext cx="4392855" cy="276420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5928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72000">
              <a:schemeClr val="accent6">
                <a:lumMod val="60000"/>
                <a:lumOff val="40000"/>
              </a:schemeClr>
            </a:gs>
            <a:gs pos="38638">
              <a:srgbClr val="CCCEC8"/>
            </a:gs>
            <a:gs pos="49667">
              <a:srgbClr val="CCCEC8"/>
            </a:gs>
            <a:gs pos="95000">
              <a:schemeClr val="bg1"/>
            </a:gs>
            <a:gs pos="88501">
              <a:srgbClr val="B8B1D3"/>
            </a:gs>
            <a:gs pos="48000">
              <a:schemeClr val="bg1"/>
            </a:gs>
            <a:gs pos="64000">
              <a:schemeClr val="accent1">
                <a:tint val="44500"/>
                <a:satMod val="160000"/>
              </a:schemeClr>
            </a:gs>
            <a:gs pos="100000">
              <a:schemeClr val="accent4">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363"/>
          <a:stretch/>
        </p:blipFill>
        <p:spPr>
          <a:xfrm>
            <a:off x="35496" y="1556792"/>
            <a:ext cx="9076565" cy="4122054"/>
          </a:xfrm>
          <a:prstGeom prst="rect">
            <a:avLst/>
          </a:prstGeom>
        </p:spPr>
      </p:pic>
    </p:spTree>
    <p:extLst>
      <p:ext uri="{BB962C8B-B14F-4D97-AF65-F5344CB8AC3E}">
        <p14:creationId xmlns:p14="http://schemas.microsoft.com/office/powerpoint/2010/main" val="987665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28665" cy="5832648"/>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a:normAutofit fontScale="92500" lnSpcReduction="20000"/>
          </a:bodyPr>
          <a:lstStyle/>
          <a:p>
            <a:pPr marL="1028065" marR="697865" algn="justLow">
              <a:lnSpc>
                <a:spcPct val="155000"/>
              </a:lnSpc>
              <a:spcAft>
                <a:spcPts val="35"/>
              </a:spcAft>
            </a:pPr>
            <a:r>
              <a:rPr lang="ar-SA" sz="2200" dirty="0" smtClean="0">
                <a:cs typeface="+mj-cs"/>
              </a:rPr>
              <a:t>صحيح </a:t>
            </a:r>
            <a:r>
              <a:rPr lang="ar-SA" sz="2200" dirty="0">
                <a:cs typeface="+mj-cs"/>
              </a:rPr>
              <a:t>أن هناك أواني </a:t>
            </a:r>
            <a:r>
              <a:rPr lang="ar-SA" sz="2200" b="1" dirty="0">
                <a:cs typeface="+mj-cs"/>
              </a:rPr>
              <a:t>بلاستيكية</a:t>
            </a:r>
            <a:r>
              <a:rPr lang="ar-SA" sz="2200" dirty="0">
                <a:cs typeface="+mj-cs"/>
              </a:rPr>
              <a:t> مكتوباً عليها أنها صالحة للتسخين داخل </a:t>
            </a:r>
            <a:r>
              <a:rPr lang="ar-SA" sz="2200" b="1" dirty="0">
                <a:cs typeface="+mj-cs"/>
              </a:rPr>
              <a:t>الميكروويف</a:t>
            </a:r>
            <a:r>
              <a:rPr lang="ar-SA" sz="2200" dirty="0">
                <a:cs typeface="+mj-cs"/>
              </a:rPr>
              <a:t>، إلا أن خطورة الأمر تجعلك تتوخى الحذر وتبتعد تماماً عن تسخين أى أدوات مصنوعة من </a:t>
            </a:r>
            <a:r>
              <a:rPr lang="ar-SA" sz="2200" b="1" dirty="0">
                <a:cs typeface="+mj-cs"/>
              </a:rPr>
              <a:t>البلاستيك</a:t>
            </a:r>
            <a:r>
              <a:rPr lang="ar-SA" sz="2200" dirty="0">
                <a:cs typeface="+mj-cs"/>
              </a:rPr>
              <a:t>، خاصة أن منظمة الصحة العالمية كشفت عن أنه من تسخين </a:t>
            </a:r>
            <a:r>
              <a:rPr lang="ar-SA" sz="2200" b="1" dirty="0">
                <a:cs typeface="+mj-cs"/>
              </a:rPr>
              <a:t>البلاستيك</a:t>
            </a:r>
            <a:r>
              <a:rPr lang="ar-SA" sz="2200" dirty="0">
                <a:cs typeface="+mj-cs"/>
              </a:rPr>
              <a:t> ينتج عنه تحولات كيميائية تعد من أقوى المسببات للسرطان</a:t>
            </a:r>
            <a:r>
              <a:rPr lang="en-US" sz="2200" dirty="0" smtClean="0">
                <a:cs typeface="+mj-cs"/>
              </a:rPr>
              <a:t>.</a:t>
            </a:r>
            <a:endParaRPr lang="ar-SA" sz="2200" dirty="0">
              <a:solidFill>
                <a:srgbClr val="000000"/>
              </a:solidFill>
              <a:latin typeface="Arial" panose="020B0604020202020204" pitchFamily="34" charset="0"/>
              <a:ea typeface="Arial" panose="020B0604020202020204" pitchFamily="34" charset="0"/>
              <a:cs typeface="+mj-cs"/>
            </a:endParaRPr>
          </a:p>
          <a:p>
            <a:pPr marL="1028065" marR="697865" algn="justLow">
              <a:lnSpc>
                <a:spcPct val="155000"/>
              </a:lnSpc>
              <a:spcAft>
                <a:spcPts val="35"/>
              </a:spcAft>
            </a:pPr>
            <a:r>
              <a:rPr lang="ar-SA" sz="2200" dirty="0" smtClean="0">
                <a:solidFill>
                  <a:srgbClr val="000000"/>
                </a:solidFill>
                <a:latin typeface="Arial" panose="020B0604020202020204" pitchFamily="34" charset="0"/>
                <a:ea typeface="Arial" panose="020B0604020202020204" pitchFamily="34" charset="0"/>
                <a:cs typeface="+mj-cs"/>
              </a:rPr>
              <a:t>عندما </a:t>
            </a:r>
            <a:r>
              <a:rPr lang="ar-SA" sz="2200" dirty="0">
                <a:solidFill>
                  <a:srgbClr val="000000"/>
                </a:solidFill>
                <a:latin typeface="Arial" panose="020B0604020202020204" pitchFamily="34" charset="0"/>
                <a:ea typeface="Arial" panose="020B0604020202020204" pitchFamily="34" charset="0"/>
                <a:cs typeface="+mj-cs"/>
              </a:rPr>
              <a:t>يتم تغليف الطعام بالبلاستيك أو وضعهُ في وعاء من البلاستيك وطبخه أو تسخينه بالمايكروويف، فالمواد المستخدمة في تصنيع البلاستيك (اللدائن) قد تتسرب إلى </a:t>
            </a:r>
            <a:r>
              <a:rPr lang="ar-SA" sz="2200" dirty="0" smtClean="0">
                <a:solidFill>
                  <a:srgbClr val="000000"/>
                </a:solidFill>
                <a:latin typeface="Arial" panose="020B0604020202020204" pitchFamily="34" charset="0"/>
                <a:ea typeface="Arial" panose="020B0604020202020204" pitchFamily="34" charset="0"/>
                <a:cs typeface="+mj-cs"/>
              </a:rPr>
              <a:t>الطعام وبشكل </a:t>
            </a:r>
            <a:r>
              <a:rPr lang="ar-SA" sz="2200" dirty="0">
                <a:solidFill>
                  <a:srgbClr val="000000"/>
                </a:solidFill>
                <a:latin typeface="Arial" panose="020B0604020202020204" pitchFamily="34" charset="0"/>
                <a:ea typeface="Arial" panose="020B0604020202020204" pitchFamily="34" charset="0"/>
                <a:cs typeface="+mj-cs"/>
              </a:rPr>
              <a:t>خاص، تسبب الأطعمة الدهنية مثل اللحوم والأجبان تسرب مادة كيميائية تسمى(</a:t>
            </a:r>
            <a:r>
              <a:rPr lang="en-US" sz="2200" dirty="0" err="1">
                <a:solidFill>
                  <a:srgbClr val="000000"/>
                </a:solidFill>
                <a:latin typeface="Arial" panose="020B0604020202020204" pitchFamily="34" charset="0"/>
                <a:ea typeface="Arial" panose="020B0604020202020204" pitchFamily="34" charset="0"/>
                <a:cs typeface="+mj-cs"/>
              </a:rPr>
              <a:t>Diethylhexyl</a:t>
            </a:r>
            <a:r>
              <a:rPr lang="en-US" sz="2200" dirty="0">
                <a:solidFill>
                  <a:srgbClr val="000000"/>
                </a:solidFill>
                <a:latin typeface="Arial" panose="020B0604020202020204" pitchFamily="34" charset="0"/>
                <a:ea typeface="Arial" panose="020B0604020202020204" pitchFamily="34" charset="0"/>
                <a:cs typeface="+mj-cs"/>
              </a:rPr>
              <a:t> </a:t>
            </a:r>
            <a:r>
              <a:rPr lang="en-US" sz="2200" dirty="0" err="1">
                <a:solidFill>
                  <a:srgbClr val="000000"/>
                </a:solidFill>
                <a:latin typeface="Arial" panose="020B0604020202020204" pitchFamily="34" charset="0"/>
                <a:ea typeface="Arial" panose="020B0604020202020204" pitchFamily="34" charset="0"/>
                <a:cs typeface="+mj-cs"/>
              </a:rPr>
              <a:t>adipate</a:t>
            </a:r>
            <a:r>
              <a:rPr lang="ar-SA" sz="2200" dirty="0">
                <a:solidFill>
                  <a:srgbClr val="000000"/>
                </a:solidFill>
                <a:latin typeface="Arial" panose="020B0604020202020204" pitchFamily="34" charset="0"/>
                <a:ea typeface="Arial" panose="020B0604020202020204" pitchFamily="34" charset="0"/>
                <a:cs typeface="+mj-cs"/>
              </a:rPr>
              <a:t>) من البلاستيك</a:t>
            </a:r>
            <a:r>
              <a:rPr lang="ar-SA" sz="2200" dirty="0" smtClean="0">
                <a:solidFill>
                  <a:srgbClr val="000000"/>
                </a:solidFill>
                <a:latin typeface="Arial" panose="020B0604020202020204" pitchFamily="34" charset="0"/>
                <a:ea typeface="Arial" panose="020B0604020202020204" pitchFamily="34" charset="0"/>
                <a:cs typeface="+mj-cs"/>
              </a:rPr>
              <a:t>.</a:t>
            </a:r>
          </a:p>
          <a:p>
            <a:pPr marL="1028065" marR="697865" algn="justLow">
              <a:lnSpc>
                <a:spcPct val="155000"/>
              </a:lnSpc>
              <a:spcAft>
                <a:spcPts val="35"/>
              </a:spcAft>
            </a:pPr>
            <a:r>
              <a:rPr lang="ar-SA" sz="2200" dirty="0" smtClean="0">
                <a:solidFill>
                  <a:srgbClr val="000000"/>
                </a:solidFill>
                <a:latin typeface="Arial" panose="020B0604020202020204" pitchFamily="34" charset="0"/>
                <a:ea typeface="Arial" panose="020B0604020202020204" pitchFamily="34" charset="0"/>
                <a:cs typeface="+mj-cs"/>
              </a:rPr>
              <a:t>أن </a:t>
            </a:r>
            <a:r>
              <a:rPr lang="ar-SA" sz="2200" dirty="0">
                <a:solidFill>
                  <a:srgbClr val="000000"/>
                </a:solidFill>
                <a:latin typeface="Arial" panose="020B0604020202020204" pitchFamily="34" charset="0"/>
                <a:ea typeface="Arial" panose="020B0604020202020204" pitchFamily="34" charset="0"/>
                <a:cs typeface="+mj-cs"/>
              </a:rPr>
              <a:t>إدارة الغذاء والدواء الأمريكية الـ</a:t>
            </a:r>
            <a:r>
              <a:rPr lang="en-US" sz="2200" dirty="0">
                <a:solidFill>
                  <a:srgbClr val="000000"/>
                </a:solidFill>
                <a:latin typeface="Arial" panose="020B0604020202020204" pitchFamily="34" charset="0"/>
                <a:ea typeface="Arial" panose="020B0604020202020204" pitchFamily="34" charset="0"/>
                <a:cs typeface="+mj-cs"/>
              </a:rPr>
              <a:t>FDA</a:t>
            </a:r>
            <a:r>
              <a:rPr lang="ar-SA" sz="2200" dirty="0">
                <a:solidFill>
                  <a:srgbClr val="000000"/>
                </a:solidFill>
                <a:latin typeface="Arial" panose="020B0604020202020204" pitchFamily="34" charset="0"/>
                <a:ea typeface="Arial" panose="020B0604020202020204" pitchFamily="34" charset="0"/>
                <a:cs typeface="+mj-cs"/>
              </a:rPr>
              <a:t> وضعت قوانين تنظم استخدام الأوعية البلاستيكية والمواد التي تتلامس مع الغذاء، آخذةً بعين الاعتبار امكانية انتقال هذه اللدائن إلى الغذاء. كما تطلب الـ</a:t>
            </a:r>
            <a:r>
              <a:rPr lang="en-US" sz="2200" dirty="0">
                <a:solidFill>
                  <a:srgbClr val="000000"/>
                </a:solidFill>
                <a:latin typeface="Arial" panose="020B0604020202020204" pitchFamily="34" charset="0"/>
                <a:ea typeface="Arial" panose="020B0604020202020204" pitchFamily="34" charset="0"/>
                <a:cs typeface="+mj-cs"/>
              </a:rPr>
              <a:t>FDA </a:t>
            </a:r>
            <a:r>
              <a:rPr lang="ar-SA" sz="2200" dirty="0">
                <a:solidFill>
                  <a:srgbClr val="000000"/>
                </a:solidFill>
                <a:latin typeface="Arial" panose="020B0604020202020204" pitchFamily="34" charset="0"/>
                <a:ea typeface="Arial" panose="020B0604020202020204" pitchFamily="34" charset="0"/>
                <a:cs typeface="+mj-cs"/>
              </a:rPr>
              <a:t> من المصنعين اختبار هذه الأوعية وأن تكون الاختبارات مطابقة لمعايير ومواصفات الـ</a:t>
            </a:r>
            <a:r>
              <a:rPr lang="en-US" sz="2200" dirty="0">
                <a:solidFill>
                  <a:srgbClr val="000000"/>
                </a:solidFill>
                <a:latin typeface="Arial" panose="020B0604020202020204" pitchFamily="34" charset="0"/>
                <a:ea typeface="Arial" panose="020B0604020202020204" pitchFamily="34" charset="0"/>
                <a:cs typeface="+mj-cs"/>
              </a:rPr>
              <a:t>FDA</a:t>
            </a:r>
            <a:r>
              <a:rPr lang="ar-SA" sz="2200" dirty="0">
                <a:solidFill>
                  <a:srgbClr val="000000"/>
                </a:solidFill>
                <a:latin typeface="Arial" panose="020B0604020202020204" pitchFamily="34" charset="0"/>
                <a:ea typeface="Arial" panose="020B0604020202020204" pitchFamily="34" charset="0"/>
                <a:cs typeface="+mj-cs"/>
              </a:rPr>
              <a:t>، ومن ثم تراجع الـ</a:t>
            </a:r>
            <a:r>
              <a:rPr lang="en-US" sz="2200" dirty="0">
                <a:solidFill>
                  <a:srgbClr val="000000"/>
                </a:solidFill>
                <a:latin typeface="Arial" panose="020B0604020202020204" pitchFamily="34" charset="0"/>
                <a:ea typeface="Arial" panose="020B0604020202020204" pitchFamily="34" charset="0"/>
                <a:cs typeface="+mj-cs"/>
              </a:rPr>
              <a:t>FDA</a:t>
            </a:r>
            <a:r>
              <a:rPr lang="ar-SA" sz="2200" dirty="0">
                <a:solidFill>
                  <a:srgbClr val="000000"/>
                </a:solidFill>
                <a:latin typeface="Arial" panose="020B0604020202020204" pitchFamily="34" charset="0"/>
                <a:ea typeface="Arial" panose="020B0604020202020204" pitchFamily="34" charset="0"/>
                <a:cs typeface="+mj-cs"/>
              </a:rPr>
              <a:t> بيانات الاختبار قبل الموافقة على هذه الأوعية</a:t>
            </a:r>
            <a:r>
              <a:rPr lang="ar-SA" sz="2200" dirty="0" smtClean="0">
                <a:solidFill>
                  <a:srgbClr val="000000"/>
                </a:solidFill>
                <a:latin typeface="Arial" panose="020B0604020202020204" pitchFamily="34" charset="0"/>
                <a:ea typeface="Arial" panose="020B0604020202020204" pitchFamily="34" charset="0"/>
                <a:cs typeface="+mj-cs"/>
              </a:rPr>
              <a:t>.</a:t>
            </a:r>
            <a:endParaRPr lang="ar-SA" sz="2200" dirty="0">
              <a:solidFill>
                <a:srgbClr val="000000"/>
              </a:solidFill>
              <a:latin typeface="Arial" panose="020B0604020202020204" pitchFamily="34" charset="0"/>
              <a:ea typeface="Arial" panose="020B0604020202020204" pitchFamily="34" charset="0"/>
              <a:cs typeface="+mj-cs"/>
            </a:endParaRPr>
          </a:p>
          <a:p>
            <a:pPr marL="685165" marR="697865" indent="0" algn="just">
              <a:lnSpc>
                <a:spcPct val="155000"/>
              </a:lnSpc>
              <a:spcAft>
                <a:spcPts val="35"/>
              </a:spcAft>
              <a:buNone/>
            </a:pPr>
            <a:endParaRPr lang="ar-SA" sz="2100" dirty="0" smtClean="0">
              <a:solidFill>
                <a:srgbClr val="000000"/>
              </a:solidFill>
              <a:latin typeface="Arial" panose="020B0604020202020204" pitchFamily="34" charset="0"/>
              <a:ea typeface="Arial" panose="020B0604020202020204" pitchFamily="34" charset="0"/>
              <a:cs typeface="+mj-cs"/>
            </a:endParaRPr>
          </a:p>
        </p:txBody>
      </p:sp>
    </p:spTree>
    <p:extLst>
      <p:ext uri="{BB962C8B-B14F-4D97-AF65-F5344CB8AC3E}">
        <p14:creationId xmlns:p14="http://schemas.microsoft.com/office/powerpoint/2010/main" val="3751216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 y="1628800"/>
            <a:ext cx="9144000" cy="3096344"/>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a:normAutofit/>
          </a:bodyPr>
          <a:lstStyle/>
          <a:p>
            <a:pPr marL="685165" marR="697865" indent="0" algn="just">
              <a:lnSpc>
                <a:spcPct val="155000"/>
              </a:lnSpc>
              <a:spcAft>
                <a:spcPts val="35"/>
              </a:spcAft>
              <a:buNone/>
            </a:pPr>
            <a:r>
              <a:rPr lang="ar-SA" sz="2100" dirty="0" smtClean="0">
                <a:solidFill>
                  <a:srgbClr val="000000"/>
                </a:solidFill>
                <a:latin typeface="Arial" panose="020B0604020202020204" pitchFamily="34" charset="0"/>
                <a:ea typeface="Arial" panose="020B0604020202020204" pitchFamily="34" charset="0"/>
                <a:cs typeface="+mj-cs"/>
              </a:rPr>
              <a:t>تقيس </a:t>
            </a:r>
            <a:r>
              <a:rPr lang="ar-SA" sz="2100" dirty="0">
                <a:solidFill>
                  <a:srgbClr val="000000"/>
                </a:solidFill>
                <a:latin typeface="Arial" panose="020B0604020202020204" pitchFamily="34" charset="0"/>
                <a:ea typeface="Arial" panose="020B0604020202020204" pitchFamily="34" charset="0"/>
                <a:cs typeface="+mj-cs"/>
              </a:rPr>
              <a:t>بعض هذه الاختبارات هجرة المواد الكيميائية من الأوعية والأغلفة في درجات الحرارة التي يمكن أن تتعرض لها أثناء الاستخدام العادي</a:t>
            </a:r>
            <a:r>
              <a:rPr lang="ar-SA" sz="2100" dirty="0" smtClean="0">
                <a:solidFill>
                  <a:srgbClr val="000000"/>
                </a:solidFill>
                <a:latin typeface="Arial" panose="020B0604020202020204" pitchFamily="34" charset="0"/>
                <a:ea typeface="Arial" panose="020B0604020202020204" pitchFamily="34" charset="0"/>
                <a:cs typeface="+mj-cs"/>
              </a:rPr>
              <a:t>. </a:t>
            </a:r>
            <a:r>
              <a:rPr lang="ar-SA" sz="2100" dirty="0">
                <a:solidFill>
                  <a:srgbClr val="000000"/>
                </a:solidFill>
                <a:latin typeface="Arial" panose="020B0604020202020204" pitchFamily="34" charset="0"/>
                <a:ea typeface="Arial" panose="020B0604020202020204" pitchFamily="34" charset="0"/>
              </a:rPr>
              <a:t>ولكي يوافق على استخدامها في المايكروويف، تقدر الوكالة نسبة المساحة السطحية للبلاستيك إلى الغذاء، وكم من الممكن للوعاء أن يبقى في المايكروويف، وكم مرة من المحتمل أن يأكل شخص ما من الوعاء البلاستيكي، وإلى أي درجة من الحرارة من المتوقع أن يتعرض إليها الغذاء أثناء التسخين بالمايكروويف</a:t>
            </a:r>
            <a:r>
              <a:rPr lang="ar-SA" sz="2100" dirty="0" smtClean="0">
                <a:solidFill>
                  <a:srgbClr val="000000"/>
                </a:solidFill>
                <a:latin typeface="Arial" panose="020B0604020202020204" pitchFamily="34" charset="0"/>
                <a:ea typeface="Arial" panose="020B0604020202020204" pitchFamily="34" charset="0"/>
              </a:rPr>
              <a:t>.</a:t>
            </a:r>
            <a:endParaRPr lang="en-US" sz="2100" dirty="0">
              <a:solidFill>
                <a:srgbClr val="000000"/>
              </a:solidFill>
              <a:latin typeface="Arial" panose="020B0604020202020204" pitchFamily="34" charset="0"/>
              <a:ea typeface="Arial" panose="020B0604020202020204" pitchFamily="34" charset="0"/>
              <a:cs typeface="+mj-cs"/>
            </a:endParaRPr>
          </a:p>
        </p:txBody>
      </p:sp>
    </p:spTree>
    <p:extLst>
      <p:ext uri="{BB962C8B-B14F-4D97-AF65-F5344CB8AC3E}">
        <p14:creationId xmlns:p14="http://schemas.microsoft.com/office/powerpoint/2010/main" val="284700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 y="1628800"/>
            <a:ext cx="9144000" cy="3888432"/>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a:normAutofit/>
          </a:bodyPr>
          <a:lstStyle/>
          <a:p>
            <a:pPr marL="685165" marR="697865" indent="0" algn="just">
              <a:lnSpc>
                <a:spcPct val="160000"/>
              </a:lnSpc>
              <a:spcAft>
                <a:spcPts val="685"/>
              </a:spcAft>
              <a:buNone/>
            </a:pPr>
            <a:r>
              <a:rPr lang="ar-SA" sz="2100" dirty="0" smtClean="0">
                <a:solidFill>
                  <a:srgbClr val="000000"/>
                </a:solidFill>
                <a:latin typeface="Arial" panose="020B0604020202020204" pitchFamily="34" charset="0"/>
                <a:ea typeface="Arial" panose="020B0604020202020204" pitchFamily="34" charset="0"/>
              </a:rPr>
              <a:t>ثم </a:t>
            </a:r>
            <a:r>
              <a:rPr lang="ar-SA" sz="2100" dirty="0">
                <a:solidFill>
                  <a:srgbClr val="000000"/>
                </a:solidFill>
                <a:latin typeface="Arial" panose="020B0604020202020204" pitchFamily="34" charset="0"/>
                <a:ea typeface="Arial" panose="020B0604020202020204" pitchFamily="34" charset="0"/>
              </a:rPr>
              <a:t>يقيس العلماء المواد الكيميائية التي تتسرب من </a:t>
            </a:r>
            <a:r>
              <a:rPr lang="ar-SA" sz="2100" dirty="0" smtClean="0">
                <a:solidFill>
                  <a:srgbClr val="000000"/>
                </a:solidFill>
                <a:latin typeface="Arial" panose="020B0604020202020204" pitchFamily="34" charset="0"/>
                <a:ea typeface="Arial" panose="020B0604020202020204" pitchFamily="34" charset="0"/>
              </a:rPr>
              <a:t>البلاستيك واختلاف </a:t>
            </a:r>
            <a:r>
              <a:rPr lang="ar-SA" sz="2100" dirty="0">
                <a:solidFill>
                  <a:srgbClr val="000000"/>
                </a:solidFill>
                <a:latin typeface="Arial" panose="020B0604020202020204" pitchFamily="34" charset="0"/>
                <a:ea typeface="Arial" panose="020B0604020202020204" pitchFamily="34" charset="0"/>
              </a:rPr>
              <a:t>الكمية المتسربة مع اختلاف نوع الغذاء. يجب أن تكون الكمية المتسربة أقل بـ </a:t>
            </a:r>
            <a:r>
              <a:rPr lang="en-US" sz="2100" dirty="0">
                <a:solidFill>
                  <a:srgbClr val="000000"/>
                </a:solidFill>
                <a:latin typeface="Arial" panose="020B0604020202020204" pitchFamily="34" charset="0"/>
                <a:ea typeface="Arial" panose="020B0604020202020204" pitchFamily="34" charset="0"/>
              </a:rPr>
              <a:t>100</a:t>
            </a:r>
            <a:r>
              <a:rPr lang="ar-SA" sz="2100" dirty="0">
                <a:solidFill>
                  <a:srgbClr val="000000"/>
                </a:solidFill>
                <a:latin typeface="Arial" panose="020B0604020202020204" pitchFamily="34" charset="0"/>
                <a:ea typeface="Arial" panose="020B0604020202020204" pitchFamily="34" charset="0"/>
              </a:rPr>
              <a:t>إلى </a:t>
            </a:r>
            <a:r>
              <a:rPr lang="en-US" sz="2100" dirty="0">
                <a:solidFill>
                  <a:srgbClr val="000000"/>
                </a:solidFill>
                <a:latin typeface="Arial" panose="020B0604020202020204" pitchFamily="34" charset="0"/>
                <a:ea typeface="Arial" panose="020B0604020202020204" pitchFamily="34" charset="0"/>
              </a:rPr>
              <a:t>1000</a:t>
            </a:r>
            <a:r>
              <a:rPr lang="ar-SA" sz="2100" dirty="0">
                <a:solidFill>
                  <a:srgbClr val="000000"/>
                </a:solidFill>
                <a:latin typeface="Arial" panose="020B0604020202020204" pitchFamily="34" charset="0"/>
                <a:ea typeface="Arial" panose="020B0604020202020204" pitchFamily="34" charset="0"/>
              </a:rPr>
              <a:t> مرة من الكمية التي أثبتت الدراسات انها تؤذي حيوانات التجربة إذا تعرضت لها بشكل يومي على طول حياتها. </a:t>
            </a:r>
            <a:r>
              <a:rPr lang="ar-SA" sz="2100" dirty="0" smtClean="0">
                <a:solidFill>
                  <a:srgbClr val="000000"/>
                </a:solidFill>
                <a:latin typeface="Arial" panose="020B0604020202020204" pitchFamily="34" charset="0"/>
                <a:ea typeface="Arial" panose="020B0604020202020204" pitchFamily="34" charset="0"/>
              </a:rPr>
              <a:t>وتقدر </a:t>
            </a:r>
            <a:r>
              <a:rPr lang="ar-SA" sz="2100" dirty="0">
                <a:solidFill>
                  <a:srgbClr val="000000"/>
                </a:solidFill>
                <a:latin typeface="Arial" panose="020B0604020202020204" pitchFamily="34" charset="0"/>
                <a:ea typeface="Arial" panose="020B0604020202020204" pitchFamily="34" charset="0"/>
              </a:rPr>
              <a:t>الكميات على </a:t>
            </a:r>
            <a:r>
              <a:rPr lang="ar-SA" sz="2100" dirty="0" smtClean="0">
                <a:solidFill>
                  <a:srgbClr val="000000"/>
                </a:solidFill>
                <a:latin typeface="Arial" panose="020B0604020202020204" pitchFamily="34" charset="0"/>
                <a:ea typeface="Arial" panose="020B0604020202020204" pitchFamily="34" charset="0"/>
              </a:rPr>
              <a:t>أساس كيلوغرام </a:t>
            </a:r>
            <a:r>
              <a:rPr lang="ar-SA" sz="2100" dirty="0">
                <a:solidFill>
                  <a:srgbClr val="000000"/>
                </a:solidFill>
                <a:latin typeface="Arial" panose="020B0604020202020204" pitchFamily="34" charset="0"/>
                <a:ea typeface="Arial" panose="020B0604020202020204" pitchFamily="34" charset="0"/>
              </a:rPr>
              <a:t>من وزن الجسم </a:t>
            </a:r>
            <a:r>
              <a:rPr lang="en-US" sz="2100" dirty="0">
                <a:solidFill>
                  <a:srgbClr val="000000"/>
                </a:solidFill>
                <a:latin typeface="Arial" panose="020B0604020202020204" pitchFamily="34" charset="0"/>
                <a:ea typeface="Arial" panose="020B0604020202020204" pitchFamily="34" charset="0"/>
              </a:rPr>
              <a:t>kg/</a:t>
            </a:r>
            <a:r>
              <a:rPr lang="en-US" sz="2100" dirty="0" err="1">
                <a:solidFill>
                  <a:srgbClr val="000000"/>
                </a:solidFill>
                <a:latin typeface="Arial" panose="020B0604020202020204" pitchFamily="34" charset="0"/>
                <a:ea typeface="Arial" panose="020B0604020202020204" pitchFamily="34" charset="0"/>
              </a:rPr>
              <a:t>bw</a:t>
            </a:r>
            <a:r>
              <a:rPr lang="ar-SA" sz="2100" dirty="0">
                <a:solidFill>
                  <a:srgbClr val="000000"/>
                </a:solidFill>
                <a:latin typeface="Arial" panose="020B0604020202020204" pitchFamily="34" charset="0"/>
                <a:ea typeface="Arial" panose="020B0604020202020204" pitchFamily="34" charset="0"/>
              </a:rPr>
              <a:t>. وفقط الأوعية التي تجتاز هذا الاختبار تستطيع ان تظهر رمز </a:t>
            </a:r>
            <a:r>
              <a:rPr lang="ar-SA" sz="2100" dirty="0" smtClean="0">
                <a:solidFill>
                  <a:srgbClr val="000000"/>
                </a:solidFill>
                <a:latin typeface="Arial" panose="020B0604020202020204" pitchFamily="34" charset="0"/>
                <a:ea typeface="Arial" panose="020B0604020202020204" pitchFamily="34" charset="0"/>
              </a:rPr>
              <a:t>أوأيقونة: </a:t>
            </a:r>
          </a:p>
          <a:p>
            <a:pPr marL="685165" marR="697865" indent="0" algn="just">
              <a:lnSpc>
                <a:spcPct val="160000"/>
              </a:lnSpc>
              <a:spcAft>
                <a:spcPts val="685"/>
              </a:spcAft>
              <a:buNone/>
            </a:pPr>
            <a:r>
              <a:rPr lang="ar-SA" sz="2100" dirty="0" smtClean="0">
                <a:solidFill>
                  <a:srgbClr val="000000"/>
                </a:solidFill>
                <a:latin typeface="Arial" panose="020B0604020202020204" pitchFamily="34" charset="0"/>
                <a:ea typeface="Arial" panose="020B0604020202020204" pitchFamily="34" charset="0"/>
              </a:rPr>
              <a:t> </a:t>
            </a:r>
            <a:r>
              <a:rPr lang="ar-SA" sz="2100" dirty="0">
                <a:solidFill>
                  <a:srgbClr val="000000"/>
                </a:solidFill>
                <a:latin typeface="Arial" panose="020B0604020202020204" pitchFamily="34" charset="0"/>
                <a:ea typeface="Arial" panose="020B0604020202020204" pitchFamily="34" charset="0"/>
              </a:rPr>
              <a:t>"</a:t>
            </a:r>
            <a:r>
              <a:rPr lang="ar-SA" sz="2100" b="1" dirty="0">
                <a:solidFill>
                  <a:srgbClr val="FF0000"/>
                </a:solidFill>
                <a:latin typeface="Aharoni" panose="02010803020104030203" pitchFamily="2" charset="-79"/>
                <a:ea typeface="Arial" panose="020B0604020202020204" pitchFamily="34" charset="0"/>
              </a:rPr>
              <a:t>آمن للاستخدام في الميكروويف </a:t>
            </a:r>
            <a:r>
              <a:rPr lang="en-US" sz="2100" b="1" dirty="0">
                <a:solidFill>
                  <a:srgbClr val="FF0000"/>
                </a:solidFill>
                <a:latin typeface="Aharoni" panose="02010803020104030203" pitchFamily="2" charset="-79"/>
                <a:ea typeface="Arial" panose="020B0604020202020204" pitchFamily="34" charset="0"/>
                <a:cs typeface="Aharoni" panose="02010803020104030203" pitchFamily="2" charset="-79"/>
              </a:rPr>
              <a:t>microwave safe</a:t>
            </a:r>
            <a:r>
              <a:rPr lang="ar-SA" sz="2100" dirty="0">
                <a:solidFill>
                  <a:srgbClr val="000000"/>
                </a:solidFill>
                <a:latin typeface="Arial" panose="020B0604020202020204" pitchFamily="34" charset="0"/>
                <a:ea typeface="Arial" panose="020B0604020202020204" pitchFamily="34" charset="0"/>
              </a:rPr>
              <a:t>" أو أن تكتب هذه العبارة </a:t>
            </a:r>
            <a:r>
              <a:rPr lang="ar-SA" sz="2100" dirty="0" smtClean="0">
                <a:solidFill>
                  <a:srgbClr val="000000"/>
                </a:solidFill>
                <a:latin typeface="Arial" panose="020B0604020202020204" pitchFamily="34" charset="0"/>
                <a:ea typeface="Arial" panose="020B0604020202020204" pitchFamily="34" charset="0"/>
              </a:rPr>
              <a:t>بدلاً عن الأيقونة.</a:t>
            </a:r>
            <a:endParaRPr lang="en-US" sz="2100"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4672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78" y="1556792"/>
            <a:ext cx="8990718" cy="4079304"/>
          </a:xfrm>
        </p:spPr>
      </p:pic>
    </p:spTree>
    <p:extLst>
      <p:ext uri="{BB962C8B-B14F-4D97-AF65-F5344CB8AC3E}">
        <p14:creationId xmlns:p14="http://schemas.microsoft.com/office/powerpoint/2010/main" val="6294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0"/>
            <a:ext cx="9144000" cy="504056"/>
          </a:xfrm>
          <a:solidFill>
            <a:srgbClr val="FFC000"/>
          </a:solidFill>
          <a:ln>
            <a:noFill/>
          </a:ln>
        </p:spPr>
        <p:txBody>
          <a:bodyPr>
            <a:noAutofit/>
          </a:bodyPr>
          <a:lstStyle/>
          <a:p>
            <a:pPr marL="0" indent="0" algn="ctr">
              <a:buNone/>
            </a:pPr>
            <a:r>
              <a:rPr lang="en-US" sz="2000" b="1" dirty="0"/>
              <a:t>Plastics make it possible to balance today’s needs with environmental concerns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4458"/>
            <a:ext cx="9144000" cy="2856910"/>
          </a:xfrm>
          <a:prstGeom prst="rect">
            <a:avLst/>
          </a:prstGeom>
          <a:ln>
            <a:noFill/>
          </a:ln>
          <a:effectLst>
            <a:softEdge rad="112500"/>
          </a:effectLst>
        </p:spPr>
      </p:pic>
      <p:sp>
        <p:nvSpPr>
          <p:cNvPr id="8" name="Content Placeholder 2"/>
          <p:cNvSpPr txBox="1">
            <a:spLocks/>
          </p:cNvSpPr>
          <p:nvPr/>
        </p:nvSpPr>
        <p:spPr>
          <a:xfrm>
            <a:off x="107504" y="319556"/>
            <a:ext cx="8856984" cy="2965428"/>
          </a:xfrm>
          <a:prstGeom prst="rect">
            <a:avLst/>
          </a:prstGeom>
          <a:solidFill>
            <a:schemeClr val="accent3">
              <a:lumMod val="40000"/>
              <a:lumOff val="60000"/>
            </a:schemeClr>
          </a:solidFill>
          <a:ln>
            <a:no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cap="all" dirty="0"/>
              <a:t>WHAT ARE PLASTICS?</a:t>
            </a:r>
          </a:p>
          <a:p>
            <a:pPr marL="0" indent="0" algn="just">
              <a:lnSpc>
                <a:spcPct val="150000"/>
              </a:lnSpc>
              <a:buNone/>
            </a:pPr>
            <a:r>
              <a:rPr lang="ar-IQ" sz="2000" dirty="0" smtClean="0"/>
              <a:t>البلاستيك </a:t>
            </a:r>
            <a:r>
              <a:rPr lang="ar-IQ" sz="2000" dirty="0"/>
              <a:t>عبارة عن مواد عضوية ، تمامًا مثل الخشب أو الورق أو الصوف. المواد الخام المستخدمة لإنتاج البلاستيك هي منتجات طبيعية مثل السليلوز والفحم والغاز الطبيعي والملح وبالطبع النفط </a:t>
            </a:r>
            <a:r>
              <a:rPr lang="ar-IQ" sz="2000" dirty="0" smtClean="0"/>
              <a:t>الخام</a:t>
            </a:r>
            <a:r>
              <a:rPr lang="ar-IQ" sz="2000" dirty="0"/>
              <a:t>. </a:t>
            </a:r>
            <a:endParaRPr lang="ar-IQ" sz="2000" dirty="0" smtClean="0"/>
          </a:p>
          <a:p>
            <a:pPr marL="0" indent="0" algn="just">
              <a:lnSpc>
                <a:spcPct val="150000"/>
              </a:lnSpc>
              <a:buNone/>
            </a:pPr>
            <a:r>
              <a:rPr lang="ar-IQ" sz="2000" dirty="0"/>
              <a:t> </a:t>
            </a:r>
            <a:r>
              <a:rPr lang="ar-IQ" sz="2000" dirty="0" smtClean="0"/>
              <a:t> يتكوّن </a:t>
            </a:r>
            <a:r>
              <a:rPr lang="ar-IQ" sz="2000" dirty="0"/>
              <a:t>البلاستيك من وحدات كبيرة الحجم تسمّى </a:t>
            </a:r>
            <a:r>
              <a:rPr lang="ar-IQ" sz="2000" dirty="0" smtClean="0"/>
              <a:t>البوليمرات</a:t>
            </a:r>
            <a:r>
              <a:rPr lang="en-US" sz="2000" dirty="0" smtClean="0"/>
              <a:t> (Polymers</a:t>
            </a:r>
            <a:r>
              <a:rPr lang="en-US" sz="2000" dirty="0"/>
              <a:t>) </a:t>
            </a:r>
            <a:r>
              <a:rPr lang="ar-IQ" sz="2000" dirty="0"/>
              <a:t>والتي تتكوّن بدورها من وحدات أقصر تتكوّن من الكربون تُسمّى المونومرات </a:t>
            </a:r>
            <a:r>
              <a:rPr lang="en-US" sz="2000" dirty="0" smtClean="0"/>
              <a:t>(Monomers</a:t>
            </a:r>
            <a:r>
              <a:rPr lang="en-US" sz="2000" dirty="0"/>
              <a:t>)، </a:t>
            </a:r>
            <a:r>
              <a:rPr lang="ar-IQ" sz="2000" dirty="0"/>
              <a:t>تترتّب المونومرات بطرق متعدّدة؛ ممّا يتيح المجال لتكوين أعداد لا حصر لها من البوليمرات المختلفة في التّركيب </a:t>
            </a:r>
            <a:r>
              <a:rPr lang="ar-IQ" sz="2000" dirty="0" smtClean="0"/>
              <a:t>الكيميائي.</a:t>
            </a:r>
            <a:endParaRPr lang="ar-IQ"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t="23719" b="22600"/>
          <a:stretch/>
        </p:blipFill>
        <p:spPr>
          <a:xfrm>
            <a:off x="318976" y="3501008"/>
            <a:ext cx="8506047" cy="2736304"/>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pic>
      <p:sp>
        <p:nvSpPr>
          <p:cNvPr id="4" name="Content Placeholder 2"/>
          <p:cNvSpPr txBox="1">
            <a:spLocks/>
          </p:cNvSpPr>
          <p:nvPr/>
        </p:nvSpPr>
        <p:spPr>
          <a:xfrm>
            <a:off x="143507" y="1340768"/>
            <a:ext cx="8856984" cy="2101332"/>
          </a:xfrm>
          <a:prstGeom prst="rect">
            <a:avLst/>
          </a:prstGeom>
          <a:solidFill>
            <a:schemeClr val="accent3">
              <a:lumMod val="40000"/>
              <a:lumOff val="60000"/>
            </a:schemeClr>
          </a:solidFill>
          <a:ln>
            <a:no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ar-SA" sz="2800" b="1" dirty="0" smtClean="0">
                <a:solidFill>
                  <a:schemeClr val="tx2">
                    <a:lumMod val="50000"/>
                  </a:schemeClr>
                </a:solidFill>
              </a:rPr>
              <a:t>لكن ماذا لو كانت العبوات البلاستيكية لا تحتوي على هذه الأيقونة؟</a:t>
            </a:r>
          </a:p>
          <a:p>
            <a:pPr marL="0" indent="0" algn="just">
              <a:buNone/>
            </a:pPr>
            <a:endParaRPr lang="ar-SA" sz="1800" dirty="0"/>
          </a:p>
          <a:p>
            <a:pPr marL="0" indent="0" algn="just">
              <a:buNone/>
            </a:pPr>
            <a:r>
              <a:rPr lang="ar-SA" sz="2400" dirty="0" smtClean="0"/>
              <a:t>   فقط </a:t>
            </a:r>
            <a:r>
              <a:rPr lang="ar-SA" sz="2400" dirty="0"/>
              <a:t>العبوات التي تحتوي على هذه الأيقونة </a:t>
            </a:r>
            <a:r>
              <a:rPr lang="ar-SA" sz="2400" dirty="0" smtClean="0"/>
              <a:t>أجتازت </a:t>
            </a:r>
            <a:r>
              <a:rPr lang="ar-SA" sz="2400" dirty="0"/>
              <a:t>الاختبار ووافقت الـ</a:t>
            </a:r>
            <a:r>
              <a:rPr lang="en-US" sz="2400" dirty="0"/>
              <a:t>FDA </a:t>
            </a:r>
            <a:r>
              <a:rPr lang="ar-SA" sz="2400" dirty="0"/>
              <a:t>على أنها آمنة لهذا الاستخدام، والتي لا تحتوي على تلك الأيقونة لا تكون بالضرورة غير آمنة للاستخدام في المايكروويف، ولكن ببساطة لم تحدد </a:t>
            </a:r>
            <a:r>
              <a:rPr lang="ar-SA" sz="2400" dirty="0" smtClean="0"/>
              <a:t>الـ</a:t>
            </a:r>
            <a:r>
              <a:rPr lang="en-US" sz="2400" dirty="0" smtClean="0"/>
              <a:t> FDA  </a:t>
            </a:r>
            <a:r>
              <a:rPr lang="ar-SA" sz="2400" dirty="0"/>
              <a:t>أنها آمنة أم لا.</a:t>
            </a:r>
            <a:endParaRPr lang="en-US" sz="2400" dirty="0"/>
          </a:p>
        </p:txBody>
      </p:sp>
    </p:spTree>
    <p:extLst>
      <p:ext uri="{BB962C8B-B14F-4D97-AF65-F5344CB8AC3E}">
        <p14:creationId xmlns:p14="http://schemas.microsoft.com/office/powerpoint/2010/main" val="398500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23" y="1600200"/>
            <a:ext cx="8010954" cy="4525963"/>
          </a:xfrm>
        </p:spPr>
      </p:pic>
    </p:spTree>
    <p:extLst>
      <p:ext uri="{BB962C8B-B14F-4D97-AF65-F5344CB8AC3E}">
        <p14:creationId xmlns:p14="http://schemas.microsoft.com/office/powerpoint/2010/main" val="2486572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196752"/>
            <a:ext cx="9144000" cy="396044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a:normAutofit/>
          </a:bodyPr>
          <a:lstStyle/>
          <a:p>
            <a:pPr marL="0" indent="0">
              <a:buNone/>
            </a:pPr>
            <a:r>
              <a:rPr lang="ar-SA" b="1" dirty="0" smtClean="0">
                <a:solidFill>
                  <a:schemeClr val="tx2">
                    <a:lumMod val="50000"/>
                  </a:schemeClr>
                </a:solidFill>
              </a:rPr>
              <a:t>ما </a:t>
            </a:r>
            <a:r>
              <a:rPr lang="ar-SA" b="1" dirty="0">
                <a:solidFill>
                  <a:schemeClr val="tx2">
                    <a:lumMod val="50000"/>
                  </a:schemeClr>
                </a:solidFill>
              </a:rPr>
              <a:t>هي الاوانى التي تستخدم في الميكروويف؟</a:t>
            </a:r>
            <a:endParaRPr lang="en-US" dirty="0">
              <a:solidFill>
                <a:schemeClr val="tx2">
                  <a:lumMod val="50000"/>
                </a:schemeClr>
              </a:solidFill>
            </a:endParaRPr>
          </a:p>
          <a:p>
            <a:r>
              <a:rPr lang="ar-SA" sz="2800" dirty="0"/>
              <a:t>أنواع الأطباق التي تدخل الميكرويف:</a:t>
            </a:r>
            <a:endParaRPr lang="en-US" sz="2800" dirty="0"/>
          </a:p>
          <a:p>
            <a:pPr lvl="0" algn="just"/>
            <a:r>
              <a:rPr lang="ar-SA" sz="2800" dirty="0"/>
              <a:t>الزجاج المقاوم للحرارة هو من أفضل الأواني التي يمكنك استعمالها في الميكرويف</a:t>
            </a:r>
            <a:r>
              <a:rPr lang="en-US" sz="2800" dirty="0"/>
              <a:t>.</a:t>
            </a:r>
          </a:p>
          <a:p>
            <a:pPr lvl="0" algn="just"/>
            <a:r>
              <a:rPr lang="ar-SA" sz="2800" dirty="0"/>
              <a:t>ا</a:t>
            </a:r>
            <a:r>
              <a:rPr lang="ar-SA" sz="2800" dirty="0" smtClean="0"/>
              <a:t>لأطباق </a:t>
            </a:r>
            <a:r>
              <a:rPr lang="ar-SA" sz="2800" dirty="0"/>
              <a:t>البلاستكية المكتوب عليها </a:t>
            </a:r>
            <a:r>
              <a:rPr lang="en-US" sz="2800" dirty="0"/>
              <a:t>Microwave </a:t>
            </a:r>
            <a:r>
              <a:rPr lang="en-US" sz="2800" dirty="0" smtClean="0"/>
              <a:t>safe </a:t>
            </a:r>
            <a:r>
              <a:rPr lang="ar-SA" sz="2800" dirty="0"/>
              <a:t>﻿</a:t>
            </a:r>
            <a:r>
              <a:rPr lang="en-US" sz="2800" dirty="0" smtClean="0"/>
              <a:t>.</a:t>
            </a:r>
            <a:endParaRPr lang="en-US" sz="2800" dirty="0"/>
          </a:p>
          <a:p>
            <a:pPr lvl="0" algn="just"/>
            <a:r>
              <a:rPr lang="ar-SA" sz="2800" dirty="0"/>
              <a:t>السيراميك﻿ والبيركس المدون عليها </a:t>
            </a:r>
            <a:r>
              <a:rPr lang="en-US" sz="2800" dirty="0" smtClean="0"/>
              <a:t>.Microwave</a:t>
            </a:r>
            <a:r>
              <a:rPr lang="en-US" sz="2800" dirty="0"/>
              <a:t> </a:t>
            </a:r>
            <a:r>
              <a:rPr lang="en-US" sz="2800" dirty="0" smtClean="0"/>
              <a:t>safe</a:t>
            </a:r>
            <a:endParaRPr lang="en-US" sz="2800" dirty="0"/>
          </a:p>
          <a:p>
            <a:pPr lvl="0" algn="just"/>
            <a:r>
              <a:rPr lang="ar-SA" sz="2800" dirty="0"/>
              <a:t>أي طبق اخر مدون </a:t>
            </a:r>
            <a:r>
              <a:rPr lang="ar-SA" sz="2800" dirty="0" smtClean="0"/>
              <a:t>عليه</a:t>
            </a:r>
            <a:r>
              <a:rPr lang="en-US" sz="2800" dirty="0" smtClean="0"/>
              <a:t> Microwave</a:t>
            </a:r>
            <a:r>
              <a:rPr lang="en-US" sz="2800" dirty="0"/>
              <a:t> </a:t>
            </a:r>
            <a:r>
              <a:rPr lang="en-US" sz="2800" dirty="0" smtClean="0"/>
              <a:t>safe </a:t>
            </a:r>
            <a:r>
              <a:rPr lang="ar-SA" sz="2800" dirty="0"/>
              <a:t>كأكياس الفشار مثلاً</a:t>
            </a:r>
            <a:r>
              <a:rPr lang="en-US" sz="2800" dirty="0"/>
              <a:t>.</a:t>
            </a:r>
          </a:p>
          <a:p>
            <a:pPr marL="685165" marR="2205990" indent="0" algn="just">
              <a:lnSpc>
                <a:spcPct val="200000"/>
              </a:lnSpc>
              <a:spcAft>
                <a:spcPts val="685"/>
              </a:spcAft>
              <a:buNone/>
            </a:pPr>
            <a:endParaRPr lang="en-US" sz="2100"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0554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512" y="692696"/>
            <a:ext cx="8784976" cy="5616624"/>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a:normAutofit fontScale="25000" lnSpcReduction="20000"/>
          </a:bodyPr>
          <a:lstStyle/>
          <a:p>
            <a:pPr marL="0" indent="0">
              <a:buNone/>
            </a:pPr>
            <a:r>
              <a:rPr lang="ar-SA" sz="11200" b="1" dirty="0" smtClean="0">
                <a:solidFill>
                  <a:schemeClr val="tx2">
                    <a:lumMod val="75000"/>
                  </a:schemeClr>
                </a:solidFill>
              </a:rPr>
              <a:t>الخلاصــة</a:t>
            </a:r>
            <a:r>
              <a:rPr lang="ar-SA" sz="9600" b="1" dirty="0" smtClean="0">
                <a:solidFill>
                  <a:schemeClr val="tx2">
                    <a:lumMod val="75000"/>
                  </a:schemeClr>
                </a:solidFill>
              </a:rPr>
              <a:t> :</a:t>
            </a:r>
          </a:p>
          <a:p>
            <a:pPr algn="just">
              <a:lnSpc>
                <a:spcPct val="160000"/>
              </a:lnSpc>
            </a:pPr>
            <a:r>
              <a:rPr lang="ar-IQ" sz="9600" dirty="0">
                <a:solidFill>
                  <a:schemeClr val="tx1">
                    <a:lumMod val="85000"/>
                    <a:lumOff val="15000"/>
                  </a:schemeClr>
                </a:solidFill>
              </a:rPr>
              <a:t>تعد المواد البلاستيكية شديدة التنوع وهي مثالية لمجموعة واسعة من التطبيقات الاستهلاكية </a:t>
            </a:r>
            <a:r>
              <a:rPr lang="ar-IQ" sz="9600" dirty="0" smtClean="0">
                <a:solidFill>
                  <a:schemeClr val="tx1">
                    <a:lumMod val="85000"/>
                    <a:lumOff val="15000"/>
                  </a:schemeClr>
                </a:solidFill>
              </a:rPr>
              <a:t>مثل التعبئة والتغليف.</a:t>
            </a:r>
          </a:p>
          <a:p>
            <a:pPr algn="just">
              <a:lnSpc>
                <a:spcPct val="160000"/>
              </a:lnSpc>
            </a:pPr>
            <a:r>
              <a:rPr lang="ar-IQ" sz="9600" dirty="0">
                <a:solidFill>
                  <a:schemeClr val="tx1">
                    <a:lumMod val="85000"/>
                    <a:lumOff val="15000"/>
                  </a:schemeClr>
                </a:solidFill>
              </a:rPr>
              <a:t>أهم خاصية توفرها المواد البلاستيكية، هي قدرتها على الحفاظ على جودة المنتج الغذائي وحمايته من العوامل التي قد تتسبب في فساده وذهاب </a:t>
            </a:r>
            <a:r>
              <a:rPr lang="ar-IQ" sz="9600" dirty="0" smtClean="0">
                <a:solidFill>
                  <a:schemeClr val="tx1">
                    <a:lumMod val="85000"/>
                    <a:lumOff val="15000"/>
                  </a:schemeClr>
                </a:solidFill>
              </a:rPr>
              <a:t>نكهته.</a:t>
            </a:r>
          </a:p>
          <a:p>
            <a:pPr algn="just">
              <a:lnSpc>
                <a:spcPct val="160000"/>
              </a:lnSpc>
            </a:pPr>
            <a:r>
              <a:rPr lang="ar-IQ" sz="9600" dirty="0">
                <a:solidFill>
                  <a:schemeClr val="tx1">
                    <a:lumMod val="85000"/>
                    <a:lumOff val="15000"/>
                  </a:schemeClr>
                </a:solidFill>
              </a:rPr>
              <a:t> </a:t>
            </a:r>
            <a:r>
              <a:rPr lang="ar-IQ" sz="9600" dirty="0" smtClean="0">
                <a:solidFill>
                  <a:schemeClr val="tx1">
                    <a:lumMod val="85000"/>
                    <a:lumOff val="15000"/>
                  </a:schemeClr>
                </a:solidFill>
              </a:rPr>
              <a:t>تجنب عملية التسمم الغذائي الناتجة عن وضع الأطعمة الساخنة </a:t>
            </a:r>
            <a:r>
              <a:rPr lang="ar-IQ" sz="9600" dirty="0">
                <a:solidFill>
                  <a:schemeClr val="tx1">
                    <a:lumMod val="85000"/>
                    <a:lumOff val="15000"/>
                  </a:schemeClr>
                </a:solidFill>
              </a:rPr>
              <a:t>في عبوات بلاستيكية </a:t>
            </a:r>
            <a:r>
              <a:rPr lang="ar-IQ" sz="9600" dirty="0" smtClean="0">
                <a:solidFill>
                  <a:schemeClr val="tx1">
                    <a:lumMod val="85000"/>
                    <a:lumOff val="15000"/>
                  </a:schemeClr>
                </a:solidFill>
              </a:rPr>
              <a:t>مما </a:t>
            </a:r>
            <a:r>
              <a:rPr lang="ar-IQ" sz="9600" dirty="0">
                <a:solidFill>
                  <a:schemeClr val="tx1">
                    <a:lumMod val="85000"/>
                    <a:lumOff val="15000"/>
                  </a:schemeClr>
                </a:solidFill>
              </a:rPr>
              <a:t>يزيد من معدل هجرة المكونات البلاستيكية إلى الطعام</a:t>
            </a:r>
            <a:r>
              <a:rPr lang="ar-IQ" sz="9600" dirty="0" smtClean="0">
                <a:solidFill>
                  <a:schemeClr val="tx1">
                    <a:lumMod val="85000"/>
                    <a:lumOff val="15000"/>
                  </a:schemeClr>
                </a:solidFill>
              </a:rPr>
              <a:t>.</a:t>
            </a:r>
          </a:p>
          <a:p>
            <a:pPr algn="just">
              <a:lnSpc>
                <a:spcPct val="160000"/>
              </a:lnSpc>
            </a:pPr>
            <a:r>
              <a:rPr lang="ar-SA" sz="9600" dirty="0">
                <a:solidFill>
                  <a:schemeClr val="tx1">
                    <a:lumMod val="85000"/>
                    <a:lumOff val="15000"/>
                  </a:schemeClr>
                </a:solidFill>
              </a:rPr>
              <a:t>العبوات </a:t>
            </a:r>
            <a:r>
              <a:rPr lang="ar-SA" sz="9600" dirty="0" smtClean="0">
                <a:solidFill>
                  <a:schemeClr val="tx1">
                    <a:lumMod val="85000"/>
                    <a:lumOff val="15000"/>
                  </a:schemeClr>
                </a:solidFill>
              </a:rPr>
              <a:t>البلاستيكية التي </a:t>
            </a:r>
            <a:r>
              <a:rPr lang="ar-SA" sz="9600" dirty="0">
                <a:solidFill>
                  <a:schemeClr val="tx1">
                    <a:lumMod val="85000"/>
                    <a:lumOff val="15000"/>
                  </a:schemeClr>
                </a:solidFill>
              </a:rPr>
              <a:t>تحتوي على </a:t>
            </a:r>
            <a:r>
              <a:rPr lang="ar-SA" sz="9600" dirty="0" smtClean="0">
                <a:solidFill>
                  <a:schemeClr val="tx1">
                    <a:lumMod val="85000"/>
                    <a:lumOff val="15000"/>
                  </a:schemeClr>
                </a:solidFill>
              </a:rPr>
              <a:t>الأيقونة </a:t>
            </a:r>
            <a:r>
              <a:rPr lang="en-US" sz="9600" b="1" dirty="0">
                <a:solidFill>
                  <a:schemeClr val="tx1">
                    <a:lumMod val="85000"/>
                    <a:lumOff val="15000"/>
                  </a:schemeClr>
                </a:solidFill>
              </a:rPr>
              <a:t>Microwave safe</a:t>
            </a:r>
            <a:r>
              <a:rPr lang="en-US" sz="9600" dirty="0">
                <a:solidFill>
                  <a:schemeClr val="tx1">
                    <a:lumMod val="85000"/>
                    <a:lumOff val="15000"/>
                  </a:schemeClr>
                </a:solidFill>
              </a:rPr>
              <a:t> </a:t>
            </a:r>
            <a:r>
              <a:rPr lang="ar-SA" sz="9600" dirty="0" smtClean="0">
                <a:solidFill>
                  <a:schemeClr val="tx1">
                    <a:lumMod val="85000"/>
                    <a:lumOff val="15000"/>
                  </a:schemeClr>
                </a:solidFill>
              </a:rPr>
              <a:t>  وافقت </a:t>
            </a:r>
            <a:r>
              <a:rPr lang="ar-SA" sz="9600" dirty="0">
                <a:solidFill>
                  <a:schemeClr val="tx1">
                    <a:lumMod val="85000"/>
                    <a:lumOff val="15000"/>
                  </a:schemeClr>
                </a:solidFill>
              </a:rPr>
              <a:t>الـ</a:t>
            </a:r>
            <a:r>
              <a:rPr lang="en-US" sz="9600" b="1" dirty="0">
                <a:solidFill>
                  <a:schemeClr val="tx1">
                    <a:lumMod val="85000"/>
                    <a:lumOff val="15000"/>
                  </a:schemeClr>
                </a:solidFill>
              </a:rPr>
              <a:t>FDA</a:t>
            </a:r>
            <a:r>
              <a:rPr lang="en-US" sz="9600" dirty="0">
                <a:solidFill>
                  <a:schemeClr val="tx1">
                    <a:lumMod val="85000"/>
                    <a:lumOff val="15000"/>
                  </a:schemeClr>
                </a:solidFill>
              </a:rPr>
              <a:t> </a:t>
            </a:r>
            <a:r>
              <a:rPr lang="ar-SA" sz="9600" dirty="0" smtClean="0">
                <a:solidFill>
                  <a:schemeClr val="tx1">
                    <a:lumMod val="85000"/>
                    <a:lumOff val="15000"/>
                  </a:schemeClr>
                </a:solidFill>
              </a:rPr>
              <a:t> على </a:t>
            </a:r>
            <a:r>
              <a:rPr lang="ar-SA" sz="9600" dirty="0">
                <a:solidFill>
                  <a:schemeClr val="tx1">
                    <a:lumMod val="85000"/>
                    <a:lumOff val="15000"/>
                  </a:schemeClr>
                </a:solidFill>
              </a:rPr>
              <a:t>أنها آمنة </a:t>
            </a:r>
            <a:r>
              <a:rPr lang="ar-SA" sz="9600" dirty="0" smtClean="0">
                <a:solidFill>
                  <a:schemeClr val="tx1">
                    <a:lumMod val="85000"/>
                    <a:lumOff val="15000"/>
                  </a:schemeClr>
                </a:solidFill>
              </a:rPr>
              <a:t>للااستخدام  في المايكروويف.</a:t>
            </a:r>
          </a:p>
          <a:p>
            <a:pPr algn="just">
              <a:lnSpc>
                <a:spcPct val="160000"/>
              </a:lnSpc>
            </a:pPr>
            <a:r>
              <a:rPr lang="ar-IQ" sz="9600" dirty="0"/>
              <a:t>يمكن تطوير اللدائن مع أي مجموعة من الخصائص تقريبًا لاستيعاب أي تطبيق تقريبًا.</a:t>
            </a:r>
            <a:endParaRPr lang="ar-IQ" sz="9600" dirty="0" smtClean="0">
              <a:solidFill>
                <a:schemeClr val="tx1">
                  <a:lumMod val="85000"/>
                  <a:lumOff val="15000"/>
                </a:schemeClr>
              </a:solidFill>
            </a:endParaRPr>
          </a:p>
          <a:p>
            <a:pPr marL="0" indent="0" algn="just">
              <a:lnSpc>
                <a:spcPct val="160000"/>
              </a:lnSpc>
              <a:buNone/>
            </a:pPr>
            <a:endParaRPr lang="ar-IQ" sz="9600" dirty="0" smtClean="0">
              <a:solidFill>
                <a:schemeClr val="tx2">
                  <a:lumMod val="75000"/>
                </a:schemeClr>
              </a:solidFill>
            </a:endParaRPr>
          </a:p>
          <a:p>
            <a:pPr algn="just"/>
            <a:endParaRPr lang="ar-IQ" sz="2800" dirty="0"/>
          </a:p>
          <a:p>
            <a:endParaRPr lang="ar-SA" b="1" dirty="0" smtClean="0">
              <a:solidFill>
                <a:schemeClr val="tx2">
                  <a:lumMod val="75000"/>
                </a:schemeClr>
              </a:solidFill>
            </a:endParaRPr>
          </a:p>
          <a:p>
            <a:pPr marL="0" indent="0">
              <a:buNone/>
            </a:pPr>
            <a:r>
              <a:rPr lang="ar-SA" b="1" dirty="0" smtClean="0">
                <a:solidFill>
                  <a:schemeClr val="tx2">
                    <a:lumMod val="75000"/>
                  </a:schemeClr>
                </a:solidFill>
              </a:rPr>
              <a:t> </a:t>
            </a:r>
            <a:endParaRPr lang="en-US" sz="2100" dirty="0">
              <a:solidFill>
                <a:schemeClr val="tx2">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2781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951686"/>
            <a:ext cx="8892480" cy="3939540"/>
          </a:xfrm>
          <a:prstGeom prst="rect">
            <a:avLst/>
          </a:prstGeom>
          <a:solidFill>
            <a:schemeClr val="bg1"/>
          </a:solidFill>
        </p:spPr>
        <p:txBody>
          <a:bodyPr wrap="square" rtlCol="0">
            <a:spAutoFit/>
          </a:bodyPr>
          <a:lstStyle/>
          <a:p>
            <a:pPr>
              <a:lnSpc>
                <a:spcPct val="150000"/>
              </a:lnSpc>
            </a:pPr>
            <a:r>
              <a:rPr lang="en-US" sz="2800" b="1" dirty="0" smtClean="0"/>
              <a:t>References</a:t>
            </a:r>
            <a:r>
              <a:rPr lang="en-US" sz="2400" b="1" dirty="0" smtClean="0"/>
              <a:t>:</a:t>
            </a:r>
          </a:p>
          <a:p>
            <a:pPr marL="342900" indent="-342900" algn="just">
              <a:lnSpc>
                <a:spcPct val="150000"/>
              </a:lnSpc>
              <a:buFont typeface="Wingdings" pitchFamily="2" charset="2"/>
              <a:buChar char="v"/>
            </a:pPr>
            <a:r>
              <a:rPr lang="en-US" sz="2400" dirty="0">
                <a:hlinkClick r:id="rId2"/>
              </a:rPr>
              <a:t>https://</a:t>
            </a:r>
            <a:r>
              <a:rPr lang="en-US" sz="2400" dirty="0" smtClean="0">
                <a:hlinkClick r:id="rId2"/>
              </a:rPr>
              <a:t>www.dailymedicalinfo.com</a:t>
            </a:r>
            <a:r>
              <a:rPr lang="en-US" sz="2400" dirty="0" smtClean="0"/>
              <a:t>.</a:t>
            </a:r>
            <a:endParaRPr lang="en-US" sz="2400" b="1" dirty="0" smtClean="0"/>
          </a:p>
          <a:p>
            <a:pPr marL="342900" indent="-342900" algn="just">
              <a:lnSpc>
                <a:spcPct val="150000"/>
              </a:lnSpc>
              <a:buFont typeface="Wingdings" pitchFamily="2" charset="2"/>
              <a:buChar char="v"/>
            </a:pPr>
            <a:r>
              <a:rPr lang="en-US" sz="2400" dirty="0" smtClean="0"/>
              <a:t> </a:t>
            </a:r>
            <a:r>
              <a:rPr lang="en-US" sz="2400" dirty="0"/>
              <a:t>Fares bin </a:t>
            </a:r>
            <a:r>
              <a:rPr lang="en-US" sz="2400" dirty="0" err="1"/>
              <a:t>Dabbas</a:t>
            </a:r>
            <a:r>
              <a:rPr lang="en-US" sz="2400" dirty="0"/>
              <a:t> al-</a:t>
            </a:r>
            <a:r>
              <a:rPr lang="en-US" sz="2400" dirty="0" err="1"/>
              <a:t>Swailem</a:t>
            </a:r>
            <a:r>
              <a:rPr lang="en-US" sz="2400" dirty="0"/>
              <a:t>, "Plastic and </a:t>
            </a:r>
            <a:r>
              <a:rPr lang="en-US" sz="2400" dirty="0" smtClean="0"/>
              <a:t>food“, </a:t>
            </a:r>
            <a:r>
              <a:rPr lang="en-US" sz="2400" dirty="0"/>
              <a:t>King </a:t>
            </a:r>
            <a:r>
              <a:rPr lang="en-US" sz="2400" dirty="0" err="1"/>
              <a:t>Abdulaziz</a:t>
            </a:r>
            <a:r>
              <a:rPr lang="en-US" sz="2400" dirty="0"/>
              <a:t> City for Science and Technology, 2009.</a:t>
            </a:r>
            <a:endParaRPr lang="en-US" sz="2400" dirty="0" smtClean="0"/>
          </a:p>
          <a:p>
            <a:pPr marL="342900" indent="-342900" algn="just">
              <a:lnSpc>
                <a:spcPct val="150000"/>
              </a:lnSpc>
              <a:buFont typeface="Wingdings" pitchFamily="2" charset="2"/>
              <a:buChar char="v"/>
            </a:pPr>
            <a:r>
              <a:rPr lang="en-US" sz="2400" dirty="0" smtClean="0">
                <a:hlinkClick r:id="rId3"/>
              </a:rPr>
              <a:t>https</a:t>
            </a:r>
            <a:r>
              <a:rPr lang="en-US" sz="2400" dirty="0">
                <a:hlinkClick r:id="rId3"/>
              </a:rPr>
              <a:t>://</a:t>
            </a:r>
            <a:r>
              <a:rPr lang="en-US" sz="2400" dirty="0" smtClean="0">
                <a:hlinkClick r:id="rId3"/>
              </a:rPr>
              <a:t>www.sehatok.com</a:t>
            </a:r>
            <a:r>
              <a:rPr lang="en-US" sz="2400" dirty="0" smtClean="0"/>
              <a:t>.</a:t>
            </a:r>
          </a:p>
          <a:p>
            <a:pPr marL="342900" indent="-342900" algn="just">
              <a:lnSpc>
                <a:spcPct val="150000"/>
              </a:lnSpc>
              <a:buFont typeface="Wingdings" pitchFamily="2" charset="2"/>
              <a:buChar char="v"/>
            </a:pPr>
            <a:r>
              <a:rPr lang="en-US" sz="2400" dirty="0">
                <a:hlinkClick r:id="rId4"/>
              </a:rPr>
              <a:t>https://</a:t>
            </a:r>
            <a:r>
              <a:rPr lang="en-US" sz="2400" dirty="0" smtClean="0">
                <a:hlinkClick r:id="rId4"/>
              </a:rPr>
              <a:t>www.chemicalsafetyfacts.org</a:t>
            </a:r>
            <a:r>
              <a:rPr lang="en-US" sz="2400" dirty="0" smtClean="0"/>
              <a:t>.</a:t>
            </a:r>
          </a:p>
          <a:p>
            <a:pPr marL="342900" indent="-342900" rtl="1">
              <a:buFont typeface="Wingdings" pitchFamily="2" charset="2"/>
              <a:buChar char="v"/>
            </a:pPr>
            <a:endParaRPr lang="en-US" sz="28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495" t="4168" b="5933"/>
          <a:stretch/>
        </p:blipFill>
        <p:spPr>
          <a:xfrm>
            <a:off x="5305679" y="3429000"/>
            <a:ext cx="3586801" cy="2269120"/>
          </a:xfrm>
          <a:prstGeom prst="rect">
            <a:avLst/>
          </a:prstGeom>
        </p:spPr>
      </p:pic>
    </p:spTree>
    <p:extLst>
      <p:ext uri="{BB962C8B-B14F-4D97-AF65-F5344CB8AC3E}">
        <p14:creationId xmlns:p14="http://schemas.microsoft.com/office/powerpoint/2010/main" val="281146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8" y="478797"/>
            <a:ext cx="8725034" cy="50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6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179512" y="836712"/>
            <a:ext cx="8733783" cy="5256584"/>
          </a:xfrm>
          <a:prstGeom prst="rect">
            <a:avLst/>
          </a:prstGeom>
          <a:solidFill>
            <a:schemeClr val="accent6">
              <a:lumMod val="40000"/>
              <a:lumOff val="60000"/>
            </a:schemeClr>
          </a:solidFill>
          <a:ln>
            <a:no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800" b="1" cap="all" dirty="0"/>
              <a:t>WHAT ARE PLASTICS?</a:t>
            </a:r>
          </a:p>
          <a:p>
            <a:pPr marL="0" indent="0" algn="just">
              <a:lnSpc>
                <a:spcPct val="150000"/>
              </a:lnSpc>
              <a:buNone/>
            </a:pPr>
            <a:r>
              <a:rPr lang="ar-IQ" sz="2000" dirty="0" smtClean="0"/>
              <a:t>   تعد </a:t>
            </a:r>
            <a:r>
              <a:rPr lang="ar-IQ" sz="2000" dirty="0"/>
              <a:t>المواد البلاستيكية شديدة التنوع وهي مثالية لمجموعة واسعة من التطبيقات الاستهلاكية والصناعية. الكثافة المنخفضة نسبياً لمعظم المواد البلاستيكية تمنح المنتجات البلاستيكية مزايا خفيفة الوزن. وعلى الرغم من أن معظمها يتمتع بخصائص عزل حراري وكهربائي </a:t>
            </a:r>
            <a:r>
              <a:rPr lang="ar-IQ" sz="2000" dirty="0" smtClean="0"/>
              <a:t>ممتازة، </a:t>
            </a:r>
            <a:r>
              <a:rPr lang="ar-IQ" sz="2000" dirty="0"/>
              <a:t>إلا أنه يمكن تصنيع بعض المواد البلاستيكية لتوصيل الكهرباء عند الحاجة</a:t>
            </a:r>
            <a:r>
              <a:rPr lang="ar-IQ" sz="2000" dirty="0" smtClean="0"/>
              <a:t>.</a:t>
            </a:r>
          </a:p>
          <a:p>
            <a:pPr marL="0" indent="0" algn="just">
              <a:lnSpc>
                <a:spcPct val="150000"/>
              </a:lnSpc>
              <a:buNone/>
            </a:pPr>
            <a:r>
              <a:rPr lang="ar-IQ" sz="2000" dirty="0" smtClean="0"/>
              <a:t> </a:t>
            </a:r>
            <a:r>
              <a:rPr lang="ar-IQ" sz="2000" dirty="0"/>
              <a:t>إنها مقاومة للتآكل للعديد من المواد التي تهاجم المواد </a:t>
            </a:r>
            <a:r>
              <a:rPr lang="ar-IQ" sz="2000" dirty="0" smtClean="0"/>
              <a:t>الأخرى، </a:t>
            </a:r>
            <a:r>
              <a:rPr lang="ar-IQ" sz="2000" dirty="0"/>
              <a:t>مما يجعلها متينة ومناسبة للاستخدام في البيئات القاسية. بعضها شفاف ، مما يجعل الأجهزة البصرية ممكنة. يمكن تشكيلها بسهولة في أشكال </a:t>
            </a:r>
            <a:r>
              <a:rPr lang="ar-IQ" sz="2000" dirty="0" smtClean="0"/>
              <a:t>معقدة، </a:t>
            </a:r>
            <a:r>
              <a:rPr lang="ar-IQ" sz="2000" dirty="0"/>
              <a:t>مما يسمح بدمج المواد الأخرى في المنتجات </a:t>
            </a:r>
            <a:r>
              <a:rPr lang="ar-IQ" sz="2000" dirty="0" smtClean="0"/>
              <a:t>البلاستيكية، </a:t>
            </a:r>
            <a:r>
              <a:rPr lang="ar-IQ" sz="2000" dirty="0"/>
              <a:t>مما يجعلها مثالية لمجموعة واسعة من الوظائف</a:t>
            </a:r>
            <a:r>
              <a:rPr lang="ar-IQ" sz="2000" dirty="0" smtClean="0"/>
              <a:t>.</a:t>
            </a:r>
          </a:p>
          <a:p>
            <a:pPr marL="0" indent="0" algn="just">
              <a:lnSpc>
                <a:spcPct val="150000"/>
              </a:lnSpc>
              <a:buNone/>
            </a:pPr>
            <a:r>
              <a:rPr lang="ar-IQ" sz="2000" dirty="0"/>
              <a:t>من حيث المبدأ ، يمكن تطوير اللدائن مع أي مجموعة من الخصائص تقريبًا لاستيعاب أي تطبيق تقريبًا. نتيجة لهذه الخصائص الجذابة ، يتم استخدام البلاستيك بشكل متزايد في العديد من </a:t>
            </a:r>
            <a:r>
              <a:rPr lang="ar-IQ" sz="2000" dirty="0" smtClean="0"/>
              <a:t>التطبيقات.</a:t>
            </a:r>
            <a:endParaRPr lang="en-US" sz="2000" dirty="0"/>
          </a:p>
          <a:p>
            <a:pPr marL="0" indent="0" algn="just">
              <a:lnSpc>
                <a:spcPct val="150000"/>
              </a:lnSpc>
              <a:buNone/>
            </a:pPr>
            <a:endParaRPr lang="ar-IQ" sz="2000" dirty="0"/>
          </a:p>
          <a:p>
            <a:pPr marL="0" indent="0" algn="just">
              <a:lnSpc>
                <a:spcPct val="150000"/>
              </a:lnSpc>
              <a:buNone/>
            </a:pPr>
            <a:endParaRPr lang="ar-IQ" sz="2000" dirty="0" smtClean="0"/>
          </a:p>
          <a:p>
            <a:pPr marL="0" indent="0" algn="just">
              <a:lnSpc>
                <a:spcPct val="150000"/>
              </a:lnSpc>
              <a:buNone/>
            </a:pPr>
            <a:endParaRPr lang="ar-IQ" sz="2000" dirty="0"/>
          </a:p>
          <a:p>
            <a:pPr marL="0" indent="0" algn="just">
              <a:lnSpc>
                <a:spcPct val="150000"/>
              </a:lnSpc>
              <a:buNone/>
            </a:pPr>
            <a:endParaRPr lang="ar-IQ" sz="2000" dirty="0"/>
          </a:p>
        </p:txBody>
      </p:sp>
    </p:spTree>
    <p:extLst>
      <p:ext uri="{BB962C8B-B14F-4D97-AF65-F5344CB8AC3E}">
        <p14:creationId xmlns:p14="http://schemas.microsoft.com/office/powerpoint/2010/main" val="341653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900" y="207580"/>
            <a:ext cx="5798036" cy="103326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n w="10541" cmpd="sng">
                  <a:solidFill>
                    <a:schemeClr val="accent1">
                      <a:shade val="88000"/>
                      <a:satMod val="110000"/>
                    </a:schemeClr>
                  </a:solidFill>
                  <a:prstDash val="solid"/>
                </a:ln>
                <a:solidFill>
                  <a:srgbClr val="7030A0"/>
                </a:solidFill>
              </a:rPr>
              <a:t>Disadvantages</a:t>
            </a:r>
            <a:r>
              <a:rPr lang="en-GB" sz="3200" b="1" dirty="0" smtClean="0">
                <a:ln w="10541" cmpd="sng">
                  <a:solidFill>
                    <a:schemeClr val="accent1">
                      <a:shade val="88000"/>
                      <a:satMod val="110000"/>
                    </a:schemeClr>
                  </a:solidFill>
                  <a:prstDash val="solid"/>
                </a:ln>
                <a:solidFill>
                  <a:srgbClr val="7030A0"/>
                </a:solidFill>
              </a:rPr>
              <a:t> </a:t>
            </a:r>
            <a:r>
              <a:rPr lang="en-GB" sz="3600" b="1" dirty="0">
                <a:ln w="10541" cmpd="sng">
                  <a:solidFill>
                    <a:schemeClr val="accent1">
                      <a:shade val="88000"/>
                      <a:satMod val="110000"/>
                    </a:schemeClr>
                  </a:solidFill>
                  <a:prstDash val="solid"/>
                </a:ln>
                <a:solidFill>
                  <a:srgbClr val="7030A0"/>
                </a:solidFill>
              </a:rPr>
              <a:t>of </a:t>
            </a:r>
            <a:r>
              <a:rPr lang="en-GB" sz="3600" b="1" dirty="0" smtClean="0">
                <a:ln w="10541" cmpd="sng">
                  <a:solidFill>
                    <a:schemeClr val="accent1">
                      <a:shade val="88000"/>
                      <a:satMod val="110000"/>
                    </a:schemeClr>
                  </a:solidFill>
                  <a:prstDash val="solid"/>
                </a:ln>
                <a:solidFill>
                  <a:srgbClr val="7030A0"/>
                </a:solidFill>
              </a:rPr>
              <a:t>Plastic</a:t>
            </a:r>
            <a:endParaRPr lang="ar-IQ" sz="3600" dirty="0">
              <a:solidFill>
                <a:srgbClr val="7030A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69" y="4365104"/>
            <a:ext cx="3460207" cy="240905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21247"/>
          <a:stretch/>
        </p:blipFill>
        <p:spPr>
          <a:xfrm>
            <a:off x="696979" y="4344471"/>
            <a:ext cx="3090210" cy="2468905"/>
          </a:xfrm>
          <a:prstGeom prst="rect">
            <a:avLst/>
          </a:prstGeom>
        </p:spPr>
      </p:pic>
      <p:sp>
        <p:nvSpPr>
          <p:cNvPr id="8" name="TextBox 7"/>
          <p:cNvSpPr txBox="1"/>
          <p:nvPr/>
        </p:nvSpPr>
        <p:spPr>
          <a:xfrm>
            <a:off x="0" y="1806367"/>
            <a:ext cx="9144000" cy="2554545"/>
          </a:xfrm>
          <a:prstGeom prst="rect">
            <a:avLst/>
          </a:prstGeom>
          <a:blipFill>
            <a:blip r:embed="rId5"/>
            <a:tile tx="0" ty="0" sx="100000" sy="100000" flip="none" algn="tl"/>
          </a:blipFill>
          <a:ln>
            <a:noFill/>
          </a:ln>
        </p:spPr>
        <p:style>
          <a:lnRef idx="2">
            <a:schemeClr val="accent3"/>
          </a:lnRef>
          <a:fillRef idx="1">
            <a:schemeClr val="lt1"/>
          </a:fillRef>
          <a:effectRef idx="0">
            <a:schemeClr val="accent3"/>
          </a:effectRef>
          <a:fontRef idx="minor">
            <a:schemeClr val="dk1"/>
          </a:fontRef>
        </p:style>
        <p:txBody>
          <a:bodyPr wrap="square" rtlCol="1">
            <a:spAutoFit/>
          </a:bodyPr>
          <a:lstStyle/>
          <a:p>
            <a:pPr marL="342900" indent="-342900" algn="just">
              <a:buFont typeface="Wingdings" pitchFamily="2" charset="2"/>
              <a:buChar char="q"/>
            </a:pPr>
            <a:r>
              <a:rPr lang="en-US" sz="2000" b="1" dirty="0" smtClean="0">
                <a:solidFill>
                  <a:prstClr val="black"/>
                </a:solidFill>
              </a:rPr>
              <a:t>They are </a:t>
            </a:r>
            <a:r>
              <a:rPr lang="en-US" sz="2000" b="1" dirty="0" smtClean="0">
                <a:solidFill>
                  <a:srgbClr val="FF0000"/>
                </a:solidFill>
              </a:rPr>
              <a:t>non renewable resources</a:t>
            </a:r>
            <a:r>
              <a:rPr lang="en-US" sz="2000" b="1" dirty="0" smtClean="0">
                <a:solidFill>
                  <a:prstClr val="black"/>
                </a:solidFill>
              </a:rPr>
              <a:t>.</a:t>
            </a:r>
          </a:p>
          <a:p>
            <a:pPr marL="342900" indent="-342900" algn="just">
              <a:buFont typeface="Wingdings" pitchFamily="2" charset="2"/>
              <a:buChar char="q"/>
            </a:pPr>
            <a:r>
              <a:rPr lang="en-US" sz="2000" b="1" dirty="0">
                <a:solidFill>
                  <a:prstClr val="black"/>
                </a:solidFill>
              </a:rPr>
              <a:t>They are produce toxic fumes when burnt.</a:t>
            </a:r>
          </a:p>
          <a:p>
            <a:pPr marL="342900" indent="-342900" algn="just">
              <a:buFont typeface="Wingdings" pitchFamily="2" charset="2"/>
              <a:buChar char="q"/>
            </a:pPr>
            <a:r>
              <a:rPr lang="en-US" sz="2000" b="1" dirty="0" smtClean="0">
                <a:solidFill>
                  <a:prstClr val="black"/>
                </a:solidFill>
              </a:rPr>
              <a:t>They </a:t>
            </a:r>
            <a:r>
              <a:rPr lang="en-US" sz="2000" b="1" dirty="0">
                <a:solidFill>
                  <a:prstClr val="black"/>
                </a:solidFill>
              </a:rPr>
              <a:t>are </a:t>
            </a:r>
            <a:r>
              <a:rPr lang="en-US" sz="2000" b="1" dirty="0">
                <a:solidFill>
                  <a:srgbClr val="FF0000"/>
                </a:solidFill>
              </a:rPr>
              <a:t>non biodegradable </a:t>
            </a:r>
            <a:r>
              <a:rPr lang="en-US" sz="2000" b="1" dirty="0">
                <a:solidFill>
                  <a:prstClr val="black"/>
                </a:solidFill>
              </a:rPr>
              <a:t>and take (500-1000 years) to degrade.</a:t>
            </a:r>
          </a:p>
          <a:p>
            <a:pPr marL="342900" indent="-342900" algn="just">
              <a:buFont typeface="Wingdings" pitchFamily="2" charset="2"/>
              <a:buChar char="q"/>
            </a:pPr>
            <a:r>
              <a:rPr lang="en-US" sz="2000" b="1" dirty="0" smtClean="0">
                <a:solidFill>
                  <a:prstClr val="black"/>
                </a:solidFill>
              </a:rPr>
              <a:t>The poisonous gases produced by the decomposition plastic can causes cancer.</a:t>
            </a:r>
          </a:p>
          <a:p>
            <a:pPr marL="342900" indent="-342900" algn="just">
              <a:buFont typeface="Wingdings" pitchFamily="2" charset="2"/>
              <a:buChar char="q"/>
            </a:pPr>
            <a:r>
              <a:rPr lang="en-US" sz="2000" b="1" dirty="0" smtClean="0">
                <a:solidFill>
                  <a:prstClr val="black"/>
                </a:solidFill>
              </a:rPr>
              <a:t>The </a:t>
            </a:r>
            <a:r>
              <a:rPr lang="en-US" sz="2000" b="1" dirty="0">
                <a:solidFill>
                  <a:prstClr val="black"/>
                </a:solidFill>
              </a:rPr>
              <a:t>recycling of plastic is not cost effective process and even more expensive compare to its </a:t>
            </a:r>
            <a:r>
              <a:rPr lang="en-US" sz="2000" b="1" dirty="0" smtClean="0">
                <a:solidFill>
                  <a:prstClr val="black"/>
                </a:solidFill>
              </a:rPr>
              <a:t>manufacturing.</a:t>
            </a:r>
          </a:p>
          <a:p>
            <a:pPr marL="342900" indent="-342900" algn="just">
              <a:buFont typeface="Wingdings" pitchFamily="2" charset="2"/>
              <a:buChar char="q"/>
            </a:pPr>
            <a:r>
              <a:rPr lang="en-US" sz="2000" b="1" dirty="0" smtClean="0">
                <a:solidFill>
                  <a:prstClr val="black"/>
                </a:solidFill>
              </a:rPr>
              <a:t>Plastic materials are mostly end up as harmful waste which pollute the environment and threatening our health.</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036" y="116632"/>
            <a:ext cx="3348196" cy="2248424"/>
          </a:xfrm>
          <a:prstGeom prst="rect">
            <a:avLst/>
          </a:prstGeom>
        </p:spPr>
      </p:pic>
    </p:spTree>
    <p:extLst>
      <p:ext uri="{BB962C8B-B14F-4D97-AF65-F5344CB8AC3E}">
        <p14:creationId xmlns:p14="http://schemas.microsoft.com/office/powerpoint/2010/main" val="116417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628800"/>
            <a:ext cx="8438048" cy="2376264"/>
          </a:xfrm>
          <a:solidFill>
            <a:schemeClr val="bg1">
              <a:lumMod val="95000"/>
            </a:schemeClr>
          </a:solidFill>
        </p:spPr>
        <p:txBody>
          <a:bodyPr>
            <a:noAutofit/>
          </a:bodyPr>
          <a:lstStyle/>
          <a:p>
            <a:pPr lvl="0" algn="just" rtl="0">
              <a:spcBef>
                <a:spcPts val="0"/>
              </a:spcBef>
              <a:buFont typeface="Wingdings" pitchFamily="2" charset="2"/>
              <a:buChar char="q"/>
            </a:pPr>
            <a:r>
              <a:rPr lang="en-US" sz="2000" b="1" dirty="0" smtClean="0"/>
              <a:t>Light in weight, unbreakable, transported easily.</a:t>
            </a:r>
          </a:p>
          <a:p>
            <a:pPr lvl="0" algn="just" rtl="0">
              <a:spcBef>
                <a:spcPts val="0"/>
              </a:spcBef>
              <a:buFont typeface="Wingdings" pitchFamily="2" charset="2"/>
              <a:buChar char="q"/>
            </a:pPr>
            <a:r>
              <a:rPr lang="en-US" sz="2000" b="1" dirty="0" smtClean="0"/>
              <a:t>Resistant to corrosion, inorganic chemicals, water.</a:t>
            </a:r>
          </a:p>
          <a:p>
            <a:pPr lvl="0" algn="just" rtl="0">
              <a:spcBef>
                <a:spcPts val="0"/>
              </a:spcBef>
              <a:buFont typeface="Wingdings" pitchFamily="2" charset="2"/>
              <a:buChar char="q"/>
            </a:pPr>
            <a:r>
              <a:rPr lang="en-US" sz="2000" b="1" dirty="0" smtClean="0"/>
              <a:t>Low thermal conductivity (good insulators) .</a:t>
            </a:r>
          </a:p>
          <a:p>
            <a:pPr lvl="0" algn="just" rtl="0">
              <a:spcBef>
                <a:spcPts val="0"/>
              </a:spcBef>
              <a:buFont typeface="Wingdings" pitchFamily="2" charset="2"/>
              <a:buChar char="q"/>
            </a:pPr>
            <a:r>
              <a:rPr lang="en-US" sz="2000" b="1" dirty="0" smtClean="0"/>
              <a:t>Chemically inert.</a:t>
            </a:r>
          </a:p>
          <a:p>
            <a:pPr lvl="0" algn="just" rtl="0">
              <a:spcBef>
                <a:spcPts val="0"/>
              </a:spcBef>
              <a:buFont typeface="Wingdings" pitchFamily="2" charset="2"/>
              <a:buChar char="q"/>
            </a:pPr>
            <a:r>
              <a:rPr lang="en-US" sz="2000" b="1" dirty="0" smtClean="0"/>
              <a:t>Easily formed, available in various shapes and sizes.</a:t>
            </a:r>
          </a:p>
          <a:p>
            <a:pPr lvl="0" algn="just" rtl="0">
              <a:spcBef>
                <a:spcPts val="0"/>
              </a:spcBef>
              <a:buFont typeface="Wingdings" pitchFamily="2" charset="2"/>
              <a:buChar char="q"/>
            </a:pPr>
            <a:r>
              <a:rPr lang="en-US" sz="2000" b="1" dirty="0">
                <a:solidFill>
                  <a:prstClr val="black"/>
                </a:solidFill>
              </a:rPr>
              <a:t>They are cheap</a:t>
            </a:r>
            <a:r>
              <a:rPr lang="en-US" sz="2000" b="1" dirty="0" smtClean="0">
                <a:solidFill>
                  <a:prstClr val="black"/>
                </a:solidFill>
              </a:rPr>
              <a:t>.</a:t>
            </a:r>
            <a:endParaRPr lang="en-US" sz="2000" b="1" dirty="0" smtClean="0"/>
          </a:p>
          <a:p>
            <a:pPr lvl="0" algn="just" rtl="0">
              <a:spcBef>
                <a:spcPts val="0"/>
              </a:spcBef>
              <a:buFont typeface="Wingdings" pitchFamily="2" charset="2"/>
              <a:buChar char="q"/>
            </a:pPr>
            <a:r>
              <a:rPr lang="en-US" sz="2000" b="1" dirty="0" smtClean="0"/>
              <a:t>Recyclable.</a:t>
            </a:r>
          </a:p>
        </p:txBody>
      </p:sp>
      <p:sp>
        <p:nvSpPr>
          <p:cNvPr id="2" name="Rectangle 1"/>
          <p:cNvSpPr/>
          <p:nvPr/>
        </p:nvSpPr>
        <p:spPr>
          <a:xfrm>
            <a:off x="0" y="432048"/>
            <a:ext cx="6588224" cy="119675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n w="10541" cmpd="sng">
                  <a:solidFill>
                    <a:srgbClr val="4F81BD">
                      <a:shade val="88000"/>
                      <a:satMod val="110000"/>
                    </a:srgbClr>
                  </a:solidFill>
                  <a:prstDash val="solid"/>
                </a:ln>
                <a:solidFill>
                  <a:srgbClr val="7030A0"/>
                </a:solidFill>
              </a:rPr>
              <a:t>Advantages of </a:t>
            </a:r>
            <a:r>
              <a:rPr lang="en-GB" sz="2800" b="1" dirty="0" smtClean="0">
                <a:ln w="10541" cmpd="sng">
                  <a:solidFill>
                    <a:srgbClr val="4F81BD">
                      <a:shade val="88000"/>
                      <a:satMod val="110000"/>
                    </a:srgbClr>
                  </a:solidFill>
                  <a:prstDash val="solid"/>
                </a:ln>
                <a:solidFill>
                  <a:srgbClr val="7030A0"/>
                </a:solidFill>
              </a:rPr>
              <a:t>Plastic over other traditional materials:</a:t>
            </a:r>
            <a:endParaRPr lang="ar-IQ" sz="2800" dirty="0">
              <a:solidFill>
                <a:srgbClr val="7030A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509120"/>
            <a:ext cx="3707903" cy="234888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2219" b="8682"/>
          <a:stretch/>
        </p:blipFill>
        <p:spPr>
          <a:xfrm>
            <a:off x="5580112" y="4350368"/>
            <a:ext cx="3491881" cy="2391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64096"/>
            <a:ext cx="2627784" cy="1728192"/>
          </a:xfrm>
          <a:prstGeom prst="rect">
            <a:avLst/>
          </a:prstGeom>
        </p:spPr>
      </p:pic>
    </p:spTree>
    <p:extLst>
      <p:ext uri="{BB962C8B-B14F-4D97-AF65-F5344CB8AC3E}">
        <p14:creationId xmlns:p14="http://schemas.microsoft.com/office/powerpoint/2010/main" val="30145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 y="3284984"/>
            <a:ext cx="4569459" cy="3061137"/>
          </a:xfrm>
          <a:prstGeom prst="rect">
            <a:avLst/>
          </a:prstGeom>
        </p:spPr>
      </p:pic>
      <p:sp>
        <p:nvSpPr>
          <p:cNvPr id="5" name="Rectangle 4"/>
          <p:cNvSpPr/>
          <p:nvPr/>
        </p:nvSpPr>
        <p:spPr>
          <a:xfrm>
            <a:off x="400931" y="1412776"/>
            <a:ext cx="8352928" cy="95410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wrap="square">
            <a:spAutoFit/>
          </a:bodyPr>
          <a:lstStyle/>
          <a:p>
            <a:pPr algn="just" rtl="1"/>
            <a:r>
              <a:rPr lang="ar-IQ" sz="2800" b="1" dirty="0">
                <a:solidFill>
                  <a:prstClr val="black"/>
                </a:solidFill>
              </a:rPr>
              <a:t>ونتيجة لهذه الخصائص الجذابة، يتم استخدام البلاستيك بشكل متزايد في التطبيقات التالية: البناء والإلكترونيات </a:t>
            </a:r>
            <a:r>
              <a:rPr lang="ar-IQ" sz="2800" b="1" dirty="0">
                <a:solidFill>
                  <a:srgbClr val="FF0000"/>
                </a:solidFill>
              </a:rPr>
              <a:t>والتغليف</a:t>
            </a:r>
            <a:r>
              <a:rPr lang="ar-IQ" sz="2800" b="1" dirty="0">
                <a:solidFill>
                  <a:prstClr val="black"/>
                </a:solidFill>
              </a:rPr>
              <a:t> وغيرها من الصناعات.</a:t>
            </a:r>
            <a:endParaRPr lang="en-US" sz="2800" b="1"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92" y="2636912"/>
            <a:ext cx="4572000" cy="3061137"/>
          </a:xfrm>
          <a:prstGeom prst="rect">
            <a:avLst/>
          </a:prstGeom>
        </p:spPr>
      </p:pic>
    </p:spTree>
    <p:extLst>
      <p:ext uri="{BB962C8B-B14F-4D97-AF65-F5344CB8AC3E}">
        <p14:creationId xmlns:p14="http://schemas.microsoft.com/office/powerpoint/2010/main" val="274984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1520" y="332656"/>
            <a:ext cx="8712968" cy="6237312"/>
          </a:xfrm>
          <a:prstGeom prst="rect">
            <a:avLst/>
          </a:prstGeom>
          <a:solidFill>
            <a:schemeClr val="accent4">
              <a:lumMod val="20000"/>
              <a:lumOff val="8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ar-IQ" sz="2000" b="1" dirty="0" smtClean="0"/>
              <a:t>  </a:t>
            </a:r>
            <a:r>
              <a:rPr lang="ar-IQ" sz="2000" dirty="0" smtClean="0"/>
              <a:t>يعدّ </a:t>
            </a:r>
            <a:r>
              <a:rPr lang="ar-IQ" sz="2000" dirty="0"/>
              <a:t>البحث في العلاقة التفاعلية بين البلاستيك والغذاء، موضوعًا بالغ الأهمية والخطورة، وهذا يتطلب منا الانتباه والحذر. نجد المواد البلاستيكية تحيط بأطعمتنا، لذلك من الضرورة بمكان أن نفهم طبيعة هذه العلاقة وإطارها، بحيث نتمكن من وضع حدود فاصلة بين ما هو مسموح وما هو ممنوع.</a:t>
            </a:r>
          </a:p>
          <a:p>
            <a:pPr marL="0" indent="0" algn="just">
              <a:lnSpc>
                <a:spcPct val="150000"/>
              </a:lnSpc>
              <a:buNone/>
            </a:pPr>
            <a:r>
              <a:rPr lang="ar-IQ" sz="2000" dirty="0" smtClean="0"/>
              <a:t>فالمواد </a:t>
            </a:r>
            <a:r>
              <a:rPr lang="ar-IQ" sz="2000" dirty="0"/>
              <a:t>البلاستيكية تتميز بأنها زهيدة الثمن، خفيفة الوزن، وغير قابلة للانكسار، وسهلة التشكل إذا ما قورنت بالمواد الزجاجية أو المعدنية أو الخشبية.. </a:t>
            </a:r>
            <a:r>
              <a:rPr lang="ar-IQ" sz="2000" b="1" dirty="0">
                <a:solidFill>
                  <a:srgbClr val="FF0000"/>
                </a:solidFill>
              </a:rPr>
              <a:t>ولعل أهم خاصية توفرها المواد البلاستيكية، هي قدرتها على الحفاظ على جودة المنتج الغذائي وحمايته من العوامل التي قد تتسبب في فساده وذهاب نكهته، فهي تصنع جدارًا يمنع حدوث أي تبادل غازي ما بين الوسط المحيط والمادة </a:t>
            </a:r>
            <a:r>
              <a:rPr lang="ar-IQ" sz="2000" b="1" dirty="0" smtClean="0">
                <a:solidFill>
                  <a:srgbClr val="FF0000"/>
                </a:solidFill>
              </a:rPr>
              <a:t>الغذائية</a:t>
            </a:r>
            <a:r>
              <a:rPr lang="ar-IQ" sz="2000" dirty="0" smtClean="0"/>
              <a:t>.</a:t>
            </a:r>
          </a:p>
          <a:p>
            <a:pPr marL="0" indent="0" algn="just">
              <a:lnSpc>
                <a:spcPct val="150000"/>
              </a:lnSpc>
              <a:buNone/>
            </a:pPr>
            <a:r>
              <a:rPr lang="ar-IQ" sz="2000" dirty="0" smtClean="0"/>
              <a:t>  كذلك يمتاز البلاستيك عن غيره من المواد، في الصمود أمام العوامل الجوية المتغيرة، فهو لا يتآكل ولا يصدأ، فضلاً عن سهولة إنتاجه غير المعقدة، كما أنه غير مكلف في عمليات النقل والاستخدام.. لكن في مقابل هذه الميزات، لا بد من القلق بشأن المخاطر المحتملة من تلوث الأغذية لدى تغليفها وحفظها بالمواد البلاستيكية. لذا هل فكرت يومًا ما أثر ذلك على صحتك وعلى البيئة من حولك؟ هل فكرت من أي مادة أولية يصنع البلاستيك؟ وهل علمت يومًا أن هناك أنواعًا يجب عليك الحذر منها قبل استخدامها لأنها صنعت من أجل استخدام محدد؟</a:t>
            </a:r>
            <a:endParaRPr lang="en-US" sz="2000" dirty="0"/>
          </a:p>
        </p:txBody>
      </p:sp>
    </p:spTree>
    <p:extLst>
      <p:ext uri="{BB962C8B-B14F-4D97-AF65-F5344CB8AC3E}">
        <p14:creationId xmlns:p14="http://schemas.microsoft.com/office/powerpoint/2010/main" val="295678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0" y="1009980"/>
            <a:ext cx="9144000" cy="2274785"/>
          </a:xfrm>
          <a:prstGeom prst="rect">
            <a:avLst/>
          </a:prstGeom>
          <a:solidFill>
            <a:schemeClr val="accent5">
              <a:lumMod val="20000"/>
              <a:lumOff val="80000"/>
            </a:schemeClr>
          </a:solidFill>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ar-IQ" sz="2400" dirty="0" smtClean="0"/>
              <a:t>  تختلف </a:t>
            </a:r>
            <a:r>
              <a:rPr lang="ar-IQ" sz="2400" dirty="0"/>
              <a:t>أنواع البلاستيك حسب المادة الأساسية الداخلة في تصنيعها والتي تعرف بالمونومر (أي جزيء صغير يرتبط بجزيئات أخرى لتكوين مركب أكبر يسمى البوليمر)، ولذلك تختلف تطبيقات هذه المواد حسب مواصفات المنتج </a:t>
            </a:r>
            <a:r>
              <a:rPr lang="ar-IQ" sz="2400" dirty="0" smtClean="0"/>
              <a:t>النهائي. يعد </a:t>
            </a:r>
            <a:r>
              <a:rPr lang="ar-IQ" sz="2400" b="1" dirty="0">
                <a:solidFill>
                  <a:srgbClr val="FF0000"/>
                </a:solidFill>
              </a:rPr>
              <a:t>البولي أوليفين </a:t>
            </a:r>
            <a:r>
              <a:rPr lang="ar-IQ" sz="2400" dirty="0" smtClean="0"/>
              <a:t>و</a:t>
            </a:r>
            <a:r>
              <a:rPr lang="ar-IQ" sz="2400" b="1" u="sng" dirty="0" smtClean="0">
                <a:solidFill>
                  <a:srgbClr val="FF0000"/>
                </a:solidFill>
              </a:rPr>
              <a:t>البولي ستايرين</a:t>
            </a:r>
            <a:r>
              <a:rPr lang="ar-IQ" sz="2400" b="1" dirty="0" smtClean="0">
                <a:solidFill>
                  <a:srgbClr val="FF0000"/>
                </a:solidFill>
              </a:rPr>
              <a:t> </a:t>
            </a:r>
            <a:r>
              <a:rPr lang="ar-IQ" sz="2400" dirty="0"/>
              <a:t>و</a:t>
            </a:r>
            <a:r>
              <a:rPr lang="ar-IQ" sz="2400" b="1" u="sng" dirty="0">
                <a:solidFill>
                  <a:srgbClr val="FF0000"/>
                </a:solidFill>
              </a:rPr>
              <a:t>البوليستر</a:t>
            </a:r>
            <a:r>
              <a:rPr lang="ar-IQ" sz="2400" dirty="0"/>
              <a:t> من أهم المواد البلاستيكية التي تصنع منها مواد تغليف المواد الغذائية</a:t>
            </a:r>
            <a:r>
              <a:rPr lang="ar-IQ" sz="2000" dirty="0"/>
              <a:t>.</a:t>
            </a:r>
            <a:endParaRPr 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886334"/>
            <a:ext cx="3170684" cy="16308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010" y="3329490"/>
            <a:ext cx="2204102" cy="2348879"/>
          </a:xfrm>
          <a:prstGeom prst="rect">
            <a:avLst/>
          </a:prstGeom>
        </p:spPr>
      </p:pic>
      <p:sp>
        <p:nvSpPr>
          <p:cNvPr id="6" name="TextBox 5"/>
          <p:cNvSpPr txBox="1"/>
          <p:nvPr/>
        </p:nvSpPr>
        <p:spPr>
          <a:xfrm>
            <a:off x="971600" y="5830769"/>
            <a:ext cx="1591943" cy="369332"/>
          </a:xfrm>
          <a:prstGeom prst="rect">
            <a:avLst/>
          </a:prstGeom>
          <a:solidFill>
            <a:srgbClr val="FFFF00"/>
          </a:solidFill>
        </p:spPr>
        <p:txBody>
          <a:bodyPr wrap="square" rtlCol="0">
            <a:spAutoFit/>
          </a:bodyPr>
          <a:lstStyle/>
          <a:p>
            <a:pPr algn="ctr"/>
            <a:r>
              <a:rPr lang="en-US" b="1" dirty="0"/>
              <a:t>polyolefin</a:t>
            </a:r>
            <a:r>
              <a:rPr lang="en-US" dirty="0"/>
              <a:t> </a:t>
            </a:r>
          </a:p>
        </p:txBody>
      </p:sp>
      <p:sp>
        <p:nvSpPr>
          <p:cNvPr id="7" name="TextBox 6"/>
          <p:cNvSpPr txBox="1"/>
          <p:nvPr/>
        </p:nvSpPr>
        <p:spPr>
          <a:xfrm>
            <a:off x="6660232" y="5830769"/>
            <a:ext cx="1440160" cy="369332"/>
          </a:xfrm>
          <a:prstGeom prst="rect">
            <a:avLst/>
          </a:prstGeom>
          <a:solidFill>
            <a:srgbClr val="FFFF00"/>
          </a:solidFill>
        </p:spPr>
        <p:txBody>
          <a:bodyPr wrap="square" rtlCol="0">
            <a:spAutoFit/>
          </a:bodyPr>
          <a:lstStyle/>
          <a:p>
            <a:pPr algn="ctr"/>
            <a:r>
              <a:rPr lang="en-US" b="1" dirty="0"/>
              <a:t>Polyesters</a:t>
            </a:r>
            <a:endParaRPr lang="en-US" dirty="0"/>
          </a:p>
        </p:txBody>
      </p:sp>
      <p:sp>
        <p:nvSpPr>
          <p:cNvPr id="8" name="TextBox 7"/>
          <p:cNvSpPr txBox="1"/>
          <p:nvPr/>
        </p:nvSpPr>
        <p:spPr>
          <a:xfrm>
            <a:off x="3779912" y="5830769"/>
            <a:ext cx="1512168" cy="369332"/>
          </a:xfrm>
          <a:prstGeom prst="rect">
            <a:avLst/>
          </a:prstGeom>
          <a:solidFill>
            <a:srgbClr val="FFFF00"/>
          </a:solidFill>
        </p:spPr>
        <p:txBody>
          <a:bodyPr wrap="square" rtlCol="0">
            <a:spAutoFit/>
          </a:bodyPr>
          <a:lstStyle/>
          <a:p>
            <a:pPr algn="ctr"/>
            <a:r>
              <a:rPr lang="en-US" b="1" dirty="0"/>
              <a:t>polystyrene</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947688"/>
            <a:ext cx="1944215" cy="1281512"/>
          </a:xfrm>
          <a:prstGeom prst="rect">
            <a:avLst/>
          </a:prstGeom>
        </p:spPr>
      </p:pic>
    </p:spTree>
    <p:extLst>
      <p:ext uri="{BB962C8B-B14F-4D97-AF65-F5344CB8AC3E}">
        <p14:creationId xmlns:p14="http://schemas.microsoft.com/office/powerpoint/2010/main" val="410734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7001</TotalTime>
  <Words>2570</Words>
  <Application>Microsoft Office PowerPoint</Application>
  <PresentationFormat>On-screen Show (4:3)</PresentationFormat>
  <Paragraphs>182</Paragraphs>
  <Slides>35</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35</vt:i4>
      </vt:variant>
    </vt:vector>
  </HeadingPairs>
  <TitlesOfParts>
    <vt:vector size="50" baseType="lpstr">
      <vt:lpstr>Aharoni</vt:lpstr>
      <vt:lpstr>Arial</vt:lpstr>
      <vt:lpstr>Book Antiqua</vt:lpstr>
      <vt:lpstr>Calibri</vt:lpstr>
      <vt:lpstr>Palatino Linotype</vt:lpstr>
      <vt:lpstr>tajawal</vt:lpstr>
      <vt:lpstr>Times New Roman</vt:lpstr>
      <vt:lpstr>Wingdings</vt:lpstr>
      <vt:lpstr>Office Theme</vt:lpstr>
      <vt:lpstr>1_Office Theme</vt:lpstr>
      <vt:lpstr>3_Office Theme</vt:lpstr>
      <vt:lpstr>6_Office Theme</vt:lpstr>
      <vt:lpstr>7_Office Theme</vt:lpstr>
      <vt:lpstr>8_Office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PRDC</dc:creator>
  <cp:lastModifiedBy>EngAli</cp:lastModifiedBy>
  <cp:revision>368</cp:revision>
  <dcterms:created xsi:type="dcterms:W3CDTF">2006-08-16T00:00:00Z</dcterms:created>
  <dcterms:modified xsi:type="dcterms:W3CDTF">2023-08-31T15:13:28Z</dcterms:modified>
</cp:coreProperties>
</file>