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1" r:id="rId4"/>
    <p:sldId id="263" r:id="rId5"/>
    <p:sldId id="257" r:id="rId6"/>
    <p:sldId id="272" r:id="rId7"/>
    <p:sldId id="273" r:id="rId8"/>
    <p:sldId id="270" r:id="rId9"/>
    <p:sldId id="277" r:id="rId10"/>
    <p:sldId id="274" r:id="rId11"/>
    <p:sldId id="271" r:id="rId12"/>
    <p:sldId id="260" r:id="rId13"/>
    <p:sldId id="266" r:id="rId14"/>
    <p:sldId id="267" r:id="rId15"/>
    <p:sldId id="264" r:id="rId16"/>
    <p:sldId id="279" r:id="rId17"/>
    <p:sldId id="259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18B8A66-1ED3-4AF4-8BDE-0250C4E1DB1D}" type="datetimeFigureOut">
              <a:rPr lang="ar-IQ" smtClean="0"/>
              <a:t>28/12/1446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DD8FB16-3563-4657-A288-536D7022C7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3485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8FB16-3563-4657-A288-536D7022C7A6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58264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8FB16-3563-4657-A288-536D7022C7A6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1093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4A4A-D5D9-4653-A8C7-42E2A3837650}" type="datetimeFigureOut">
              <a:rPr lang="ar-IQ" smtClean="0"/>
              <a:t>28/12/1446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2B09-9403-49BB-9926-942334E685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1068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4A4A-D5D9-4653-A8C7-42E2A3837650}" type="datetimeFigureOut">
              <a:rPr lang="ar-IQ" smtClean="0"/>
              <a:t>28/12/1446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2B09-9403-49BB-9926-942334E685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9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4A4A-D5D9-4653-A8C7-42E2A3837650}" type="datetimeFigureOut">
              <a:rPr lang="ar-IQ" smtClean="0"/>
              <a:t>28/12/1446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2B09-9403-49BB-9926-942334E685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6598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4A4A-D5D9-4653-A8C7-42E2A3837650}" type="datetimeFigureOut">
              <a:rPr lang="ar-IQ" smtClean="0"/>
              <a:t>28/12/1446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2B09-9403-49BB-9926-942334E685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505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4A4A-D5D9-4653-A8C7-42E2A3837650}" type="datetimeFigureOut">
              <a:rPr lang="ar-IQ" smtClean="0"/>
              <a:t>28/12/1446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2B09-9403-49BB-9926-942334E685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5565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4A4A-D5D9-4653-A8C7-42E2A3837650}" type="datetimeFigureOut">
              <a:rPr lang="ar-IQ" smtClean="0"/>
              <a:t>28/12/1446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2B09-9403-49BB-9926-942334E685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2554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4A4A-D5D9-4653-A8C7-42E2A3837650}" type="datetimeFigureOut">
              <a:rPr lang="ar-IQ" smtClean="0"/>
              <a:t>28/12/1446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2B09-9403-49BB-9926-942334E685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3442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4A4A-D5D9-4653-A8C7-42E2A3837650}" type="datetimeFigureOut">
              <a:rPr lang="ar-IQ" smtClean="0"/>
              <a:t>28/12/1446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2B09-9403-49BB-9926-942334E685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8710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4A4A-D5D9-4653-A8C7-42E2A3837650}" type="datetimeFigureOut">
              <a:rPr lang="ar-IQ" smtClean="0"/>
              <a:t>28/12/1446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2B09-9403-49BB-9926-942334E685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9843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4A4A-D5D9-4653-A8C7-42E2A3837650}" type="datetimeFigureOut">
              <a:rPr lang="ar-IQ" smtClean="0"/>
              <a:t>28/12/1446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2B09-9403-49BB-9926-942334E685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549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4A4A-D5D9-4653-A8C7-42E2A3837650}" type="datetimeFigureOut">
              <a:rPr lang="ar-IQ" smtClean="0"/>
              <a:t>28/12/1446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2B09-9403-49BB-9926-942334E685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0165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A4A4A-D5D9-4653-A8C7-42E2A3837650}" type="datetimeFigureOut">
              <a:rPr lang="ar-IQ" smtClean="0"/>
              <a:t>28/12/1446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D2B09-9403-49BB-9926-942334E685C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3769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683225" cy="2376264"/>
          </a:xfrm>
        </p:spPr>
        <p:txBody>
          <a:bodyPr>
            <a:noAutofit/>
          </a:bodyPr>
          <a:lstStyle/>
          <a:p>
            <a:pPr rtl="0"/>
            <a:r>
              <a:rPr lang="en-US" sz="4000" dirty="0" smtClean="0">
                <a:solidFill>
                  <a:srgbClr val="FF0000"/>
                </a:solidFill>
              </a:rPr>
              <a:t>Asst. Prof Dr. Khalid W. Hameed</a:t>
            </a:r>
          </a:p>
          <a:p>
            <a:pPr rtl="0"/>
            <a:r>
              <a:rPr lang="en-US" sz="4000" dirty="0" smtClean="0">
                <a:solidFill>
                  <a:srgbClr val="FF0000"/>
                </a:solidFill>
              </a:rPr>
              <a:t>Dr. </a:t>
            </a:r>
            <a:r>
              <a:rPr lang="en-US" sz="4000" dirty="0" err="1" smtClean="0">
                <a:solidFill>
                  <a:srgbClr val="FF0000"/>
                </a:solidFill>
              </a:rPr>
              <a:t>Duaa</a:t>
            </a:r>
            <a:r>
              <a:rPr lang="en-US" sz="4000" dirty="0" smtClean="0">
                <a:solidFill>
                  <a:srgbClr val="FF0000"/>
                </a:solidFill>
              </a:rPr>
              <a:t> K. </a:t>
            </a:r>
            <a:r>
              <a:rPr lang="en-US" sz="4000" dirty="0" err="1" smtClean="0">
                <a:solidFill>
                  <a:srgbClr val="FF0000"/>
                </a:solidFill>
              </a:rPr>
              <a:t>Mezaal</a:t>
            </a:r>
            <a:endParaRPr lang="en-US" sz="4000" dirty="0" smtClean="0">
              <a:solidFill>
                <a:srgbClr val="FF0000"/>
              </a:solidFill>
            </a:endParaRPr>
          </a:p>
          <a:p>
            <a:pPr rtl="0"/>
            <a:r>
              <a:rPr lang="en-US" sz="4000" dirty="0" smtClean="0">
                <a:solidFill>
                  <a:srgbClr val="FF0000"/>
                </a:solidFill>
              </a:rPr>
              <a:t>Al-Khwarizmi College of Eng.</a:t>
            </a:r>
          </a:p>
          <a:p>
            <a:pPr rtl="0"/>
            <a:r>
              <a:rPr lang="en-US" sz="4000" dirty="0" smtClean="0">
                <a:solidFill>
                  <a:srgbClr val="FF0000"/>
                </a:solidFill>
              </a:rPr>
              <a:t>University of Baghdad</a:t>
            </a:r>
            <a:endParaRPr lang="ar-IQ" sz="4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4"/>
            <a:ext cx="2160241" cy="2172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6253" y="2082886"/>
            <a:ext cx="3185487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4000" dirty="0">
                <a:latin typeface="Calibri" panose="020F0502020204030204" pitchFamily="34" charset="0"/>
                <a:ea typeface="Calibri" panose="020F0502020204030204" pitchFamily="34" charset="0"/>
              </a:rPr>
              <a:t>ورشة عمل بعنوان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8535" y="2775625"/>
            <a:ext cx="5625258" cy="71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Algerian" panose="04020705040A02060702" pitchFamily="82" charset="0"/>
              </a:rPr>
              <a:t>Microencapsulation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280" y="576473"/>
            <a:ext cx="36290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65448"/>
            <a:ext cx="91450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6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However, many traditional coating materials are satisfactory for the use in the gastrointestinal tract.</a:t>
            </a: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5878"/>
            <a:ext cx="6590481" cy="523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3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395" y="0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 fontAlgn="base">
              <a:lnSpc>
                <a:spcPct val="115000"/>
              </a:lnSpc>
              <a:tabLst>
                <a:tab pos="715645" algn="l"/>
              </a:tabLst>
            </a:pPr>
            <a:r>
              <a:rPr lang="en-US" sz="2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selection of appropriate coating material from a long list of candidate materials needs consideration of the following general criteria by the research pharmacist</a:t>
            </a:r>
            <a:r>
              <a:rPr lang="en-US" sz="25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 rtl="0" fontAlgn="base">
              <a:lnSpc>
                <a:spcPct val="115000"/>
              </a:lnSpc>
              <a:tabLst>
                <a:tab pos="715645" algn="l"/>
              </a:tabLst>
            </a:pP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0" fontAlgn="base">
              <a:lnSpc>
                <a:spcPct val="115000"/>
              </a:lnSpc>
              <a:tabLst>
                <a:tab pos="715645" algn="l"/>
              </a:tabLst>
            </a:pPr>
            <a:r>
              <a:rPr lang="en-US" sz="25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What </a:t>
            </a:r>
            <a:r>
              <a:rPr lang="en-US" sz="2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are the specific dosage forms or product requirements, such as stabilization, reduced volatility, release characteristics, and environmental </a:t>
            </a:r>
            <a:r>
              <a:rPr lang="en-US" sz="25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conditions?</a:t>
            </a:r>
            <a:endParaRPr lang="en-US" sz="25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rtl="0" fontAlgn="base">
              <a:lnSpc>
                <a:spcPct val="115000"/>
              </a:lnSpc>
              <a:tabLst>
                <a:tab pos="715645" algn="l"/>
              </a:tabLst>
            </a:pPr>
            <a:r>
              <a:rPr lang="en-US" sz="25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What coating material will satisfy the product objective and requirements?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0" fontAlgn="base">
              <a:lnSpc>
                <a:spcPct val="115000"/>
              </a:lnSpc>
              <a:tabLst>
                <a:tab pos="715645" algn="l"/>
              </a:tabLst>
            </a:pPr>
            <a:r>
              <a:rPr lang="en-US" sz="2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What microencapsulation method is best suited to accomplish the coated product objectives</a:t>
            </a:r>
            <a:r>
              <a:rPr lang="en-US" sz="25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algn="just" rtl="0" fontAlgn="base">
              <a:lnSpc>
                <a:spcPct val="115000"/>
              </a:lnSpc>
              <a:tabLst>
                <a:tab pos="715645" algn="l"/>
              </a:tabLst>
            </a:pP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selection of appropriate coating material decides the physical and chemical properties of the resultant microcapsules/ microspheres.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83325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76672"/>
            <a:ext cx="8964488" cy="5616624"/>
          </a:xfrm>
        </p:spPr>
        <p:txBody>
          <a:bodyPr>
            <a:normAutofit fontScale="85000" lnSpcReduction="10000"/>
          </a:bodyPr>
          <a:lstStyle/>
          <a:p>
            <a:pPr marL="0" indent="0" algn="l" rtl="0">
              <a:buNone/>
            </a:pPr>
            <a:r>
              <a:rPr lang="en-US" sz="3800" b="1" dirty="0"/>
              <a:t>Microencapsulation </a:t>
            </a:r>
            <a:r>
              <a:rPr lang="en-US" sz="3800" b="1" dirty="0" smtClean="0"/>
              <a:t>Methods</a:t>
            </a:r>
          </a:p>
          <a:p>
            <a:pPr marL="0" indent="0" algn="l" rtl="0">
              <a:buNone/>
            </a:pPr>
            <a:endParaRPr lang="en-US" sz="3800" b="1" dirty="0" smtClean="0"/>
          </a:p>
          <a:p>
            <a:pPr marL="0" indent="0" algn="just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selection of the microencapsulation process is governed by the physical and chemical properties of core and coating materials and the intended application of food ingredients.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Chemical: Interfacial and in situ polymerization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Physicochemical: 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Coacervation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-phase separation, complex emulsions, 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meltable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 dispersions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Mechanical: Air suspension (</a:t>
            </a:r>
            <a:r>
              <a:rPr lang="en-US" dirty="0" err="1">
                <a:latin typeface="Times" panose="02020603050405020304" pitchFamily="18" charset="0"/>
                <a:cs typeface="Times" panose="02020603050405020304" pitchFamily="18" charset="0"/>
              </a:rPr>
              <a:t>Wurster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), pan coating, spray drying/congealing, micro-orifice systems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6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500" dirty="0" err="1">
                <a:latin typeface="fkGrotesk"/>
              </a:rPr>
              <a:t>Coacervation</a:t>
            </a:r>
            <a:r>
              <a:rPr lang="en-US" sz="3500" dirty="0">
                <a:latin typeface="fkGrotesk"/>
              </a:rPr>
              <a:t>-Phase </a:t>
            </a:r>
            <a:r>
              <a:rPr lang="en-US" sz="3500" dirty="0" smtClean="0">
                <a:latin typeface="fkGrotesk"/>
              </a:rPr>
              <a:t>Separation</a:t>
            </a:r>
          </a:p>
          <a:p>
            <a:pPr algn="l" rtl="0"/>
            <a:endParaRPr lang="en-US" sz="1500" dirty="0">
              <a:latin typeface="fkGrotesk"/>
            </a:endParaRP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fkGroteskNeue"/>
              </a:rPr>
              <a:t>Phase separation of hydrocolloids to form coating</a:t>
            </a: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fkGroteskNeue"/>
              </a:rPr>
              <a:t>High payloads (up to 99%) and controlled release</a:t>
            </a: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fkGroteskNeue"/>
              </a:rPr>
              <a:t>Used for oils, vitamins, enzymes, flavors</a:t>
            </a: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fkGroteskNeue"/>
              </a:rPr>
              <a:t>Simple and complex </a:t>
            </a:r>
            <a:r>
              <a:rPr lang="en-US" sz="2500" dirty="0" err="1">
                <a:latin typeface="fkGroteskNeue"/>
              </a:rPr>
              <a:t>coacervation</a:t>
            </a:r>
            <a:r>
              <a:rPr lang="en-US" sz="2500" dirty="0">
                <a:latin typeface="fkGroteskNeue"/>
              </a:rPr>
              <a:t> methods</a:t>
            </a:r>
            <a:endParaRPr lang="en-US" sz="2500" b="0" i="0" dirty="0">
              <a:effectLst/>
              <a:latin typeface="fkGroteskNeue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30748"/>
            <a:ext cx="6696744" cy="3238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41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30061"/>
            <a:ext cx="8496944" cy="690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500" b="1" dirty="0">
                <a:latin typeface="fkGrotesk"/>
              </a:rPr>
              <a:t>Solvent Evaporation </a:t>
            </a:r>
            <a:r>
              <a:rPr lang="en-US" sz="3500" b="1" dirty="0" smtClean="0">
                <a:latin typeface="fkGrotesk"/>
              </a:rPr>
              <a:t>Method</a:t>
            </a:r>
          </a:p>
          <a:p>
            <a:pPr algn="l" rtl="0">
              <a:lnSpc>
                <a:spcPct val="150000"/>
              </a:lnSpc>
            </a:pPr>
            <a:endParaRPr lang="en-US" sz="3500" b="1" dirty="0" smtClean="0">
              <a:latin typeface="fkGrotesk"/>
            </a:endParaRPr>
          </a:p>
          <a:p>
            <a:pPr algn="l" rtl="0">
              <a:lnSpc>
                <a:spcPct val="150000"/>
              </a:lnSpc>
            </a:pPr>
            <a:endParaRPr lang="en-US" sz="3500" b="1" dirty="0">
              <a:latin typeface="fkGrotesk"/>
            </a:endParaRPr>
          </a:p>
          <a:p>
            <a:pPr algn="l" rtl="0">
              <a:lnSpc>
                <a:spcPct val="150000"/>
              </a:lnSpc>
            </a:pPr>
            <a:endParaRPr lang="en-US" sz="1000" b="1" dirty="0">
              <a:latin typeface="fkGrotesk"/>
            </a:endParaRP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fkGroteskNeue"/>
              </a:rPr>
              <a:t>Drug dispersed in polymer solution</a:t>
            </a: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fkGroteskNeue"/>
              </a:rPr>
              <a:t>Emulsified in aqueous phase with stabilizer</a:t>
            </a: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fkGroteskNeue"/>
              </a:rPr>
              <a:t>Solvent removed to form microspheres</a:t>
            </a: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fkGroteskNeue"/>
              </a:rPr>
              <a:t>Suitable for hydrophilic/hydrophobic and solid/liquid drugs</a:t>
            </a: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fkGroteskNeue"/>
              </a:rPr>
              <a:t>Particle size 5-5000 µm</a:t>
            </a:r>
            <a:endParaRPr lang="en-US" sz="3000" b="0" i="0" dirty="0">
              <a:effectLst/>
              <a:latin typeface="fkGrotesk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04" y="764704"/>
            <a:ext cx="67341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0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35532"/>
            <a:ext cx="8712968" cy="864096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sz="3500" b="1" dirty="0"/>
              <a:t>Pan Coating &amp; </a:t>
            </a:r>
            <a:r>
              <a:rPr lang="en-US" sz="3500" b="1" dirty="0" smtClean="0"/>
              <a:t>Spray Drying/Congealing</a:t>
            </a:r>
            <a:endParaRPr lang="en-US" sz="3500" b="1" dirty="0"/>
          </a:p>
          <a:p>
            <a:pPr marL="0" indent="0" algn="l" rtl="0">
              <a:lnSpc>
                <a:spcPct val="150000"/>
              </a:lnSpc>
              <a:buNone/>
            </a:pP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340768"/>
            <a:ext cx="4464496" cy="42919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004" y="909137"/>
            <a:ext cx="475202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500" dirty="0" smtClean="0"/>
              <a:t>* Pan </a:t>
            </a:r>
            <a:r>
              <a:rPr lang="en-US" sz="2500" dirty="0"/>
              <a:t>Coating: For particles &gt;600 µm, coating applied in rotating pan with warm air drying</a:t>
            </a:r>
          </a:p>
          <a:p>
            <a:pPr algn="l" rtl="0">
              <a:lnSpc>
                <a:spcPct val="150000"/>
              </a:lnSpc>
            </a:pPr>
            <a:r>
              <a:rPr lang="en-US" sz="2500" dirty="0"/>
              <a:t>Spray Drying: Atomizes core-coating mixture into heated air </a:t>
            </a:r>
            <a:r>
              <a:rPr lang="en-US" sz="2500" dirty="0" smtClean="0"/>
              <a:t>stream.</a:t>
            </a:r>
            <a:endParaRPr lang="en-US" sz="2500" dirty="0"/>
          </a:p>
          <a:p>
            <a:pPr algn="l" rtl="0">
              <a:lnSpc>
                <a:spcPct val="150000"/>
              </a:lnSpc>
            </a:pPr>
            <a:r>
              <a:rPr lang="en-US" sz="2500" dirty="0"/>
              <a:t>Spray Congealing: Uses molten coating materials, similar to spray </a:t>
            </a:r>
            <a:r>
              <a:rPr lang="en-US" sz="2500" dirty="0" smtClean="0"/>
              <a:t>drying.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36927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836712"/>
            <a:ext cx="4680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fkGroteskNeue"/>
              </a:rPr>
              <a:t>Particles </a:t>
            </a:r>
            <a:r>
              <a:rPr lang="en-US" sz="3000" dirty="0">
                <a:latin typeface="fkGroteskNeue"/>
              </a:rPr>
              <a:t>suspended in upward air stream</a:t>
            </a: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fkGroteskNeue"/>
              </a:rPr>
              <a:t> Coating </a:t>
            </a:r>
            <a:r>
              <a:rPr lang="en-US" sz="3000" dirty="0">
                <a:latin typeface="fkGroteskNeue"/>
              </a:rPr>
              <a:t>sprayed onto moving particles</a:t>
            </a: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fkGroteskNeue"/>
              </a:rPr>
              <a:t> Cyclic </a:t>
            </a:r>
            <a:r>
              <a:rPr lang="en-US" sz="3000" dirty="0">
                <a:latin typeface="fkGroteskNeue"/>
              </a:rPr>
              <a:t>coating and drying process</a:t>
            </a:r>
          </a:p>
          <a:p>
            <a:pPr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fkGroteskNeue"/>
              </a:rPr>
              <a:t> Suitable </a:t>
            </a:r>
            <a:r>
              <a:rPr lang="en-US" sz="3000" dirty="0">
                <a:latin typeface="fkGroteskNeue"/>
              </a:rPr>
              <a:t>for solid cores, particle size 35-5000 µm</a:t>
            </a:r>
            <a:endParaRPr lang="en-US" sz="3000" b="0" i="0" dirty="0">
              <a:effectLst/>
              <a:latin typeface="fkGroteskNeue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419207" cy="439248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Rectangle 4"/>
          <p:cNvSpPr/>
          <p:nvPr/>
        </p:nvSpPr>
        <p:spPr>
          <a:xfrm>
            <a:off x="899592" y="260648"/>
            <a:ext cx="7328673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700" dirty="0">
                <a:latin typeface="fkGrotesk"/>
              </a:rPr>
              <a:t>Air Suspension (</a:t>
            </a:r>
            <a:r>
              <a:rPr lang="en-US" sz="3700" dirty="0" err="1">
                <a:latin typeface="fkGrotesk"/>
              </a:rPr>
              <a:t>Wurster</a:t>
            </a:r>
            <a:r>
              <a:rPr lang="en-US" sz="3700" dirty="0">
                <a:latin typeface="fkGrotesk"/>
              </a:rPr>
              <a:t> Process)</a:t>
            </a:r>
          </a:p>
        </p:txBody>
      </p:sp>
    </p:spTree>
    <p:extLst>
      <p:ext uri="{BB962C8B-B14F-4D97-AF65-F5344CB8AC3E}">
        <p14:creationId xmlns:p14="http://schemas.microsoft.com/office/powerpoint/2010/main" val="7457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IQ" sz="28700" dirty="0" smtClean="0"/>
              <a:t>شكراً</a:t>
            </a:r>
            <a:endParaRPr lang="ar-IQ" sz="23900" dirty="0"/>
          </a:p>
        </p:txBody>
      </p:sp>
    </p:spTree>
    <p:extLst>
      <p:ext uri="{BB962C8B-B14F-4D97-AF65-F5344CB8AC3E}">
        <p14:creationId xmlns:p14="http://schemas.microsoft.com/office/powerpoint/2010/main" val="31553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97" y="-4361"/>
            <a:ext cx="8229600" cy="1143000"/>
          </a:xfrm>
        </p:spPr>
        <p:txBody>
          <a:bodyPr/>
          <a:lstStyle/>
          <a:p>
            <a:r>
              <a:rPr lang="en-US" dirty="0" smtClean="0"/>
              <a:t>What is mean 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Microencapsulation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13" y="980728"/>
            <a:ext cx="5497315" cy="4464496"/>
          </a:xfrm>
        </p:spPr>
        <p:txBody>
          <a:bodyPr>
            <a:normAutofit/>
          </a:bodyPr>
          <a:lstStyle/>
          <a:p>
            <a:pPr marL="0" indent="0" algn="just" rtl="0">
              <a:lnSpc>
                <a:spcPct val="110000"/>
              </a:lnSpc>
              <a:buNone/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Microencapsulation may be defined as the process of surrounding or enveloping one substance within another substance on a very small scale, yielding capsules microns in size of many useful properties. In general, it is used to incorporate food ingredients, enzymes, cells or other materials on a micro-metric </a:t>
            </a:r>
            <a:r>
              <a:rPr lang="en-US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scale.</a:t>
            </a:r>
          </a:p>
          <a:p>
            <a:pPr marL="0" indent="0" algn="just" rtl="0">
              <a:lnSpc>
                <a:spcPct val="110000"/>
              </a:lnSpc>
              <a:buNone/>
            </a:pPr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l" rtl="0">
              <a:lnSpc>
                <a:spcPct val="170000"/>
              </a:lnSpc>
              <a:buNone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772816"/>
            <a:ext cx="2339330" cy="199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7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260648"/>
            <a:ext cx="849694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 fontAlgn="base">
              <a:lnSpc>
                <a:spcPct val="115000"/>
              </a:lnSpc>
            </a:pP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800" b="1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dvantages</a:t>
            </a:r>
            <a:r>
              <a:rPr lang="en-US" sz="28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of Microparticles </a:t>
            </a:r>
          </a:p>
          <a:p>
            <a:pPr algn="just" rtl="0" fontAlgn="base">
              <a:lnSpc>
                <a:spcPct val="115000"/>
              </a:lnSpc>
            </a:pPr>
            <a:endParaRPr lang="en-US" sz="2800" dirty="0">
              <a:solidFill>
                <a:srgbClr val="444444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rtl="0" fontAlgn="base">
              <a:lnSpc>
                <a:spcPct val="115000"/>
              </a:lnSpc>
            </a:pPr>
            <a:r>
              <a:rPr lang="en-US" sz="28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an effective protection of the encapsulated active agent against (e.g. enzymatic) degradation, 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0" fontAlgn="base">
              <a:lnSpc>
                <a:spcPct val="115000"/>
              </a:lnSpc>
            </a:pPr>
            <a:r>
              <a:rPr lang="en-US" sz="28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ii) the possibility to accurately control the release rate of the incorporated drug over periods of hours to months,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0" fontAlgn="base">
              <a:lnSpc>
                <a:spcPct val="115000"/>
              </a:lnSpc>
            </a:pPr>
            <a:r>
              <a:rPr lang="en-US" sz="28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iii) 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can overcome some of the problems of conventional therapy.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0" fontAlgn="base">
              <a:lnSpc>
                <a:spcPct val="115000"/>
              </a:lnSpc>
            </a:pPr>
            <a:r>
              <a:rPr lang="en-US" sz="28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(iv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 enhance the therapeutic efficacy of a given drug.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5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0648"/>
            <a:ext cx="8640960" cy="412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 fontAlgn="base">
              <a:lnSpc>
                <a:spcPct val="115000"/>
              </a:lnSpc>
            </a:pP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Morphology of Microcapsules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 rtl="0" fontAlgn="base">
              <a:lnSpc>
                <a:spcPct val="115000"/>
              </a:lnSpc>
            </a:pPr>
            <a:r>
              <a:rPr lang="en-US" sz="2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morphology of microcapsules depends mainly on the core material and the deposition process of the shell.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0" fontAlgn="base">
              <a:lnSpc>
                <a:spcPct val="115000"/>
              </a:lnSpc>
            </a:pPr>
            <a:r>
              <a:rPr lang="en-US" sz="2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1- Mononuclear (core-shell) microcapsules contain the shell around the core.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0" fontAlgn="base">
              <a:lnSpc>
                <a:spcPct val="115000"/>
              </a:lnSpc>
            </a:pPr>
            <a:r>
              <a:rPr lang="en-US" sz="2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2- </a:t>
            </a:r>
            <a:r>
              <a:rPr lang="en-US" sz="2400" dirty="0" err="1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Polynuclear</a:t>
            </a: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capsules have many cores enclosed within the shell.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0" fontAlgn="base">
              <a:lnSpc>
                <a:spcPct val="115000"/>
              </a:lnSpc>
            </a:pPr>
            <a:r>
              <a:rPr lang="en-US" sz="2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3- Matrix encapsulation in which the core material is distributed homogeneously into the shell material</a:t>
            </a:r>
            <a:r>
              <a:rPr lang="en-US" sz="25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 rtl="0" fontAlgn="base">
              <a:lnSpc>
                <a:spcPct val="115000"/>
              </a:lnSpc>
            </a:pPr>
            <a:r>
              <a:rPr lang="en-US" sz="2500" dirty="0" smtClean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4- </a:t>
            </a:r>
            <a:r>
              <a:rPr lang="en-US" sz="2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mononuclear with multiple </a:t>
            </a:r>
            <a:r>
              <a:rPr lang="en-US" sz="25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shells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87932"/>
            <a:ext cx="5472608" cy="22094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  <p:extLst>
      <p:ext uri="{BB962C8B-B14F-4D97-AF65-F5344CB8AC3E}">
        <p14:creationId xmlns:p14="http://schemas.microsoft.com/office/powerpoint/2010/main" val="377049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444" y="1995908"/>
            <a:ext cx="4853556" cy="42018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0790" y="2060848"/>
            <a:ext cx="4139654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>
              <a:lnSpc>
                <a:spcPct val="115000"/>
              </a:lnSpc>
            </a:pPr>
            <a:r>
              <a:rPr lang="en-US" sz="2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rate of release of core material is a function of: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permeability of the coating to core material.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rt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dissolution rate of the core materials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rt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coating thickness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rt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concentration gradient existing across the coating membrane.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88640"/>
            <a:ext cx="8820472" cy="1844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>
              <a:lnSpc>
                <a:spcPct val="115000"/>
              </a:lnSpc>
            </a:pPr>
            <a:r>
              <a:rPr lang="en-US" sz="2500" b="1" i="1" u="sng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Mechanisms for the release of encapsulated core materials: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457200" algn="l"/>
              </a:tabLst>
            </a:pPr>
            <a:r>
              <a:rPr lang="en-US" sz="25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Disruption of the coating by pressure, shear, or abrasion forces.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457200" algn="l"/>
              </a:tabLst>
            </a:pPr>
            <a:r>
              <a:rPr lang="en-US" sz="24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Enzymatic degradation of the coating where permeability changes.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457200" algn="l"/>
              </a:tabLst>
            </a:pPr>
            <a:r>
              <a:rPr lang="en-US" sz="2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Diffusion or leaching of core materials. 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1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49694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>
              <a:lnSpc>
                <a:spcPct val="115000"/>
              </a:lnSpc>
            </a:pPr>
            <a:r>
              <a:rPr lang="en-US" sz="35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Reasons For Microencapsulation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ct val="115000"/>
              </a:lnSpc>
            </a:pPr>
            <a:r>
              <a:rPr lang="en-US" sz="25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Times" panose="02020603050405020304" pitchFamily="18" charset="0"/>
                <a:cs typeface="Times" panose="02020603050405020304" pitchFamily="18" charset="0"/>
              </a:rPr>
              <a:t>Protect reactive substances from environment</a:t>
            </a:r>
          </a:p>
          <a:p>
            <a:pPr marL="45720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Times" panose="02020603050405020304" pitchFamily="18" charset="0"/>
                <a:cs typeface="Times" panose="02020603050405020304" pitchFamily="18" charset="0"/>
              </a:rPr>
              <a:t>Convert liquids to solids for easier handling</a:t>
            </a:r>
          </a:p>
          <a:p>
            <a:pPr marL="45720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Times" panose="02020603050405020304" pitchFamily="18" charset="0"/>
                <a:cs typeface="Times" panose="02020603050405020304" pitchFamily="18" charset="0"/>
              </a:rPr>
              <a:t>Separate incompatible substances</a:t>
            </a:r>
          </a:p>
          <a:p>
            <a:pPr marL="45720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Times" panose="02020603050405020304" pitchFamily="18" charset="0"/>
                <a:cs typeface="Times" panose="02020603050405020304" pitchFamily="18" charset="0"/>
              </a:rPr>
              <a:t>Control release and target delivery</a:t>
            </a:r>
          </a:p>
          <a:p>
            <a:pPr marL="45720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Times" panose="02020603050405020304" pitchFamily="18" charset="0"/>
                <a:cs typeface="Times" panose="02020603050405020304" pitchFamily="18" charset="0"/>
              </a:rPr>
              <a:t>Mask taste/odor and increase bioavailability</a:t>
            </a:r>
          </a:p>
          <a:p>
            <a:pPr marL="457200" indent="-4572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Times" panose="02020603050405020304" pitchFamily="18" charset="0"/>
                <a:cs typeface="Times" panose="02020603050405020304" pitchFamily="18" charset="0"/>
              </a:rPr>
              <a:t>Protect gastrointestinal tract from </a:t>
            </a:r>
            <a:r>
              <a:rPr lang="en-US" sz="3000" dirty="0" smtClean="0">
                <a:latin typeface="Times" panose="02020603050405020304" pitchFamily="18" charset="0"/>
                <a:cs typeface="Times" panose="02020603050405020304" pitchFamily="18" charset="0"/>
              </a:rPr>
              <a:t>irritants</a:t>
            </a:r>
            <a:endParaRPr lang="en-US" sz="3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0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2" y="188640"/>
            <a:ext cx="9038052" cy="7117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fontAlgn="base">
              <a:lnSpc>
                <a:spcPct val="115000"/>
              </a:lnSpc>
            </a:pPr>
            <a:r>
              <a:rPr lang="en-US" sz="3500" b="1" i="1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Examples of </a:t>
            </a:r>
            <a:r>
              <a:rPr lang="en-US" sz="3500" b="1" i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Microencapsulated Core Materials</a:t>
            </a:r>
            <a:endParaRPr lang="en-US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823766"/>
              </p:ext>
            </p:extLst>
          </p:nvPr>
        </p:nvGraphicFramePr>
        <p:xfrm>
          <a:off x="150716" y="2276872"/>
          <a:ext cx="8748464" cy="4333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852488998"/>
                    </a:ext>
                  </a:extLst>
                </a:gridCol>
                <a:gridCol w="2124532">
                  <a:extLst>
                    <a:ext uri="{9D8B030D-6E8A-4147-A177-3AD203B41FA5}">
                      <a16:colId xmlns:a16="http://schemas.microsoft.com/office/drawing/2014/main" val="737842766"/>
                    </a:ext>
                  </a:extLst>
                </a:gridCol>
                <a:gridCol w="2874659">
                  <a:extLst>
                    <a:ext uri="{9D8B030D-6E8A-4147-A177-3AD203B41FA5}">
                      <a16:colId xmlns:a16="http://schemas.microsoft.com/office/drawing/2014/main" val="2546877874"/>
                    </a:ext>
                  </a:extLst>
                </a:gridCol>
                <a:gridCol w="1805057">
                  <a:extLst>
                    <a:ext uri="{9D8B030D-6E8A-4147-A177-3AD203B41FA5}">
                      <a16:colId xmlns:a16="http://schemas.microsoft.com/office/drawing/2014/main" val="16722806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 rtl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Core Material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Characteristic</a:t>
                      </a:r>
                    </a:p>
                    <a:p>
                      <a:pPr marL="0" marR="0" algn="l" rtl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Property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Purpose of</a:t>
                      </a:r>
                    </a:p>
                    <a:p>
                      <a:pPr marL="0" marR="0" algn="l" rtl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Encapsulation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Final Product Form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6020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rtl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Acetaminophen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Slightly water- Soluble solid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Taste-masking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Tablet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0556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rtl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Aspirin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Slightly water- Soluble solid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Taste-masking, sustained release; reduced gastric irritation, separation of incompatibles ­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Tablet or capsule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2080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rtl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Progesterone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Slightly water- Soluble solid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Sustained release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Varied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3483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rtl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Potassium chloride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Highly water- soluble solid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Reduced gastric irritation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Capsule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574665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23528" y="900373"/>
            <a:ext cx="857565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500" dirty="0" smtClean="0">
                <a:solidFill>
                  <a:srgbClr val="000000"/>
                </a:solidFill>
                <a:latin typeface="Times-Roman_53"/>
              </a:rPr>
              <a:t>Core material </a:t>
            </a:r>
            <a:r>
              <a:rPr lang="en-US" sz="2500" dirty="0">
                <a:solidFill>
                  <a:srgbClr val="000000"/>
                </a:solidFill>
                <a:latin typeface="Times-Roman_53"/>
              </a:rPr>
              <a:t>can </a:t>
            </a:r>
            <a:r>
              <a:rPr lang="en-US" sz="2500" dirty="0" smtClean="0">
                <a:solidFill>
                  <a:srgbClr val="000000"/>
                </a:solidFill>
                <a:latin typeface="Times-Roman_53"/>
              </a:rPr>
              <a:t>vary active </a:t>
            </a:r>
            <a:r>
              <a:rPr lang="en-US" sz="2500" dirty="0">
                <a:solidFill>
                  <a:srgbClr val="000000"/>
                </a:solidFill>
                <a:latin typeface="Times-Roman_53"/>
              </a:rPr>
              <a:t>ingredients, </a:t>
            </a:r>
            <a:r>
              <a:rPr lang="en-US" sz="2500" dirty="0" smtClean="0">
                <a:solidFill>
                  <a:srgbClr val="000000"/>
                </a:solidFill>
                <a:latin typeface="Times-Roman_53"/>
              </a:rPr>
              <a:t>stabilizers</a:t>
            </a:r>
            <a:r>
              <a:rPr lang="en-US" sz="2500" dirty="0">
                <a:solidFill>
                  <a:srgbClr val="000000"/>
                </a:solidFill>
                <a:latin typeface="Times-Roman_53"/>
              </a:rPr>
              <a:t>, diluents, excipients, and accelerators or retardants of release rates make up the solid core.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0012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-61164"/>
            <a:ext cx="8856984" cy="5136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>
              <a:lnSpc>
                <a:spcPct val="115000"/>
              </a:lnSpc>
            </a:pPr>
            <a:r>
              <a:rPr lang="en-US" sz="35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Coating Materials properties</a:t>
            </a:r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ct val="115000"/>
              </a:lnSpc>
            </a:pPr>
            <a:r>
              <a:rPr lang="en-US" sz="25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2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polymer acts as a protective film, isolating the core and avoiding the effect of its inadequate exposure. This membrane dissolves itself through a specific stimulus, releasing the core in the ideal place or at the ideal </a:t>
            </a:r>
            <a:r>
              <a:rPr lang="en-US" sz="25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time.</a:t>
            </a:r>
          </a:p>
          <a:p>
            <a:pPr marL="342900" marR="0" lvl="0" indent="-342900" algn="just" rt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en-US" sz="2500" dirty="0">
              <a:solidFill>
                <a:srgbClr val="444444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en-US" sz="2500" dirty="0" smtClean="0">
              <a:solidFill>
                <a:srgbClr val="444444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en-US" sz="2500" dirty="0">
              <a:solidFill>
                <a:srgbClr val="444444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en-US" sz="2500" dirty="0" smtClean="0">
              <a:solidFill>
                <a:srgbClr val="444444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39" y="3140968"/>
            <a:ext cx="729391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7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rt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Stabilization of core material.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 capable of forming a film that is cohesive with the core material. 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Be chemically compatible and non-reactive with the core material. 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rt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Provide the desired coating properties, such as strength, flexibility, impermeability, optical properties, and stability. 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Controlled release under specific conditions.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Coating material selected from natural and synthetic film-forming polymers.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US" sz="30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coating can be flexible, brittle, hard, thin etc.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1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47777</TotalTime>
  <Words>789</Words>
  <Application>Microsoft Office PowerPoint</Application>
  <PresentationFormat>On-screen Show (4:3)</PresentationFormat>
  <Paragraphs>115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Algerian</vt:lpstr>
      <vt:lpstr>Arial</vt:lpstr>
      <vt:lpstr>Calibri</vt:lpstr>
      <vt:lpstr>fkGrotesk</vt:lpstr>
      <vt:lpstr>fkGroteskNeue</vt:lpstr>
      <vt:lpstr>Symbol</vt:lpstr>
      <vt:lpstr>Times</vt:lpstr>
      <vt:lpstr>Times New Roman</vt:lpstr>
      <vt:lpstr>Times-Roman_53</vt:lpstr>
      <vt:lpstr>Office Theme</vt:lpstr>
      <vt:lpstr>PowerPoint Presentation</vt:lpstr>
      <vt:lpstr>What is mean Microencapsulation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Aspen HYSYS</dc:title>
  <dc:creator>DR.Ahmed Saker</dc:creator>
  <cp:lastModifiedBy>Maher</cp:lastModifiedBy>
  <cp:revision>92</cp:revision>
  <dcterms:created xsi:type="dcterms:W3CDTF">2018-01-08T16:18:58Z</dcterms:created>
  <dcterms:modified xsi:type="dcterms:W3CDTF">2025-06-25T07:31:37Z</dcterms:modified>
</cp:coreProperties>
</file>