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3" r:id="rId1"/>
    <p:sldMasterId id="2147483766" r:id="rId2"/>
  </p:sldMasterIdLst>
  <p:sldIdLst>
    <p:sldId id="256" r:id="rId3"/>
    <p:sldId id="257" r:id="rId4"/>
    <p:sldId id="258" r:id="rId5"/>
    <p:sldId id="260" r:id="rId6"/>
    <p:sldId id="267" r:id="rId7"/>
    <p:sldId id="270" r:id="rId8"/>
    <p:sldId id="261" r:id="rId9"/>
    <p:sldId id="262" r:id="rId10"/>
    <p:sldId id="268" r:id="rId11"/>
    <p:sldId id="263" r:id="rId12"/>
    <p:sldId id="264" r:id="rId13"/>
    <p:sldId id="269" r:id="rId14"/>
    <p:sldId id="265"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0" d="100"/>
          <a:sy n="80" d="100"/>
        </p:scale>
        <p:origin x="11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88510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20486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ar-SA"/>
              <a:t>انقر لتحرير نمط عنوان الشكل الرئيسي</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302779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C1FF6DA9-008F-8B48-92A6-B652298478BF}" type="slidenum">
              <a:rPr lang="en-US" smtClean="0"/>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571906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567968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1446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4/12/2025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8291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ar-SA"/>
              <a:t>انقر لتحرير أنماط نص الشكل الرئيسي</a:t>
            </a:r>
          </a:p>
        </p:txBody>
      </p:sp>
      <p:sp>
        <p:nvSpPr>
          <p:cNvPr id="4" name="Content Placeholder 3"/>
          <p:cNvSpPr>
            <a:spLocks noGrp="1"/>
          </p:cNvSpPr>
          <p:nvPr>
            <p:ph sz="half" idx="2"/>
          </p:nvPr>
        </p:nvSpPr>
        <p:spPr>
          <a:xfrm>
            <a:off x="1443491" y="2824270"/>
            <a:ext cx="3125766" cy="264445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4889182" y="2821491"/>
            <a:ext cx="3125652" cy="2637371"/>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4/12/2025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36792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4/12/2025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324605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075062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BCAD085-E8A6-8845-BD4E-CB4CCA059FC4}" type="datetimeFigureOut">
              <a:rPr lang="en-US" smtClean="0"/>
              <a:t>4/12/2025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73147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228134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ar-SA"/>
              <a:t>انقر لتحرير أنماط نص الشكل الرئيسي</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5BCAD085-E8A6-8845-BD4E-CB4CCA059FC4}" type="datetimeFigureOut">
              <a:rPr lang="en-US" smtClean="0"/>
              <a:t>4/12/2025</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09340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763584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6894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63284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4/12/2025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63091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مقارنة">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ar-SA"/>
              <a:t>انقر لتحرير أنماط نص الشكل الرئيسي</a:t>
            </a:r>
          </a:p>
        </p:txBody>
      </p:sp>
      <p:sp>
        <p:nvSpPr>
          <p:cNvPr id="4" name="Content Placeholder 3"/>
          <p:cNvSpPr>
            <a:spLocks noGrp="1"/>
          </p:cNvSpPr>
          <p:nvPr>
            <p:ph sz="half" idx="2"/>
          </p:nvPr>
        </p:nvSpPr>
        <p:spPr>
          <a:xfrm>
            <a:off x="633845" y="2507551"/>
            <a:ext cx="3867150" cy="3680525"/>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4629150" y="2507551"/>
            <a:ext cx="3886201" cy="3680525"/>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4/12/2025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
        <p:nvSpPr>
          <p:cNvPr id="10" name="Title 9"/>
          <p:cNvSpPr>
            <a:spLocks noGrp="1"/>
          </p:cNvSpPr>
          <p:nvPr>
            <p:ph type="title"/>
          </p:nvPr>
        </p:nvSpPr>
        <p:spPr/>
        <p:txBody>
          <a:bodyPr/>
          <a:lstStyle/>
          <a:p>
            <a:r>
              <a:rPr lang="ar-SA"/>
              <a:t>انقر لتحرير نمط عنوان الشكل الرئيسي</a:t>
            </a:r>
            <a:endParaRPr lang="en-US" dirty="0"/>
          </a:p>
        </p:txBody>
      </p:sp>
    </p:spTree>
    <p:extLst>
      <p:ext uri="{BB962C8B-B14F-4D97-AF65-F5344CB8AC3E}">
        <p14:creationId xmlns:p14="http://schemas.microsoft.com/office/powerpoint/2010/main" val="675892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عنوان فقط">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BCAD085-E8A6-8845-BD4E-CB4CCA059FC4}" type="datetimeFigureOut">
              <a:rPr lang="en-US" smtClean="0"/>
              <a:t>4/12/2025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
        <p:nvSpPr>
          <p:cNvPr id="6" name="Title 5"/>
          <p:cNvSpPr>
            <a:spLocks noGrp="1"/>
          </p:cNvSpPr>
          <p:nvPr>
            <p:ph type="title"/>
          </p:nvPr>
        </p:nvSpPr>
        <p:spPr/>
        <p:txBody>
          <a:bodyPr/>
          <a:lstStyle/>
          <a:p>
            <a:r>
              <a:rPr lang="ar-SA"/>
              <a:t>انقر لتحرير نمط عنوان الشكل الرئيسي</a:t>
            </a:r>
            <a:endParaRPr lang="en-US"/>
          </a:p>
        </p:txBody>
      </p:sp>
    </p:spTree>
    <p:extLst>
      <p:ext uri="{BB962C8B-B14F-4D97-AF65-F5344CB8AC3E}">
        <p14:creationId xmlns:p14="http://schemas.microsoft.com/office/powerpoint/2010/main" val="201883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10455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BCAD085-E8A6-8845-BD4E-CB4CCA059FC4}" type="datetimeFigureOut">
              <a:rPr lang="en-US" smtClean="0"/>
              <a:t>4/12/2025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30664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ar-SA"/>
              <a:t>انقر لتحرير نمط عنوان الشكل الرئيسي</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BCAD085-E8A6-8845-BD4E-CB4CCA059FC4}" type="datetimeFigureOut">
              <a:rPr lang="en-US" smtClean="0"/>
              <a:t>4/12/2025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51124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5BCAD085-E8A6-8845-BD4E-CB4CCA059FC4}" type="datetimeFigureOut">
              <a:rPr lang="en-US" smtClean="0"/>
              <a:t>4/12/2025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85898297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685800" rtl="1"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r" defTabSz="685800" rtl="1"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r" defTabSz="685800" rtl="1"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r" defTabSz="685800" rtl="1"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r" defTabSz="685800" rtl="1"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r" defTabSz="685800" rtl="1"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r" defTabSz="685800" rtl="1"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r" defTabSz="685800" rtl="1"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r" defTabSz="685800" rtl="1"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r" defTabSz="685800" rtl="1"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BCAD085-E8A6-8845-BD4E-CB4CCA059FC4}" type="datetimeFigureOut">
              <a:rPr lang="en-US" smtClean="0"/>
              <a:t>4/12/2025</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763577593"/>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685800" rtl="1"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r" defTabSz="685800" rtl="1"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r" defTabSz="685800" rtl="1"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r" defTabSz="685800" rtl="1"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r" defTabSz="685800" rtl="1"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r" defTabSz="685800" rtl="1"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2212" y="1395663"/>
            <a:ext cx="7700656" cy="1467853"/>
          </a:xfrm>
        </p:spPr>
        <p:txBody>
          <a:bodyPr>
            <a:normAutofit fontScale="90000"/>
          </a:bodyPr>
          <a:lstStyle/>
          <a:p>
            <a:pPr algn="ctr"/>
            <a:r>
              <a:rPr sz="5300" dirty="0" err="1"/>
              <a:t>النفايات</a:t>
            </a:r>
            <a:r>
              <a:rPr sz="5300" dirty="0"/>
              <a:t> </a:t>
            </a:r>
            <a:r>
              <a:rPr sz="5300"/>
              <a:t>الخطرة</a:t>
            </a:r>
            <a:br>
              <a:rPr lang="ar-IQ" sz="5300" dirty="0"/>
            </a:br>
            <a:r>
              <a:rPr lang="en-US" sz="5300" dirty="0"/>
              <a:t>Hazardous waste</a:t>
            </a:r>
            <a:r>
              <a:rPr lang="en-US" sz="4400" dirty="0"/>
              <a:t>	</a:t>
            </a:r>
            <a:endParaRPr sz="4400" dirty="0"/>
          </a:p>
        </p:txBody>
      </p:sp>
      <p:sp>
        <p:nvSpPr>
          <p:cNvPr id="3" name="Subtitle 2"/>
          <p:cNvSpPr>
            <a:spLocks noGrp="1"/>
          </p:cNvSpPr>
          <p:nvPr>
            <p:ph type="subTitle" idx="1"/>
          </p:nvPr>
        </p:nvSpPr>
        <p:spPr>
          <a:xfrm>
            <a:off x="3260558" y="3994485"/>
            <a:ext cx="5679351" cy="1737359"/>
          </a:xfrm>
        </p:spPr>
        <p:txBody>
          <a:bodyPr>
            <a:normAutofit/>
          </a:bodyPr>
          <a:lstStyle/>
          <a:p>
            <a:pPr algn="r"/>
            <a:r>
              <a:rPr lang="ar-IQ" sz="3200" dirty="0" err="1"/>
              <a:t>م.م</a:t>
            </a:r>
            <a:r>
              <a:rPr lang="ar-IQ" sz="3200" dirty="0"/>
              <a:t> نور قاسم جابر</a:t>
            </a:r>
            <a:endParaRPr lang="ar-IQ" sz="3200" dirty="0">
              <a:latin typeface="Arial Black" panose="020B0A04020102020204" pitchFamily="34" charset="0"/>
            </a:endParaRPr>
          </a:p>
          <a:p>
            <a:pPr algn="r"/>
            <a:r>
              <a:rPr lang="ar-IQ" sz="3200" dirty="0">
                <a:latin typeface="Arial Black" panose="020B0A04020102020204" pitchFamily="34" charset="0"/>
              </a:rPr>
              <a:t>قسم الهندسة الكيميائية الاحيائية</a:t>
            </a:r>
            <a:endParaRPr sz="3200" dirty="0">
              <a:latin typeface="Arial Black" panose="020B0A040201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sz="4800" dirty="0" err="1"/>
              <a:t>الحرق</a:t>
            </a:r>
            <a:endParaRPr sz="4800" dirty="0"/>
          </a:p>
        </p:txBody>
      </p:sp>
      <p:sp>
        <p:nvSpPr>
          <p:cNvPr id="3" name="Content Placeholder 2"/>
          <p:cNvSpPr>
            <a:spLocks noGrp="1"/>
          </p:cNvSpPr>
          <p:nvPr>
            <p:ph idx="1"/>
          </p:nvPr>
        </p:nvSpPr>
        <p:spPr>
          <a:xfrm>
            <a:off x="493777" y="2015733"/>
            <a:ext cx="8284464" cy="3450613"/>
          </a:xfrm>
        </p:spPr>
        <p:txBody>
          <a:bodyPr>
            <a:normAutofit fontScale="70000" lnSpcReduction="20000"/>
          </a:bodyPr>
          <a:lstStyle/>
          <a:p>
            <a:r>
              <a:rPr lang="ar-IQ" sz="3600" dirty="0"/>
              <a:t>توضع النفايات في فرن خاص يُعرف بـ فرن الحرق الكامل.</a:t>
            </a:r>
          </a:p>
          <a:p>
            <a:r>
              <a:rPr lang="ar-IQ" sz="3600" dirty="0"/>
              <a:t>درجة الحرارة تصل إلى 850 – 1200 درجة مئوية (حسب نوع النفايات).</a:t>
            </a:r>
          </a:p>
          <a:p>
            <a:r>
              <a:rPr lang="ar-IQ" sz="3600" dirty="0"/>
              <a:t>يتم احتراق المادة بالكامل، وتحويلها إلى:</a:t>
            </a:r>
          </a:p>
          <a:p>
            <a:r>
              <a:rPr lang="ar-IQ" sz="3600" dirty="0"/>
              <a:t>رماد (يُجمّع ويُطمر بطريقة آمنة)</a:t>
            </a:r>
          </a:p>
          <a:p>
            <a:r>
              <a:rPr lang="ar-IQ" sz="3600" dirty="0"/>
              <a:t>غازات (تمر عبر نظام تنقية)</a:t>
            </a:r>
          </a:p>
          <a:p>
            <a:r>
              <a:rPr lang="ar-IQ" sz="3600" dirty="0"/>
              <a:t>بخار ماء (قد يُستخدم في توليد الطاقة)</a:t>
            </a:r>
            <a:endParaRPr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IQ" sz="4800" dirty="0"/>
              <a:t>المعالجة الكيميائية</a:t>
            </a:r>
            <a:endParaRPr sz="4800" dirty="0"/>
          </a:p>
        </p:txBody>
      </p:sp>
      <p:sp>
        <p:nvSpPr>
          <p:cNvPr id="3" name="Content Placeholder 2"/>
          <p:cNvSpPr>
            <a:spLocks noGrp="1"/>
          </p:cNvSpPr>
          <p:nvPr>
            <p:ph idx="1"/>
          </p:nvPr>
        </p:nvSpPr>
        <p:spPr>
          <a:xfrm>
            <a:off x="336884" y="2015732"/>
            <a:ext cx="8253663" cy="4037747"/>
          </a:xfrm>
        </p:spPr>
        <p:txBody>
          <a:bodyPr>
            <a:normAutofit fontScale="40000" lnSpcReduction="20000"/>
          </a:bodyPr>
          <a:lstStyle/>
          <a:p>
            <a:pPr algn="just"/>
            <a:r>
              <a:rPr lang="ar-IQ" sz="6000" dirty="0"/>
              <a:t>تستخدم هذه الطريقة مواد كيميائية تغير التركيب الكيميائي للنفايات الخطرة و تحويلها إلى مركبات أقل سمية أو غير ضارة . قد تشمل العمليات الكيميائية:  </a:t>
            </a:r>
          </a:p>
          <a:p>
            <a:pPr algn="just"/>
            <a:r>
              <a:rPr lang="ar-IQ" sz="6000" dirty="0"/>
              <a:t>التحلل الكيميائي: تكسير المركبات الخطرة إلى مكونات أقل سمية باستخدام مواد كيميائية محددة.</a:t>
            </a:r>
          </a:p>
          <a:p>
            <a:pPr algn="just"/>
            <a:r>
              <a:rPr lang="ar-IQ" sz="6000" dirty="0"/>
              <a:t>المعادلة </a:t>
            </a:r>
            <a:r>
              <a:rPr lang="en-US" sz="6000" dirty="0"/>
              <a:t>Neutralization) </a:t>
            </a:r>
            <a:r>
              <a:rPr lang="ar-IQ" sz="6000" dirty="0"/>
              <a:t>) تفاعل الأحماض مع القواعد لتكوين مياه وأملاح غير ضارة.</a:t>
            </a:r>
          </a:p>
          <a:p>
            <a:pPr algn="just"/>
            <a:r>
              <a:rPr lang="ar-IQ" sz="6000" dirty="0"/>
              <a:t>الأكسدة والاختزال: تفاعلات تُستخدم لتحويل المواد السامة إلى أشكال أقل خطورة.</a:t>
            </a:r>
          </a:p>
          <a:p>
            <a:pPr algn="just"/>
            <a:r>
              <a:rPr lang="ar-IQ" sz="6000" dirty="0"/>
              <a:t>تهدف هذه العمليات إلى تقليل قابلية الذوبان في المياه أو تعديل الحموضة أو القلوية للنفايات، مما يسهم في تقليل تأثيرها البيئي</a:t>
            </a:r>
            <a:r>
              <a:rPr lang="ar-IQ" dirty="0"/>
              <a:t>. </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0D0C53C-FCB2-4F7D-A24D-86E2372D0CD1}"/>
              </a:ext>
            </a:extLst>
          </p:cNvPr>
          <p:cNvSpPr>
            <a:spLocks noGrp="1"/>
          </p:cNvSpPr>
          <p:nvPr>
            <p:ph type="title"/>
          </p:nvPr>
        </p:nvSpPr>
        <p:spPr>
          <a:xfrm>
            <a:off x="1443491" y="804520"/>
            <a:ext cx="7544098" cy="1049235"/>
          </a:xfrm>
        </p:spPr>
        <p:txBody>
          <a:bodyPr>
            <a:normAutofit/>
          </a:bodyPr>
          <a:lstStyle/>
          <a:p>
            <a:pPr algn="r"/>
            <a:r>
              <a:rPr lang="ar-IQ" sz="4800" dirty="0"/>
              <a:t>المعالجة الفيزيائية</a:t>
            </a:r>
          </a:p>
        </p:txBody>
      </p:sp>
      <p:sp>
        <p:nvSpPr>
          <p:cNvPr id="3" name="عنصر نائب للمحتوى 2">
            <a:extLst>
              <a:ext uri="{FF2B5EF4-FFF2-40B4-BE49-F238E27FC236}">
                <a16:creationId xmlns:a16="http://schemas.microsoft.com/office/drawing/2014/main" id="{E177B17E-F5A2-44F9-BDFF-21F2113240E4}"/>
              </a:ext>
            </a:extLst>
          </p:cNvPr>
          <p:cNvSpPr>
            <a:spLocks noGrp="1"/>
          </p:cNvSpPr>
          <p:nvPr>
            <p:ph idx="1"/>
          </p:nvPr>
        </p:nvSpPr>
        <p:spPr>
          <a:xfrm>
            <a:off x="96254" y="2015733"/>
            <a:ext cx="8891336" cy="4037747"/>
          </a:xfrm>
        </p:spPr>
        <p:txBody>
          <a:bodyPr>
            <a:normAutofit/>
          </a:bodyPr>
          <a:lstStyle/>
          <a:p>
            <a:pPr algn="just"/>
            <a:r>
              <a:rPr lang="ar-IQ" dirty="0"/>
              <a:t>ركز هذه الطريقة على استخدام تقنيات ميكانيكية و حرارية  لتغيير الخصائص الفيزيائية للنفايات لتقليل حجمها أو فصل المكونات الضارة. من أبرز التقنيات المستخدمة:</a:t>
            </a:r>
          </a:p>
          <a:p>
            <a:pPr algn="just"/>
            <a:r>
              <a:rPr lang="ar-IQ" dirty="0"/>
              <a:t>الطحن والتجفيف: تقليل حجم النفايات الصلبة وتجفيفها لتسهيل التعامل معها.</a:t>
            </a:r>
          </a:p>
          <a:p>
            <a:pPr algn="just"/>
            <a:r>
              <a:rPr lang="ar-IQ" dirty="0"/>
              <a:t>التحليل الحراري </a:t>
            </a:r>
            <a:r>
              <a:rPr lang="en-US" dirty="0"/>
              <a:t>(Thermal Treatment) </a:t>
            </a:r>
            <a:r>
              <a:rPr lang="ar-IQ" dirty="0"/>
              <a:t> استخدام درجات حرارة عالية لتحويل النفايات إلى مواد أقل سمية أو لتحويلها إلى طاقة.</a:t>
            </a:r>
          </a:p>
          <a:p>
            <a:pPr algn="just"/>
            <a:r>
              <a:rPr lang="ar-IQ" dirty="0"/>
              <a:t>الفصل والتصفية: فصل المكونات الضارة عن المواد غير الضارة باستخدام تقنيات مثل الترشيح أو التصفية.</a:t>
            </a:r>
          </a:p>
          <a:p>
            <a:pPr algn="just"/>
            <a:r>
              <a:rPr lang="ar-IQ" dirty="0"/>
              <a:t>تُساعد هذه العمليات في تقليل حجم النفايات الخطرة وتسهيل عمليات النقل والتخزين والتخلص النهائي منها. </a:t>
            </a:r>
          </a:p>
        </p:txBody>
      </p:sp>
    </p:spTree>
    <p:extLst>
      <p:ext uri="{BB962C8B-B14F-4D97-AF65-F5344CB8AC3E}">
        <p14:creationId xmlns:p14="http://schemas.microsoft.com/office/powerpoint/2010/main" val="3150166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IQ" sz="5400" dirty="0"/>
              <a:t>البحار والمحيطات</a:t>
            </a:r>
            <a:endParaRPr sz="5400" dirty="0"/>
          </a:p>
        </p:txBody>
      </p:sp>
      <p:sp>
        <p:nvSpPr>
          <p:cNvPr id="3" name="Content Placeholder 2"/>
          <p:cNvSpPr>
            <a:spLocks noGrp="1"/>
          </p:cNvSpPr>
          <p:nvPr>
            <p:ph idx="1"/>
          </p:nvPr>
        </p:nvSpPr>
        <p:spPr>
          <a:xfrm>
            <a:off x="120316" y="2015733"/>
            <a:ext cx="8410073" cy="4037747"/>
          </a:xfrm>
        </p:spPr>
        <p:txBody>
          <a:bodyPr/>
          <a:lstStyle/>
          <a:p>
            <a:r>
              <a:rPr lang="ar-IQ" sz="3200" dirty="0"/>
              <a:t>تتضمن هذه الطريقة التخلص من النفايات الخطرة عن طريق إلقائها في المحيطات والبحار. ومع ذلك، تُعتبر هذه الطريقة غير مستدامة وتسبب تلوثًا بيئيًا خطيرًا، لذا فهي محظورة في العديد من البلدان</a:t>
            </a:r>
            <a:r>
              <a:rPr lang="ar-IQ" dirty="0"/>
              <a:t>.</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E965DBD-7F77-4E99-9919-C2D8FD5B5A9B}"/>
              </a:ext>
            </a:extLst>
          </p:cNvPr>
          <p:cNvSpPr>
            <a:spLocks noGrp="1"/>
          </p:cNvSpPr>
          <p:nvPr>
            <p:ph type="title"/>
          </p:nvPr>
        </p:nvSpPr>
        <p:spPr>
          <a:xfrm>
            <a:off x="1443491" y="288758"/>
            <a:ext cx="6571343" cy="1227221"/>
          </a:xfrm>
        </p:spPr>
        <p:txBody>
          <a:bodyPr>
            <a:normAutofit/>
          </a:bodyPr>
          <a:lstStyle/>
          <a:p>
            <a:pPr algn="ctr"/>
            <a:r>
              <a:rPr lang="ar-IQ" sz="6000" dirty="0"/>
              <a:t>شكرا</a:t>
            </a:r>
          </a:p>
        </p:txBody>
      </p:sp>
      <p:pic>
        <p:nvPicPr>
          <p:cNvPr id="4" name="عنصر نائب للمحتوى 3">
            <a:extLst>
              <a:ext uri="{FF2B5EF4-FFF2-40B4-BE49-F238E27FC236}">
                <a16:creationId xmlns:a16="http://schemas.microsoft.com/office/drawing/2014/main" id="{87759FA6-E4B9-4285-8A45-EE34AF664DD6}"/>
              </a:ext>
            </a:extLst>
          </p:cNvPr>
          <p:cNvPicPr>
            <a:picLocks noGrp="1" noChangeAspect="1"/>
          </p:cNvPicPr>
          <p:nvPr>
            <p:ph idx="1"/>
          </p:nvPr>
        </p:nvPicPr>
        <p:blipFill>
          <a:blip r:embed="rId2"/>
          <a:stretch>
            <a:fillRect/>
          </a:stretch>
        </p:blipFill>
        <p:spPr>
          <a:xfrm>
            <a:off x="0" y="1179096"/>
            <a:ext cx="9143999" cy="5678904"/>
          </a:xfrm>
          <a:prstGeom prst="rect">
            <a:avLst/>
          </a:prstGeom>
        </p:spPr>
      </p:pic>
    </p:spTree>
    <p:extLst>
      <p:ext uri="{BB962C8B-B14F-4D97-AF65-F5344CB8AC3E}">
        <p14:creationId xmlns:p14="http://schemas.microsoft.com/office/powerpoint/2010/main" val="4075144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520"/>
            <a:ext cx="6894393" cy="843805"/>
          </a:xfrm>
        </p:spPr>
        <p:txBody>
          <a:bodyPr>
            <a:noAutofit/>
          </a:bodyPr>
          <a:lstStyle/>
          <a:p>
            <a:pPr algn="r"/>
            <a:r>
              <a:rPr lang="ar-IQ" sz="4800" dirty="0"/>
              <a:t>النفايات الخطرة</a:t>
            </a:r>
            <a:endParaRPr sz="4800" dirty="0"/>
          </a:p>
        </p:txBody>
      </p:sp>
      <p:sp>
        <p:nvSpPr>
          <p:cNvPr id="3" name="Content Placeholder 2"/>
          <p:cNvSpPr>
            <a:spLocks noGrp="1"/>
          </p:cNvSpPr>
          <p:nvPr>
            <p:ph idx="1"/>
          </p:nvPr>
        </p:nvSpPr>
        <p:spPr>
          <a:xfrm>
            <a:off x="182880" y="1828800"/>
            <a:ext cx="8833104" cy="4224678"/>
          </a:xfrm>
        </p:spPr>
        <p:txBody>
          <a:bodyPr>
            <a:noAutofit/>
          </a:bodyPr>
          <a:lstStyle/>
          <a:p>
            <a:pPr algn="just"/>
            <a:r>
              <a:rPr lang="ar-IQ" sz="3200" dirty="0"/>
              <a:t>النفايات الخطرة هي المخلفات التي تحمل خصائص كيميائية </a:t>
            </a:r>
            <a:r>
              <a:rPr lang="ar-IQ" sz="3200" dirty="0" err="1"/>
              <a:t>اوفيزيائية</a:t>
            </a:r>
            <a:r>
              <a:rPr lang="ar-IQ" sz="3200" dirty="0"/>
              <a:t> تجعلها ضارة بالصحة العامة والبيئة إذا لم يتم التعامل معها بشكل صحيح. إذا لم تتم معالجتها وتخزينها والتخلص منها بشكل آمن، فإنها قد تؤدي إلى تلوث البيئة وتعرض صحة الإنسان للخطر. </a:t>
            </a:r>
            <a:endParaRP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sz="4800" dirty="0" err="1"/>
              <a:t>أنواع</a:t>
            </a:r>
            <a:r>
              <a:rPr sz="4800" dirty="0"/>
              <a:t> </a:t>
            </a:r>
            <a:r>
              <a:rPr sz="4800" dirty="0" err="1"/>
              <a:t>النفايات</a:t>
            </a:r>
            <a:r>
              <a:rPr sz="4800" dirty="0"/>
              <a:t> </a:t>
            </a:r>
            <a:r>
              <a:rPr sz="4800" dirty="0" err="1"/>
              <a:t>الخطرة</a:t>
            </a:r>
            <a:endParaRPr sz="4800" dirty="0"/>
          </a:p>
        </p:txBody>
      </p:sp>
      <p:sp>
        <p:nvSpPr>
          <p:cNvPr id="3" name="Content Placeholder 2"/>
          <p:cNvSpPr>
            <a:spLocks noGrp="1"/>
          </p:cNvSpPr>
          <p:nvPr>
            <p:ph idx="1"/>
          </p:nvPr>
        </p:nvSpPr>
        <p:spPr>
          <a:xfrm>
            <a:off x="384048" y="2015733"/>
            <a:ext cx="8467343" cy="3450613"/>
          </a:xfrm>
        </p:spPr>
        <p:txBody>
          <a:bodyPr>
            <a:noAutofit/>
          </a:bodyPr>
          <a:lstStyle/>
          <a:p>
            <a:pPr algn="just"/>
            <a:r>
              <a:rPr lang="ar-IQ" sz="2800" dirty="0"/>
              <a:t>ال</a:t>
            </a:r>
            <a:r>
              <a:rPr sz="2800" dirty="0" err="1"/>
              <a:t>مواد</a:t>
            </a:r>
            <a:r>
              <a:rPr sz="2800" dirty="0"/>
              <a:t> </a:t>
            </a:r>
            <a:r>
              <a:rPr lang="ar-IQ" sz="2800" dirty="0"/>
              <a:t>ال</a:t>
            </a:r>
            <a:r>
              <a:rPr sz="2800" dirty="0" err="1"/>
              <a:t>كيميائية</a:t>
            </a:r>
            <a:r>
              <a:rPr sz="2800" dirty="0"/>
              <a:t> </a:t>
            </a:r>
            <a:r>
              <a:rPr lang="ar-IQ" sz="2800" dirty="0"/>
              <a:t>السامة (المبيدات الحشرية و المذيبات الصناعية)</a:t>
            </a:r>
            <a:endParaRPr sz="2800" dirty="0"/>
          </a:p>
          <a:p>
            <a:pPr algn="just"/>
            <a:r>
              <a:rPr lang="ar-IQ" sz="2800" dirty="0"/>
              <a:t>ال</a:t>
            </a:r>
            <a:r>
              <a:rPr sz="2800" dirty="0" err="1"/>
              <a:t>مواد</a:t>
            </a:r>
            <a:r>
              <a:rPr sz="2800" dirty="0"/>
              <a:t> </a:t>
            </a:r>
            <a:r>
              <a:rPr lang="ar-IQ" sz="2800" dirty="0"/>
              <a:t>ال</a:t>
            </a:r>
            <a:r>
              <a:rPr sz="2800" dirty="0" err="1"/>
              <a:t>مشعة</a:t>
            </a:r>
            <a:r>
              <a:rPr lang="ar-IQ" sz="2800" dirty="0"/>
              <a:t> (نفايات ناتجة عن الأنشطة النووية)</a:t>
            </a:r>
            <a:endParaRPr sz="2800" dirty="0"/>
          </a:p>
          <a:p>
            <a:pPr algn="just"/>
            <a:r>
              <a:rPr lang="ar-IQ" sz="2800" dirty="0"/>
              <a:t>ال</a:t>
            </a:r>
            <a:r>
              <a:rPr sz="2800" dirty="0" err="1"/>
              <a:t>نفايات</a:t>
            </a:r>
            <a:r>
              <a:rPr sz="2800" dirty="0"/>
              <a:t> </a:t>
            </a:r>
            <a:r>
              <a:rPr lang="ar-IQ" sz="2800" dirty="0"/>
              <a:t>الطبية (الادوية المنتهية الصلاحية و الحقن والابر و المواد البيولوجية مثل الانسجة البشرية والدم)</a:t>
            </a:r>
          </a:p>
          <a:p>
            <a:pPr algn="just"/>
            <a:r>
              <a:rPr lang="ar-IQ" sz="2800" dirty="0"/>
              <a:t>ال</a:t>
            </a:r>
            <a:r>
              <a:rPr sz="2800" dirty="0" err="1"/>
              <a:t>نفايات</a:t>
            </a:r>
            <a:r>
              <a:rPr sz="2800" dirty="0"/>
              <a:t> </a:t>
            </a:r>
            <a:r>
              <a:rPr lang="ar-IQ" sz="2800" dirty="0"/>
              <a:t>ال</a:t>
            </a:r>
            <a:r>
              <a:rPr sz="2800" dirty="0" err="1"/>
              <a:t>قابلة</a:t>
            </a:r>
            <a:r>
              <a:rPr sz="2800" dirty="0"/>
              <a:t> </a:t>
            </a:r>
            <a:r>
              <a:rPr sz="2800" dirty="0" err="1"/>
              <a:t>للاشتعال</a:t>
            </a:r>
            <a:r>
              <a:rPr lang="ar-IQ" sz="2800" dirty="0"/>
              <a:t> (المذيبات العضوية و المواد البلاستيكية وزيوت والشحوم والمواد الورقية)</a:t>
            </a:r>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1" y="603504"/>
            <a:ext cx="7389613" cy="932689"/>
          </a:xfrm>
        </p:spPr>
        <p:txBody>
          <a:bodyPr>
            <a:normAutofit/>
          </a:bodyPr>
          <a:lstStyle/>
          <a:p>
            <a:pPr algn="r"/>
            <a:r>
              <a:rPr lang="ar-IQ" sz="4800" dirty="0"/>
              <a:t>خطوات التخلص من النفايات الخطرة</a:t>
            </a:r>
            <a:endParaRPr sz="4800" dirty="0"/>
          </a:p>
        </p:txBody>
      </p:sp>
      <p:sp>
        <p:nvSpPr>
          <p:cNvPr id="3" name="Content Placeholder 2"/>
          <p:cNvSpPr>
            <a:spLocks noGrp="1"/>
          </p:cNvSpPr>
          <p:nvPr>
            <p:ph idx="1"/>
          </p:nvPr>
        </p:nvSpPr>
        <p:spPr>
          <a:xfrm>
            <a:off x="0" y="1810513"/>
            <a:ext cx="9143999" cy="3747274"/>
          </a:xfrm>
        </p:spPr>
        <p:txBody>
          <a:bodyPr>
            <a:normAutofit fontScale="70000" lnSpcReduction="20000"/>
          </a:bodyPr>
          <a:lstStyle/>
          <a:p>
            <a:pPr marL="0" indent="0" algn="just">
              <a:buNone/>
            </a:pPr>
            <a:r>
              <a:rPr lang="ar-IQ" sz="4000" dirty="0"/>
              <a:t>لتخلص من المواد الخطرة يتطلب إجراءات دقيقة لضمان حماية الناس والبيئة. لا يمكن رميها في القمامة العادية أو تصريفها في الصرف الصحي. إليك الخطوات الأساسية للتخلص الآمن منها:</a:t>
            </a:r>
          </a:p>
          <a:p>
            <a:pPr marL="0" indent="0" algn="just">
              <a:buNone/>
            </a:pPr>
            <a:r>
              <a:rPr lang="ar-IQ" sz="4000" dirty="0"/>
              <a:t> التعرف على نوع المادة</a:t>
            </a:r>
          </a:p>
          <a:p>
            <a:pPr marL="0" indent="0" algn="just">
              <a:buNone/>
            </a:pPr>
            <a:r>
              <a:rPr lang="ar-IQ" sz="4000" dirty="0"/>
              <a:t> راجع بطاقة بيانات السلامة</a:t>
            </a:r>
            <a:r>
              <a:rPr lang="en-US" sz="4000" dirty="0"/>
              <a:t> (SDS) </a:t>
            </a:r>
            <a:r>
              <a:rPr lang="ar-IQ" sz="4000" dirty="0"/>
              <a:t>للمادة، ستجد فيها معلومات عن خصائصها وطريقة التخلص منها.</a:t>
            </a:r>
          </a:p>
          <a:p>
            <a:pPr marL="0" indent="0" algn="just">
              <a:buNone/>
            </a:pPr>
            <a:r>
              <a:rPr lang="ar-IQ" sz="4000" dirty="0"/>
              <a:t> • صنّف المادة (سامة، قابلة للاشتعال، كاوية، مشعة… إلخ).</a:t>
            </a:r>
          </a:p>
          <a:p>
            <a:pPr marL="0" indent="0" algn="just">
              <a:buNone/>
            </a:pPr>
            <a:endParaRPr lang="ar-IQ"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C8D09A7-BBA1-4F84-AA2B-48BDF57BF2F8}"/>
              </a:ext>
            </a:extLst>
          </p:cNvPr>
          <p:cNvSpPr>
            <a:spLocks noGrp="1"/>
          </p:cNvSpPr>
          <p:nvPr>
            <p:ph type="title"/>
          </p:nvPr>
        </p:nvSpPr>
        <p:spPr>
          <a:xfrm>
            <a:off x="1443491" y="804520"/>
            <a:ext cx="7508004" cy="1049235"/>
          </a:xfrm>
        </p:spPr>
        <p:txBody>
          <a:bodyPr>
            <a:normAutofit/>
          </a:bodyPr>
          <a:lstStyle/>
          <a:p>
            <a:pPr algn="r"/>
            <a:r>
              <a:rPr lang="ar-IQ" sz="4800" dirty="0"/>
              <a:t>خطوات التخلص من النفايات الخطرة</a:t>
            </a:r>
          </a:p>
        </p:txBody>
      </p:sp>
      <p:sp>
        <p:nvSpPr>
          <p:cNvPr id="3" name="عنصر نائب للمحتوى 2">
            <a:extLst>
              <a:ext uri="{FF2B5EF4-FFF2-40B4-BE49-F238E27FC236}">
                <a16:creationId xmlns:a16="http://schemas.microsoft.com/office/drawing/2014/main" id="{BCE2ADDA-16F6-47F7-B57C-9D4A6DE51C54}"/>
              </a:ext>
            </a:extLst>
          </p:cNvPr>
          <p:cNvSpPr>
            <a:spLocks noGrp="1"/>
          </p:cNvSpPr>
          <p:nvPr>
            <p:ph idx="1"/>
          </p:nvPr>
        </p:nvSpPr>
        <p:spPr>
          <a:xfrm>
            <a:off x="1" y="2015733"/>
            <a:ext cx="9144000" cy="3450613"/>
          </a:xfrm>
        </p:spPr>
        <p:txBody>
          <a:bodyPr>
            <a:noAutofit/>
          </a:bodyPr>
          <a:lstStyle/>
          <a:p>
            <a:pPr marL="0" indent="0" algn="just">
              <a:buNone/>
            </a:pPr>
            <a:r>
              <a:rPr lang="ar-IQ" sz="2800" dirty="0"/>
              <a:t>استخدام حاويات مخصصة</a:t>
            </a:r>
          </a:p>
          <a:p>
            <a:pPr marL="0" indent="0" algn="just">
              <a:buNone/>
            </a:pPr>
            <a:r>
              <a:rPr lang="ar-IQ" sz="2800" dirty="0"/>
              <a:t> • يجب وضع المواد في حاويات مقاومة للتسرب ومُعلّمة بوضوح.</a:t>
            </a:r>
          </a:p>
          <a:p>
            <a:pPr marL="0" indent="0" algn="just">
              <a:buNone/>
            </a:pPr>
            <a:r>
              <a:rPr lang="ar-IQ" sz="2800" dirty="0"/>
              <a:t> • استخدم ملصقات التحذير المناسبة.</a:t>
            </a:r>
          </a:p>
          <a:p>
            <a:pPr marL="0" indent="0" algn="just">
              <a:buNone/>
            </a:pPr>
            <a:r>
              <a:rPr lang="ar-IQ" sz="2800" dirty="0"/>
              <a:t>عدم خلط المواد</a:t>
            </a:r>
          </a:p>
          <a:p>
            <a:pPr marL="0" indent="0" algn="just">
              <a:buNone/>
            </a:pPr>
            <a:r>
              <a:rPr lang="ar-IQ" sz="2800" dirty="0"/>
              <a:t> • لا تخلط المواد الخطرة مع بعضها، فقد تنتج تفاعلات خطيرة.</a:t>
            </a:r>
          </a:p>
          <a:p>
            <a:pPr marL="0" indent="0" algn="just">
              <a:buNone/>
            </a:pPr>
            <a:r>
              <a:rPr lang="ar-IQ" sz="2800" dirty="0"/>
              <a:t> • كل نوع من المواد يجب أن يُخزن ويُتخلص منه بشكل مستقل.</a:t>
            </a:r>
          </a:p>
          <a:p>
            <a:pPr marL="0" indent="0" algn="just">
              <a:buNone/>
            </a:pPr>
            <a:endParaRPr lang="ar-IQ" sz="2800" dirty="0"/>
          </a:p>
        </p:txBody>
      </p:sp>
      <mc:AlternateContent xmlns:mc="http://schemas.openxmlformats.org/markup-compatibility/2006">
        <mc:Choice xmlns:pslz="http://schemas.microsoft.com/office/powerpoint/2016/slidezoom" Requires="pslz">
          <p:graphicFrame>
            <p:nvGraphicFramePr>
              <p:cNvPr id="5" name="صورة الشريحة 4">
                <a:extLst>
                  <a:ext uri="{FF2B5EF4-FFF2-40B4-BE49-F238E27FC236}">
                    <a16:creationId xmlns:a16="http://schemas.microsoft.com/office/drawing/2014/main" id="{D39E55CB-3B18-4564-9DCD-CF0D828530D4}"/>
                  </a:ext>
                </a:extLst>
              </p:cNvPr>
              <p:cNvGraphicFramePr>
                <a:graphicFrameLocks noChangeAspect="1"/>
              </p:cNvGraphicFramePr>
              <p:nvPr>
                <p:extLst>
                  <p:ext uri="{D42A27DB-BD31-4B8C-83A1-F6EECF244321}">
                    <p14:modId xmlns:p14="http://schemas.microsoft.com/office/powerpoint/2010/main" val="883270241"/>
                  </p:ext>
                </p:extLst>
              </p:nvPr>
            </p:nvGraphicFramePr>
            <p:xfrm>
              <a:off x="-1239253" y="5736055"/>
              <a:ext cx="2286000" cy="1714500"/>
            </p:xfrm>
            <a:graphic>
              <a:graphicData uri="http://schemas.microsoft.com/office/powerpoint/2016/slidezoom">
                <pslz:sldZm>
                  <pslz:sldZmObj sldId="267" cId="2115347093">
                    <pslz:zmPr id="{F0D14AFA-30A8-4D8A-AB1B-8C9A7A4E67BF}" returnToParent="0" transitionDur="1000">
                      <p166:blipFill xmlns:p166="http://schemas.microsoft.com/office/powerpoint/2016/6/main">
                        <a:blip r:embed="rId2"/>
                        <a:stretch>
                          <a:fillRect/>
                        </a:stretch>
                      </p166:blipFill>
                      <p166:spPr xmlns:p166="http://schemas.microsoft.com/office/powerpoint/2016/6/main">
                        <a:xfrm>
                          <a:off x="0" y="0"/>
                          <a:ext cx="2286000" cy="1714500"/>
                        </a:xfrm>
                        <a:prstGeom prst="rect">
                          <a:avLst/>
                        </a:prstGeom>
                        <a:ln w="3175">
                          <a:solidFill>
                            <a:prstClr val="ltGray"/>
                          </a:solidFill>
                        </a:ln>
                      </p166:spPr>
                    </pslz:zmPr>
                  </pslz:sldZmObj>
                </pslz:sldZm>
              </a:graphicData>
            </a:graphic>
          </p:graphicFrame>
        </mc:Choice>
        <mc:Fallback>
          <p:pic>
            <p:nvPicPr>
              <p:cNvPr id="5" name="صورة الشريحة 4">
                <a:hlinkClick r:id="rId3" action="ppaction://hlinksldjump"/>
                <a:extLst>
                  <a:ext uri="{FF2B5EF4-FFF2-40B4-BE49-F238E27FC236}">
                    <a16:creationId xmlns:a16="http://schemas.microsoft.com/office/drawing/2014/main" id="{D39E55CB-3B18-4564-9DCD-CF0D828530D4}"/>
                  </a:ext>
                </a:extLst>
              </p:cNvPr>
              <p:cNvPicPr>
                <a:picLocks noGrp="1" noRot="1" noChangeAspect="1" noMove="1" noResize="1" noEditPoints="1" noAdjustHandles="1" noChangeArrowheads="1" noChangeShapeType="1"/>
              </p:cNvPicPr>
              <p:nvPr/>
            </p:nvPicPr>
            <p:blipFill>
              <a:blip r:embed="rId2"/>
              <a:stretch>
                <a:fillRect/>
              </a:stretch>
            </p:blipFill>
            <p:spPr>
              <a:xfrm>
                <a:off x="-1239253" y="5736055"/>
                <a:ext cx="2286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2115347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F5FC8C9-FBD1-4905-97BD-4C585F93CDB4}"/>
              </a:ext>
            </a:extLst>
          </p:cNvPr>
          <p:cNvSpPr>
            <a:spLocks noGrp="1"/>
          </p:cNvSpPr>
          <p:nvPr>
            <p:ph type="title"/>
          </p:nvPr>
        </p:nvSpPr>
        <p:spPr>
          <a:xfrm>
            <a:off x="1443490" y="804520"/>
            <a:ext cx="7700509" cy="1049235"/>
          </a:xfrm>
        </p:spPr>
        <p:txBody>
          <a:bodyPr>
            <a:noAutofit/>
          </a:bodyPr>
          <a:lstStyle/>
          <a:p>
            <a:pPr algn="r"/>
            <a:r>
              <a:rPr lang="ar-IQ" sz="4800" dirty="0"/>
              <a:t>خطوات التخلص من النفايات الخطرة</a:t>
            </a:r>
          </a:p>
        </p:txBody>
      </p:sp>
      <p:sp>
        <p:nvSpPr>
          <p:cNvPr id="3" name="عنصر نائب للمحتوى 2">
            <a:extLst>
              <a:ext uri="{FF2B5EF4-FFF2-40B4-BE49-F238E27FC236}">
                <a16:creationId xmlns:a16="http://schemas.microsoft.com/office/drawing/2014/main" id="{D8E8DE22-0FCE-4807-A8D1-7A2BD0B21717}"/>
              </a:ext>
            </a:extLst>
          </p:cNvPr>
          <p:cNvSpPr>
            <a:spLocks noGrp="1"/>
          </p:cNvSpPr>
          <p:nvPr>
            <p:ph idx="1"/>
          </p:nvPr>
        </p:nvSpPr>
        <p:spPr>
          <a:xfrm>
            <a:off x="445168" y="2015733"/>
            <a:ext cx="8217569" cy="3450613"/>
          </a:xfrm>
        </p:spPr>
        <p:txBody>
          <a:bodyPr/>
          <a:lstStyle/>
          <a:p>
            <a:pPr marL="0" indent="0">
              <a:buNone/>
            </a:pPr>
            <a:r>
              <a:rPr lang="ar-IQ" sz="2800" dirty="0"/>
              <a:t>تسليمها لجهة مختصة</a:t>
            </a:r>
          </a:p>
          <a:p>
            <a:r>
              <a:rPr lang="ar-IQ" sz="2800" dirty="0"/>
              <a:t>في أغلب الدول، توجد شركات مرخصة للتعامل مع النفايات الخطرة.</a:t>
            </a:r>
          </a:p>
          <a:p>
            <a:r>
              <a:rPr lang="ar-IQ" sz="2800" dirty="0"/>
              <a:t>بعض الجهات الحكومية أو البيئية تُنظم أيامًا لتجميع النفايات الخطرة المنزلية.</a:t>
            </a:r>
          </a:p>
          <a:p>
            <a:endParaRPr lang="ar-IQ" dirty="0"/>
          </a:p>
        </p:txBody>
      </p:sp>
    </p:spTree>
    <p:extLst>
      <p:ext uri="{BB962C8B-B14F-4D97-AF65-F5344CB8AC3E}">
        <p14:creationId xmlns:p14="http://schemas.microsoft.com/office/powerpoint/2010/main" val="1471960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520"/>
            <a:ext cx="7206733" cy="1049235"/>
          </a:xfrm>
        </p:spPr>
        <p:txBody>
          <a:bodyPr>
            <a:noAutofit/>
          </a:bodyPr>
          <a:lstStyle/>
          <a:p>
            <a:pPr algn="r"/>
            <a:r>
              <a:rPr sz="4800" dirty="0" err="1"/>
              <a:t>طرق</a:t>
            </a:r>
            <a:r>
              <a:rPr sz="4800" dirty="0"/>
              <a:t> </a:t>
            </a:r>
            <a:r>
              <a:rPr sz="4800" dirty="0" err="1"/>
              <a:t>التخلص</a:t>
            </a:r>
            <a:r>
              <a:rPr sz="4800" dirty="0"/>
              <a:t> </a:t>
            </a:r>
            <a:r>
              <a:rPr sz="4800" dirty="0" err="1"/>
              <a:t>من</a:t>
            </a:r>
            <a:r>
              <a:rPr sz="4800" dirty="0"/>
              <a:t> </a:t>
            </a:r>
            <a:r>
              <a:rPr sz="4800" dirty="0" err="1"/>
              <a:t>النفايات</a:t>
            </a:r>
            <a:r>
              <a:rPr sz="4800" dirty="0"/>
              <a:t> </a:t>
            </a:r>
            <a:r>
              <a:rPr sz="4800" dirty="0" err="1"/>
              <a:t>الخطرة</a:t>
            </a:r>
            <a:endParaRPr sz="4800" dirty="0"/>
          </a:p>
        </p:txBody>
      </p:sp>
      <p:sp>
        <p:nvSpPr>
          <p:cNvPr id="3" name="Content Placeholder 2"/>
          <p:cNvSpPr>
            <a:spLocks noGrp="1"/>
          </p:cNvSpPr>
          <p:nvPr>
            <p:ph idx="1"/>
          </p:nvPr>
        </p:nvSpPr>
        <p:spPr>
          <a:xfrm>
            <a:off x="402336" y="2015733"/>
            <a:ext cx="8247887" cy="3450613"/>
          </a:xfrm>
        </p:spPr>
        <p:txBody>
          <a:bodyPr/>
          <a:lstStyle/>
          <a:p>
            <a:r>
              <a:rPr lang="ar-IQ" sz="3600" dirty="0"/>
              <a:t>الطمر(دفن النفايات)</a:t>
            </a:r>
          </a:p>
          <a:p>
            <a:r>
              <a:rPr sz="3600" dirty="0" err="1"/>
              <a:t>الحرق</a:t>
            </a:r>
            <a:r>
              <a:rPr sz="3600" dirty="0"/>
              <a:t> </a:t>
            </a:r>
            <a:r>
              <a:rPr sz="3600" dirty="0" err="1"/>
              <a:t>في</a:t>
            </a:r>
            <a:r>
              <a:rPr sz="3600" dirty="0"/>
              <a:t> </a:t>
            </a:r>
            <a:r>
              <a:rPr sz="3600" dirty="0" err="1"/>
              <a:t>أفران</a:t>
            </a:r>
            <a:r>
              <a:rPr sz="3600" dirty="0"/>
              <a:t> </a:t>
            </a:r>
            <a:r>
              <a:rPr sz="3600" dirty="0" err="1"/>
              <a:t>خاصة</a:t>
            </a:r>
            <a:endParaRPr sz="3600" dirty="0"/>
          </a:p>
          <a:p>
            <a:r>
              <a:rPr sz="3600" dirty="0" err="1"/>
              <a:t>المعالجة</a:t>
            </a:r>
            <a:r>
              <a:rPr sz="3600" dirty="0"/>
              <a:t> </a:t>
            </a:r>
            <a:r>
              <a:rPr sz="3600" dirty="0" err="1"/>
              <a:t>الكيميائية</a:t>
            </a:r>
            <a:r>
              <a:rPr sz="3600" dirty="0"/>
              <a:t> </a:t>
            </a:r>
            <a:r>
              <a:rPr sz="3600" dirty="0" err="1"/>
              <a:t>أو</a:t>
            </a:r>
            <a:r>
              <a:rPr sz="3600" dirty="0"/>
              <a:t> </a:t>
            </a:r>
            <a:r>
              <a:rPr sz="3600" dirty="0" err="1"/>
              <a:t>الفيزيائية</a:t>
            </a:r>
            <a:endParaRPr sz="3600" dirty="0"/>
          </a:p>
          <a:p>
            <a:r>
              <a:rPr lang="ar-IQ" sz="3600" dirty="0"/>
              <a:t>رمي النفايات في المحيطات و البحار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sz="4800" dirty="0" err="1"/>
              <a:t>الطمر</a:t>
            </a:r>
            <a:endParaRPr sz="4800" dirty="0"/>
          </a:p>
        </p:txBody>
      </p:sp>
      <p:sp>
        <p:nvSpPr>
          <p:cNvPr id="3" name="Content Placeholder 2"/>
          <p:cNvSpPr>
            <a:spLocks noGrp="1"/>
          </p:cNvSpPr>
          <p:nvPr>
            <p:ph idx="1"/>
          </p:nvPr>
        </p:nvSpPr>
        <p:spPr>
          <a:xfrm>
            <a:off x="329185" y="2015733"/>
            <a:ext cx="8595360" cy="3450613"/>
          </a:xfrm>
        </p:spPr>
        <p:txBody>
          <a:bodyPr>
            <a:normAutofit lnSpcReduction="10000"/>
          </a:bodyPr>
          <a:lstStyle/>
          <a:p>
            <a:r>
              <a:rPr lang="ar-IQ" sz="2400" dirty="0"/>
              <a:t>الطمر هو دفن النفايات الخطرة في مواقع مُعدة خصيصًا تُعرف بـ مدافن النفايات الخطرة، وتُصمم لمنع تسرّب هذه المواد إلى التربة أو المياه الجوفية.</a:t>
            </a:r>
          </a:p>
          <a:p>
            <a:r>
              <a:rPr lang="ar-IQ" sz="2400" dirty="0"/>
              <a:t>اختيار موقع مناسب بعيد عن المياه الجوفية والمناطق السكنية وفي تربة غير منفذة أو فوق طبقات طينية لتقليل تسرب الملوثات</a:t>
            </a:r>
          </a:p>
          <a:p>
            <a:r>
              <a:rPr lang="ar-IQ" sz="2400" dirty="0"/>
              <a:t>تبطين الحفرة بعدة طبقات عازلة طبقة من الطين السميك. طبقة بلاستيكية مقاومة للتسرب (غشاء </a:t>
            </a:r>
            <a:r>
              <a:rPr lang="en-US" sz="2400" dirty="0"/>
              <a:t>(HDPE</a:t>
            </a:r>
            <a:endParaRPr lang="ar-IQ" sz="2400" dirty="0"/>
          </a:p>
          <a:p>
            <a:r>
              <a:rPr lang="ar-IQ" sz="2400" dirty="0"/>
              <a:t>طبقة من الحصى لتصريف السوائل</a:t>
            </a:r>
          </a:p>
          <a:p>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ED014FB-4329-4C1C-B1C6-C331A6930C58}"/>
              </a:ext>
            </a:extLst>
          </p:cNvPr>
          <p:cNvSpPr>
            <a:spLocks noGrp="1"/>
          </p:cNvSpPr>
          <p:nvPr>
            <p:ph type="title"/>
          </p:nvPr>
        </p:nvSpPr>
        <p:spPr>
          <a:xfrm>
            <a:off x="1443492" y="804520"/>
            <a:ext cx="7267372" cy="1049235"/>
          </a:xfrm>
        </p:spPr>
        <p:txBody>
          <a:bodyPr>
            <a:normAutofit/>
          </a:bodyPr>
          <a:lstStyle/>
          <a:p>
            <a:pPr algn="r"/>
            <a:r>
              <a:rPr lang="ar-IQ" sz="4800" dirty="0"/>
              <a:t>الطمر</a:t>
            </a:r>
          </a:p>
        </p:txBody>
      </p:sp>
      <p:sp>
        <p:nvSpPr>
          <p:cNvPr id="3" name="عنصر نائب للمحتوى 2">
            <a:extLst>
              <a:ext uri="{FF2B5EF4-FFF2-40B4-BE49-F238E27FC236}">
                <a16:creationId xmlns:a16="http://schemas.microsoft.com/office/drawing/2014/main" id="{A8893DC8-E35C-4CCD-9DA8-CE2D8C591500}"/>
              </a:ext>
            </a:extLst>
          </p:cNvPr>
          <p:cNvSpPr>
            <a:spLocks noGrp="1"/>
          </p:cNvSpPr>
          <p:nvPr>
            <p:ph idx="1"/>
          </p:nvPr>
        </p:nvSpPr>
        <p:spPr>
          <a:xfrm>
            <a:off x="324853" y="2015732"/>
            <a:ext cx="8386010" cy="4037748"/>
          </a:xfrm>
        </p:spPr>
        <p:txBody>
          <a:bodyPr>
            <a:normAutofit fontScale="32500" lnSpcReduction="20000"/>
          </a:bodyPr>
          <a:lstStyle/>
          <a:p>
            <a:r>
              <a:rPr lang="ar-IQ" sz="7000" dirty="0"/>
              <a:t>4. إضافة طبقات تغطية: تُغطى النفايات بطبقات من التربة والطين ويُضاف غشاء عازل مرة أخرى في الأعلى توضع طبقة تربة نهائية لتثبيت الغطاء</a:t>
            </a:r>
          </a:p>
          <a:p>
            <a:pPr marL="0" indent="0">
              <a:buNone/>
            </a:pPr>
            <a:r>
              <a:rPr lang="ar-IQ" sz="7000" dirty="0"/>
              <a:t>• يُركّب نظام لرصد أي تسرب (مثل أجهزة كشف التسرب).</a:t>
            </a:r>
          </a:p>
          <a:p>
            <a:r>
              <a:rPr lang="ar-IQ" sz="7000" dirty="0"/>
              <a:t> • تصريف العصارة (السوائل الناتجة) يتم عبر أنابيب مخصصة لمعالجتها لاحقًا.</a:t>
            </a:r>
          </a:p>
          <a:p>
            <a:r>
              <a:rPr lang="ar-IQ" sz="7000" dirty="0"/>
              <a:t> 6. المراقبة بعد الطمر:</a:t>
            </a:r>
          </a:p>
          <a:p>
            <a:r>
              <a:rPr lang="ar-IQ" sz="7000" dirty="0"/>
              <a:t> • تتم مراقبة الموقع لسنوات بعد إغلاقه.</a:t>
            </a:r>
          </a:p>
          <a:p>
            <a:r>
              <a:rPr lang="ar-IQ" sz="7000" dirty="0"/>
              <a:t> • يُراقَب تسرب الغازات والمياه الجوفية بشكل دوري.</a:t>
            </a:r>
          </a:p>
          <a:p>
            <a:endParaRPr lang="ar-IQ" sz="7000" dirty="0"/>
          </a:p>
          <a:p>
            <a:endParaRPr lang="ar-IQ" dirty="0"/>
          </a:p>
        </p:txBody>
      </p:sp>
    </p:spTree>
    <p:extLst>
      <p:ext uri="{BB962C8B-B14F-4D97-AF65-F5344CB8AC3E}">
        <p14:creationId xmlns:p14="http://schemas.microsoft.com/office/powerpoint/2010/main" val="2541884038"/>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معرض">
  <a:themeElements>
    <a:clrScheme name="معرض">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معرض">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معرض">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TM02900720[[fn=متكامل]]</Template>
  <TotalTime>1139</TotalTime>
  <Words>740</Words>
  <Application>Microsoft Office PowerPoint</Application>
  <PresentationFormat>عرض على الشاشة (4:3)</PresentationFormat>
  <Paragraphs>65</Paragraphs>
  <Slides>14</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2</vt:i4>
      </vt:variant>
      <vt:variant>
        <vt:lpstr>عناوين الشرائح</vt:lpstr>
      </vt:variant>
      <vt:variant>
        <vt:i4>14</vt:i4>
      </vt:variant>
    </vt:vector>
  </HeadingPairs>
  <TitlesOfParts>
    <vt:vector size="22" baseType="lpstr">
      <vt:lpstr>Arial</vt:lpstr>
      <vt:lpstr>Arial Black</vt:lpstr>
      <vt:lpstr>Calibri</vt:lpstr>
      <vt:lpstr>Calibri Light</vt:lpstr>
      <vt:lpstr>Gill Sans MT</vt:lpstr>
      <vt:lpstr>Wingdings 2</vt:lpstr>
      <vt:lpstr>HDOfficeLightV0</vt:lpstr>
      <vt:lpstr>معرض</vt:lpstr>
      <vt:lpstr>النفايات الخطرة Hazardous waste </vt:lpstr>
      <vt:lpstr>النفايات الخطرة</vt:lpstr>
      <vt:lpstr>أنواع النفايات الخطرة</vt:lpstr>
      <vt:lpstr>خطوات التخلص من النفايات الخطرة</vt:lpstr>
      <vt:lpstr>خطوات التخلص من النفايات الخطرة</vt:lpstr>
      <vt:lpstr>خطوات التخلص من النفايات الخطرة</vt:lpstr>
      <vt:lpstr>طرق التخلص من النفايات الخطرة</vt:lpstr>
      <vt:lpstr>الطمر</vt:lpstr>
      <vt:lpstr>الطمر</vt:lpstr>
      <vt:lpstr>الحرق</vt:lpstr>
      <vt:lpstr>المعالجة الكيميائية</vt:lpstr>
      <vt:lpstr>المعالجة الفيزيائية</vt:lpstr>
      <vt:lpstr>البحار والمحيطات</vt:lpstr>
      <vt:lpstr>شكرا</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النفايات الخطرة وطرق التخلص منها</dc:title>
  <dc:subject/>
  <dc:creator/>
  <cp:keywords/>
  <dc:description>generated using python-pptx</dc:description>
  <cp:lastModifiedBy>Taiba</cp:lastModifiedBy>
  <cp:revision>32</cp:revision>
  <dcterms:created xsi:type="dcterms:W3CDTF">2013-01-27T09:14:16Z</dcterms:created>
  <dcterms:modified xsi:type="dcterms:W3CDTF">2025-04-13T13:33:21Z</dcterms:modified>
  <cp:category/>
</cp:coreProperties>
</file>