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6" r:id="rId6"/>
    <p:sldId id="267" r:id="rId7"/>
    <p:sldId id="262" r:id="rId8"/>
    <p:sldId id="263" r:id="rId9"/>
    <p:sldId id="270" r:id="rId10"/>
    <p:sldId id="264" r:id="rId11"/>
    <p:sldId id="268" r:id="rId12"/>
    <p:sldId id="265" r:id="rId13"/>
    <p:sldId id="261"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10/10/1446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10/10/1446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533400" y="980728"/>
            <a:ext cx="7851648" cy="1584176"/>
          </a:xfrm>
        </p:spPr>
        <p:txBody>
          <a:bodyPr/>
          <a:lstStyle/>
          <a:p>
            <a:pPr algn="ctr"/>
            <a:r>
              <a:rPr lang="ar-IQ" dirty="0"/>
              <a:t>المرأة مؤسسة تربوية في البيت والعمل</a:t>
            </a:r>
            <a:endParaRPr lang="en-US" dirty="0"/>
          </a:p>
        </p:txBody>
      </p:sp>
      <p:sp>
        <p:nvSpPr>
          <p:cNvPr id="5" name="عنوان فرعي 4"/>
          <p:cNvSpPr>
            <a:spLocks noGrp="1"/>
          </p:cNvSpPr>
          <p:nvPr>
            <p:ph type="subTitle" idx="1"/>
          </p:nvPr>
        </p:nvSpPr>
        <p:spPr>
          <a:xfrm>
            <a:off x="533400" y="3228536"/>
            <a:ext cx="7854696" cy="2576728"/>
          </a:xfrm>
        </p:spPr>
        <p:txBody>
          <a:bodyPr>
            <a:normAutofit/>
          </a:bodyPr>
          <a:lstStyle/>
          <a:p>
            <a:pPr algn="ctr"/>
            <a:r>
              <a:rPr lang="ar-IQ" dirty="0" err="1"/>
              <a:t>أ.م.د</a:t>
            </a:r>
            <a:r>
              <a:rPr lang="ar-IQ" dirty="0"/>
              <a:t>. هناء هاني عبد الحسين</a:t>
            </a:r>
          </a:p>
          <a:p>
            <a:pPr algn="ctr"/>
            <a:r>
              <a:rPr lang="ar-IQ" dirty="0" err="1"/>
              <a:t>م.م</a:t>
            </a:r>
            <a:r>
              <a:rPr lang="ar-IQ" dirty="0"/>
              <a:t>. هبه محمد جهاد</a:t>
            </a:r>
          </a:p>
          <a:p>
            <a:pPr algn="ctr" rtl="1"/>
            <a:r>
              <a:rPr lang="ar-IQ" dirty="0" err="1"/>
              <a:t>م.م</a:t>
            </a:r>
            <a:r>
              <a:rPr lang="ar-IQ" dirty="0"/>
              <a:t>. خالدة ابراهيم حسون</a:t>
            </a:r>
          </a:p>
          <a:p>
            <a:pPr algn="ctr" rtl="1"/>
            <a:endParaRPr lang="ar-IQ" dirty="0"/>
          </a:p>
          <a:p>
            <a:pPr algn="ctr" rtl="1"/>
            <a:r>
              <a:rPr lang="ar-IQ" sz="3500" dirty="0"/>
              <a:t>مركز بحوث ومتحف التاريخ الطبيعي</a:t>
            </a:r>
            <a:endParaRPr lang="en-US" sz="3500" dirty="0"/>
          </a:p>
        </p:txBody>
      </p:sp>
    </p:spTree>
    <p:extLst>
      <p:ext uri="{BB962C8B-B14F-4D97-AF65-F5344CB8AC3E}">
        <p14:creationId xmlns:p14="http://schemas.microsoft.com/office/powerpoint/2010/main" xmlns="" val="170889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9"/>
            <a:ext cx="8229600" cy="924712"/>
          </a:xfrm>
        </p:spPr>
        <p:txBody>
          <a:bodyPr/>
          <a:lstStyle/>
          <a:p>
            <a:pPr algn="r"/>
            <a:r>
              <a:rPr lang="ar-IQ" dirty="0"/>
              <a:t>التحديات التي تواجه المرأة كمؤسسة تربوية</a:t>
            </a:r>
            <a:endParaRPr lang="en-US" dirty="0"/>
          </a:p>
        </p:txBody>
      </p:sp>
      <p:sp>
        <p:nvSpPr>
          <p:cNvPr id="3" name="عنصر نائب للمحتوى 2"/>
          <p:cNvSpPr>
            <a:spLocks noGrp="1"/>
          </p:cNvSpPr>
          <p:nvPr>
            <p:ph idx="1"/>
          </p:nvPr>
        </p:nvSpPr>
        <p:spPr>
          <a:xfrm>
            <a:off x="457200" y="1700808"/>
            <a:ext cx="8229600" cy="4896544"/>
          </a:xfrm>
        </p:spPr>
        <p:txBody>
          <a:bodyPr>
            <a:normAutofit fontScale="92500" lnSpcReduction="20000"/>
          </a:bodyPr>
          <a:lstStyle/>
          <a:p>
            <a:pPr algn="r" rtl="1"/>
            <a:r>
              <a:rPr lang="ar-IQ" b="1" dirty="0"/>
              <a:t>1</a:t>
            </a:r>
            <a:r>
              <a:rPr lang="ar-IQ" b="1" dirty="0">
                <a:solidFill>
                  <a:srgbClr val="FF0000"/>
                </a:solidFill>
              </a:rPr>
              <a:t>. الصعوبات الاجتماعية والثقافية </a:t>
            </a:r>
            <a:r>
              <a:rPr lang="ar-IQ" dirty="0"/>
              <a:t>حيث</a:t>
            </a:r>
            <a:r>
              <a:rPr lang="ar-IQ" b="1" dirty="0"/>
              <a:t> </a:t>
            </a:r>
            <a:r>
              <a:rPr lang="ar-IQ" dirty="0"/>
              <a:t>النظرة التقليدية لدور </a:t>
            </a:r>
            <a:r>
              <a:rPr lang="ar-IQ" dirty="0">
                <a:solidFill>
                  <a:srgbClr val="FF00FF"/>
                </a:solidFill>
              </a:rPr>
              <a:t>المرأة</a:t>
            </a:r>
            <a:r>
              <a:rPr lang="ar-IQ" dirty="0"/>
              <a:t> التي تقيّد دورها التربوي في البيت فقط والضغوط المجتمعية التي تجعل </a:t>
            </a:r>
            <a:r>
              <a:rPr lang="ar-IQ" dirty="0">
                <a:solidFill>
                  <a:srgbClr val="FF00FF"/>
                </a:solidFill>
              </a:rPr>
              <a:t>المرأة</a:t>
            </a:r>
            <a:r>
              <a:rPr lang="ar-IQ" dirty="0"/>
              <a:t> تتحمل مسؤوليات مضاعفة مقارنة بالرجل وقلة الوعي بأهمية دور المرأة في التربية داخل العمل والمجتمع.</a:t>
            </a:r>
          </a:p>
          <a:p>
            <a:pPr algn="r" rtl="1"/>
            <a:r>
              <a:rPr lang="ar-IQ" b="1" dirty="0"/>
              <a:t>2. </a:t>
            </a:r>
            <a:r>
              <a:rPr lang="ar-IQ" b="1" dirty="0">
                <a:solidFill>
                  <a:srgbClr val="FF0000"/>
                </a:solidFill>
              </a:rPr>
              <a:t>التوازن بين العمل والتربية الأسرية </a:t>
            </a:r>
            <a:r>
              <a:rPr lang="ar-IQ" b="1" dirty="0"/>
              <a:t>:</a:t>
            </a:r>
            <a:r>
              <a:rPr lang="ar-IQ" dirty="0"/>
              <a:t>صعوبة تحقيق التوازن بين رعاية الأسرة ومتطلبات العمل وتأثير ضغوط العمل على جودة التربية المنزلية والحاجة إلى دعم الأسرة والمجتمع لتخفيف الأعباء على المرأة.</a:t>
            </a:r>
          </a:p>
          <a:p>
            <a:pPr algn="r" rtl="1"/>
            <a:r>
              <a:rPr lang="ar-IQ" b="1" dirty="0"/>
              <a:t>3. </a:t>
            </a:r>
            <a:r>
              <a:rPr lang="ar-IQ" b="1" dirty="0">
                <a:solidFill>
                  <a:srgbClr val="FF0000"/>
                </a:solidFill>
              </a:rPr>
              <a:t>التحديات الاقتصادية </a:t>
            </a:r>
            <a:r>
              <a:rPr lang="ar-IQ" b="1" dirty="0"/>
              <a:t>: </a:t>
            </a:r>
            <a:r>
              <a:rPr lang="ar-IQ" dirty="0"/>
              <a:t>الحاجة إلى العمل لتوفير دخل إضافي للأسرة مع عدم الإخلال بالدور التربوي وتكاليف المعيشة التي تجبر بعض الأمهات على العمل لساعات طويلة، مما يؤثر على الوقت المخصص للأبناء وعدم توفر إجازات مرنة للأمهات العاملات لدعم دورهن التربوي.</a:t>
            </a:r>
          </a:p>
          <a:p>
            <a:pPr algn="r" rtl="1"/>
            <a:r>
              <a:rPr lang="ar-IQ" b="1" dirty="0"/>
              <a:t>4</a:t>
            </a:r>
            <a:r>
              <a:rPr lang="ar-IQ" b="1" dirty="0">
                <a:solidFill>
                  <a:srgbClr val="FF0000"/>
                </a:solidFill>
              </a:rPr>
              <a:t>. العوائق النفسية والعاطفية </a:t>
            </a:r>
            <a:r>
              <a:rPr lang="ar-IQ" dirty="0"/>
              <a:t>كالشعور بالذنب نتيجة قضاء وقت أقل مع الأطفال بسبب العمل والضغوط النفسية الناتجة عن تحمل مسؤوليات متعددة والحاجة إلى الدعم العاطفي والتقدير من الأسرة والمجتمع.</a:t>
            </a:r>
          </a:p>
          <a:p>
            <a:pPr marL="0" indent="0" algn="r" rtl="1">
              <a:buNone/>
            </a:pPr>
            <a:endParaRPr lang="en-US" dirty="0"/>
          </a:p>
        </p:txBody>
      </p:sp>
    </p:spTree>
    <p:extLst>
      <p:ext uri="{BB962C8B-B14F-4D97-AF65-F5344CB8AC3E}">
        <p14:creationId xmlns:p14="http://schemas.microsoft.com/office/powerpoint/2010/main" xmlns="" val="383960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864096"/>
          </a:xfrm>
        </p:spPr>
        <p:txBody>
          <a:bodyPr/>
          <a:lstStyle/>
          <a:p>
            <a:pPr algn="r"/>
            <a:r>
              <a:rPr lang="ar-IQ" dirty="0">
                <a:solidFill>
                  <a:srgbClr val="04617B"/>
                </a:solidFill>
              </a:rPr>
              <a:t>التحديات التي تواجه المرأة كمؤسسة تربوية</a:t>
            </a:r>
            <a:endParaRPr lang="en-US" dirty="0"/>
          </a:p>
        </p:txBody>
      </p:sp>
      <p:sp>
        <p:nvSpPr>
          <p:cNvPr id="3" name="عنصر نائب للمحتوى 2"/>
          <p:cNvSpPr>
            <a:spLocks noGrp="1"/>
          </p:cNvSpPr>
          <p:nvPr>
            <p:ph idx="1"/>
          </p:nvPr>
        </p:nvSpPr>
        <p:spPr>
          <a:xfrm>
            <a:off x="457200" y="1340768"/>
            <a:ext cx="8229600" cy="5256584"/>
          </a:xfrm>
        </p:spPr>
        <p:txBody>
          <a:bodyPr>
            <a:normAutofit/>
          </a:bodyPr>
          <a:lstStyle/>
          <a:p>
            <a:pPr lvl="0" algn="r" rtl="1">
              <a:buClr>
                <a:srgbClr val="0BD0D9"/>
              </a:buClr>
            </a:pPr>
            <a:r>
              <a:rPr lang="ar-IQ" sz="2000" b="1" dirty="0">
                <a:solidFill>
                  <a:prstClr val="black"/>
                </a:solidFill>
              </a:rPr>
              <a:t>5. </a:t>
            </a:r>
            <a:r>
              <a:rPr lang="ar-IQ" sz="2000" b="1" dirty="0">
                <a:solidFill>
                  <a:srgbClr val="FF0000"/>
                </a:solidFill>
              </a:rPr>
              <a:t>نقص الدعم المؤسسي والقانوني</a:t>
            </a:r>
          </a:p>
          <a:p>
            <a:pPr lvl="0" algn="r" rtl="1">
              <a:buClr>
                <a:srgbClr val="0BD0D9"/>
              </a:buClr>
              <a:buFont typeface="Arial"/>
              <a:buChar char="•"/>
            </a:pPr>
            <a:r>
              <a:rPr lang="ar-IQ" sz="2000" dirty="0">
                <a:solidFill>
                  <a:prstClr val="black"/>
                </a:solidFill>
              </a:rPr>
              <a:t>قلة سياسات العمل التي تدعم الأمهات مثل الإجازات المدفوعة وحضانات الأطفال في أماكن العمل.</a:t>
            </a:r>
          </a:p>
          <a:p>
            <a:pPr lvl="0" algn="r" rtl="1">
              <a:buClr>
                <a:srgbClr val="0BD0D9"/>
              </a:buClr>
              <a:buFont typeface="Arial"/>
              <a:buChar char="•"/>
            </a:pPr>
            <a:r>
              <a:rPr lang="ar-IQ" sz="2000" dirty="0">
                <a:solidFill>
                  <a:prstClr val="black"/>
                </a:solidFill>
              </a:rPr>
              <a:t>عدم توفر برامج تدريبية تساعد </a:t>
            </a:r>
            <a:r>
              <a:rPr lang="ar-IQ" sz="2000" dirty="0">
                <a:solidFill>
                  <a:srgbClr val="FF00FF"/>
                </a:solidFill>
              </a:rPr>
              <a:t>المرأة</a:t>
            </a:r>
            <a:r>
              <a:rPr lang="ar-IQ" sz="2000" dirty="0">
                <a:solidFill>
                  <a:prstClr val="black"/>
                </a:solidFill>
              </a:rPr>
              <a:t> على تحقيق التوازن بين العمل والتربية.</a:t>
            </a:r>
          </a:p>
          <a:p>
            <a:pPr lvl="0" algn="r" rtl="1">
              <a:buClr>
                <a:srgbClr val="0BD0D9"/>
              </a:buClr>
              <a:buFont typeface="Arial"/>
              <a:buChar char="•"/>
            </a:pPr>
            <a:r>
              <a:rPr lang="ar-IQ" sz="2000" dirty="0">
                <a:solidFill>
                  <a:prstClr val="black"/>
                </a:solidFill>
              </a:rPr>
              <a:t>نقص فرص العمل المرنة التي تساعد الأمهات على القيام بدورهن التربوي بشكل أفضل.</a:t>
            </a:r>
          </a:p>
          <a:p>
            <a:pPr lvl="0" algn="r" rtl="1">
              <a:buClr>
                <a:srgbClr val="0BD0D9"/>
              </a:buClr>
            </a:pPr>
            <a:r>
              <a:rPr lang="ar-IQ" sz="2000" b="1" dirty="0">
                <a:solidFill>
                  <a:prstClr val="black"/>
                </a:solidFill>
              </a:rPr>
              <a:t>6. </a:t>
            </a:r>
            <a:r>
              <a:rPr lang="ar-IQ" sz="2000" b="1" dirty="0">
                <a:solidFill>
                  <a:srgbClr val="FF0000"/>
                </a:solidFill>
              </a:rPr>
              <a:t>التأثير التكنولوجي والتغيرات الحديثة</a:t>
            </a:r>
          </a:p>
          <a:p>
            <a:pPr lvl="0" algn="r" rtl="1">
              <a:buClr>
                <a:srgbClr val="0BD0D9"/>
              </a:buClr>
              <a:buFont typeface="Arial"/>
              <a:buChar char="•"/>
            </a:pPr>
            <a:r>
              <a:rPr lang="ar-IQ" sz="2000" dirty="0">
                <a:solidFill>
                  <a:prstClr val="black"/>
                </a:solidFill>
              </a:rPr>
              <a:t>صعوبة متابعة الأبناء في ظل الانتشار الواسع للتكنولوجيا ووسائل التواصل الاجتماعي.</a:t>
            </a:r>
          </a:p>
          <a:p>
            <a:pPr lvl="0" algn="r" rtl="1">
              <a:buClr>
                <a:srgbClr val="0BD0D9"/>
              </a:buClr>
              <a:buFont typeface="Arial"/>
              <a:buChar char="•"/>
            </a:pPr>
            <a:r>
              <a:rPr lang="ar-IQ" sz="2000" dirty="0">
                <a:solidFill>
                  <a:prstClr val="black"/>
                </a:solidFill>
              </a:rPr>
              <a:t>الحاجة إلى توعية الأبناء بالاستخدام الصحيح للتكنولوجيا مع ضيق وقت الأمهات العاملات.</a:t>
            </a:r>
          </a:p>
          <a:p>
            <a:pPr lvl="0" algn="r" rtl="1">
              <a:buClr>
                <a:srgbClr val="0BD0D9"/>
              </a:buClr>
              <a:buFont typeface="Arial"/>
              <a:buChar char="•"/>
            </a:pPr>
            <a:r>
              <a:rPr lang="ar-IQ" sz="2000" dirty="0">
                <a:solidFill>
                  <a:prstClr val="black"/>
                </a:solidFill>
              </a:rPr>
              <a:t>تحديات التربية الحديثة التي تتطلب من المرأة اكتساب مهارات جديدة باستمرار.</a:t>
            </a:r>
          </a:p>
          <a:p>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4653136"/>
            <a:ext cx="2952328"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116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أثر المرأة التربوي على المجتمع:</a:t>
            </a:r>
            <a:endParaRPr lang="en-US" dirty="0"/>
          </a:p>
        </p:txBody>
      </p:sp>
      <p:sp>
        <p:nvSpPr>
          <p:cNvPr id="3" name="عنصر نائب للمحتوى 2"/>
          <p:cNvSpPr>
            <a:spLocks noGrp="1"/>
          </p:cNvSpPr>
          <p:nvPr>
            <p:ph idx="1"/>
          </p:nvPr>
        </p:nvSpPr>
        <p:spPr>
          <a:xfrm>
            <a:off x="427703" y="1935480"/>
            <a:ext cx="8229600" cy="4389120"/>
          </a:xfrm>
        </p:spPr>
        <p:txBody>
          <a:bodyPr>
            <a:noAutofit/>
          </a:bodyPr>
          <a:lstStyle/>
          <a:p>
            <a:pPr algn="r" rtl="1"/>
            <a:r>
              <a:rPr lang="ar-IQ" sz="2400" b="1" dirty="0"/>
              <a:t>1</a:t>
            </a:r>
            <a:r>
              <a:rPr lang="ar-IQ" sz="2400" b="1" dirty="0">
                <a:solidFill>
                  <a:srgbClr val="FF0000"/>
                </a:solidFill>
              </a:rPr>
              <a:t>. دور المرأة في نشر الوعي والتعليم </a:t>
            </a:r>
            <a:r>
              <a:rPr lang="ar-IQ" sz="2400" dirty="0"/>
              <a:t>حيث تسهم </a:t>
            </a:r>
            <a:r>
              <a:rPr lang="ar-IQ" sz="2400" dirty="0">
                <a:solidFill>
                  <a:srgbClr val="FF00FF"/>
                </a:solidFill>
              </a:rPr>
              <a:t>المرأة</a:t>
            </a:r>
            <a:r>
              <a:rPr lang="ar-IQ" sz="2400" dirty="0"/>
              <a:t> المتعلمة في تثقيف أسرتها ومحيطها الاجتماعي اضافة الى مشاركة </a:t>
            </a:r>
            <a:r>
              <a:rPr lang="ar-IQ" sz="2400" dirty="0">
                <a:solidFill>
                  <a:srgbClr val="FF00FF"/>
                </a:solidFill>
              </a:rPr>
              <a:t>المرأة</a:t>
            </a:r>
            <a:r>
              <a:rPr lang="ar-IQ" sz="2400" dirty="0"/>
              <a:t> في الحملات التوعوية حول الصحة، والتعليم، وحقوق الإنسان.</a:t>
            </a:r>
          </a:p>
          <a:p>
            <a:pPr algn="r" rtl="1"/>
            <a:r>
              <a:rPr lang="ar-IQ" sz="2400" b="1" dirty="0"/>
              <a:t>2</a:t>
            </a:r>
            <a:r>
              <a:rPr lang="ar-IQ" sz="2400" b="1" dirty="0">
                <a:solidFill>
                  <a:srgbClr val="FF0000"/>
                </a:solidFill>
              </a:rPr>
              <a:t>. تأثير المرأة المتعلمة على نهضة المجتمع</a:t>
            </a:r>
          </a:p>
          <a:p>
            <a:pPr algn="r" rtl="1">
              <a:buFont typeface="Arial"/>
              <a:buChar char="•"/>
            </a:pPr>
            <a:r>
              <a:rPr lang="ar-IQ" sz="2400" dirty="0">
                <a:solidFill>
                  <a:srgbClr val="FF00FF"/>
                </a:solidFill>
              </a:rPr>
              <a:t>المرأة</a:t>
            </a:r>
            <a:r>
              <a:rPr lang="ar-IQ" sz="2400" dirty="0"/>
              <a:t> المتعلمة تربي أجيالًا أكثر وعيًا وإدراكًا لمسؤولياتهم اضافة الى مساهمتها في تحسين الاقتصاد من خلال مشاركتها في سوق العمل بتخصصات مختلفة.</a:t>
            </a:r>
          </a:p>
          <a:p>
            <a:pPr algn="r" rtl="1"/>
            <a:r>
              <a:rPr lang="ar-IQ" sz="2400" b="1" dirty="0"/>
              <a:t>3</a:t>
            </a:r>
            <a:r>
              <a:rPr lang="ar-IQ" sz="2400" b="1" dirty="0">
                <a:solidFill>
                  <a:srgbClr val="FF0000"/>
                </a:solidFill>
              </a:rPr>
              <a:t>. المرأة كقدوة للأجيال القادمة </a:t>
            </a:r>
            <a:r>
              <a:rPr lang="ar-IQ" sz="2400" dirty="0"/>
              <a:t>من خلال تأثير </a:t>
            </a:r>
            <a:r>
              <a:rPr lang="ar-IQ" sz="2400" dirty="0">
                <a:solidFill>
                  <a:srgbClr val="FF00FF"/>
                </a:solidFill>
              </a:rPr>
              <a:t>المرأة</a:t>
            </a:r>
            <a:r>
              <a:rPr lang="ar-IQ" sz="2400" dirty="0"/>
              <a:t> العاملة الناجحة في تغيير الصورة النمطية عن أدوار </a:t>
            </a:r>
            <a:r>
              <a:rPr lang="ar-IQ" sz="2400" dirty="0">
                <a:solidFill>
                  <a:srgbClr val="FF00FF"/>
                </a:solidFill>
              </a:rPr>
              <a:t>المرأة</a:t>
            </a:r>
            <a:r>
              <a:rPr lang="ar-IQ" sz="2400" dirty="0"/>
              <a:t> في المجتمع.</a:t>
            </a:r>
          </a:p>
          <a:p>
            <a:pPr algn="r" rtl="1"/>
            <a:r>
              <a:rPr lang="ar-IQ" sz="2400" b="1" dirty="0"/>
              <a:t>4</a:t>
            </a:r>
            <a:r>
              <a:rPr lang="ar-IQ" sz="2400" b="1" dirty="0">
                <a:solidFill>
                  <a:srgbClr val="FF0000"/>
                </a:solidFill>
              </a:rPr>
              <a:t>. مساهمة المرأة في بناء الأخلاق والقيم المجتمعية</a:t>
            </a:r>
            <a:endParaRPr lang="ar-IQ" sz="2400" dirty="0">
              <a:solidFill>
                <a:srgbClr val="FF0000"/>
              </a:solidFill>
            </a:endParaRPr>
          </a:p>
          <a:p>
            <a:pPr marL="0" indent="0" algn="r" rtl="1">
              <a:buNone/>
            </a:pPr>
            <a:endParaRPr lang="en-US" sz="2400" dirty="0"/>
          </a:p>
        </p:txBody>
      </p:sp>
    </p:spTree>
    <p:extLst>
      <p:ext uri="{BB962C8B-B14F-4D97-AF65-F5344CB8AC3E}">
        <p14:creationId xmlns:p14="http://schemas.microsoft.com/office/powerpoint/2010/main" xmlns="" val="4178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t>التوصيات:</a:t>
            </a:r>
            <a:endParaRPr lang="en-US" dirty="0"/>
          </a:p>
        </p:txBody>
      </p:sp>
      <p:sp>
        <p:nvSpPr>
          <p:cNvPr id="3" name="عنصر نائب للمحتوى 2"/>
          <p:cNvSpPr>
            <a:spLocks noGrp="1"/>
          </p:cNvSpPr>
          <p:nvPr>
            <p:ph idx="1"/>
          </p:nvPr>
        </p:nvSpPr>
        <p:spPr/>
        <p:txBody>
          <a:bodyPr/>
          <a:lstStyle/>
          <a:p>
            <a:pPr algn="r" rtl="1">
              <a:buFont typeface="+mj-lt"/>
              <a:buAutoNum type="arabicPeriod"/>
            </a:pPr>
            <a:r>
              <a:rPr lang="ar-IQ" dirty="0">
                <a:solidFill>
                  <a:srgbClr val="CC00CC"/>
                </a:solidFill>
              </a:rPr>
              <a:t>تمكين المرأة من الحصول على التعليم والتدريب اللازمين لدورها التربوي.</a:t>
            </a:r>
          </a:p>
          <a:p>
            <a:pPr algn="r" rtl="1">
              <a:buFont typeface="+mj-lt"/>
              <a:buAutoNum type="arabicPeriod"/>
            </a:pPr>
            <a:r>
              <a:rPr lang="ar-IQ" dirty="0">
                <a:solidFill>
                  <a:schemeClr val="accent2">
                    <a:lumMod val="75000"/>
                  </a:schemeClr>
                </a:solidFill>
              </a:rPr>
              <a:t>توفير بيئة داعمة للمرأة العاملة لتحقيق التوازن بين البيت والعمل.</a:t>
            </a:r>
          </a:p>
          <a:p>
            <a:pPr algn="r" rtl="1">
              <a:buFont typeface="+mj-lt"/>
              <a:buAutoNum type="arabicPeriod"/>
            </a:pPr>
            <a:r>
              <a:rPr lang="ar-IQ" dirty="0">
                <a:solidFill>
                  <a:srgbClr val="CC00CC"/>
                </a:solidFill>
              </a:rPr>
              <a:t>تعزيز دور الإعلام في إبراز جهود المرأة التربوية.</a:t>
            </a:r>
          </a:p>
          <a:p>
            <a:pPr algn="r" rtl="1">
              <a:buFont typeface="+mj-lt"/>
              <a:buAutoNum type="arabicPeriod"/>
            </a:pPr>
            <a:r>
              <a:rPr lang="ar-IQ" dirty="0">
                <a:solidFill>
                  <a:srgbClr val="0070C0"/>
                </a:solidFill>
              </a:rPr>
              <a:t>دعم المرأة في تولي المناصب القيادية لنقل خبراتها التربوية لمجال أوسع.</a:t>
            </a:r>
          </a:p>
          <a:p>
            <a:pPr algn="r" rtl="1">
              <a:buFont typeface="+mj-lt"/>
              <a:buAutoNum type="arabicPeriod"/>
            </a:pPr>
            <a:r>
              <a:rPr lang="ar-IQ" dirty="0">
                <a:solidFill>
                  <a:srgbClr val="CC00CC"/>
                </a:solidFill>
              </a:rPr>
              <a:t>تشجيع الأمهات العاملات على الاستفادة من برامج الإرشاد الأسري والتربوي.</a:t>
            </a:r>
          </a:p>
          <a:p>
            <a:pPr algn="r" rtl="1"/>
            <a:endParaRPr lang="en-US" dirty="0">
              <a:solidFill>
                <a:srgbClr val="CC00CC"/>
              </a:solidFill>
            </a:endParaRPr>
          </a:p>
        </p:txBody>
      </p:sp>
    </p:spTree>
    <p:extLst>
      <p:ext uri="{BB962C8B-B14F-4D97-AF65-F5344CB8AC3E}">
        <p14:creationId xmlns:p14="http://schemas.microsoft.com/office/powerpoint/2010/main" xmlns="" val="324212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704088"/>
            <a:ext cx="8305800" cy="5965272"/>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764704"/>
            <a:ext cx="8280919"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362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864096"/>
          </a:xfrm>
        </p:spPr>
        <p:txBody>
          <a:bodyPr>
            <a:normAutofit/>
          </a:bodyPr>
          <a:lstStyle/>
          <a:p>
            <a:pPr algn="r"/>
            <a:r>
              <a:rPr lang="ar-IQ" dirty="0"/>
              <a:t>المقدمة</a:t>
            </a:r>
            <a:endParaRPr lang="en-US" dirty="0"/>
          </a:p>
        </p:txBody>
      </p:sp>
      <p:sp>
        <p:nvSpPr>
          <p:cNvPr id="3" name="عنصر نائب للمحتوى 2"/>
          <p:cNvSpPr>
            <a:spLocks noGrp="1"/>
          </p:cNvSpPr>
          <p:nvPr>
            <p:ph idx="1"/>
          </p:nvPr>
        </p:nvSpPr>
        <p:spPr>
          <a:xfrm>
            <a:off x="457200" y="1628800"/>
            <a:ext cx="8229600" cy="4695800"/>
          </a:xfrm>
        </p:spPr>
        <p:txBody>
          <a:bodyPr>
            <a:normAutofit fontScale="92500"/>
          </a:bodyPr>
          <a:lstStyle/>
          <a:p>
            <a:pPr algn="just" rtl="1"/>
            <a:r>
              <a:rPr lang="ar-IQ" dirty="0"/>
              <a:t>تعد </a:t>
            </a:r>
            <a:r>
              <a:rPr lang="ar-IQ" dirty="0">
                <a:solidFill>
                  <a:srgbClr val="FF00FF"/>
                </a:solidFill>
              </a:rPr>
              <a:t>المرأة</a:t>
            </a:r>
            <a:r>
              <a:rPr lang="ar-IQ" dirty="0"/>
              <a:t> ركيزة أساسية في بناء المجتمع فهي ليست مجرد فرد في الأسرة أو عاملة في المجتمع، بل هي مؤسسة تربوية قائمة بذاتها، تُسهم في تشكيل القيم وغرس المبادئ في الأجيال القادمة. </a:t>
            </a:r>
          </a:p>
          <a:p>
            <a:pPr algn="just" rtl="1"/>
            <a:r>
              <a:rPr lang="ar-IQ" dirty="0"/>
              <a:t>تمثل </a:t>
            </a:r>
            <a:r>
              <a:rPr lang="ar-IQ" dirty="0">
                <a:solidFill>
                  <a:srgbClr val="FF00FF"/>
                </a:solidFill>
              </a:rPr>
              <a:t>المرأة</a:t>
            </a:r>
            <a:r>
              <a:rPr lang="ar-IQ" dirty="0"/>
              <a:t> أمًا تُربي أبناءها على الأخلاق والعلم، أو معلمة تنير العقول، أو قائدة توجه الأفراد نحو النجاح، فإن دورها لا يقتصر على المسؤوليات التقليدية، بل يمتد ليشمل التأثير في مختلف مناحي الحياة.</a:t>
            </a:r>
          </a:p>
          <a:p>
            <a:pPr algn="just" rtl="1"/>
            <a:r>
              <a:rPr lang="ar-IQ" dirty="0"/>
              <a:t>في البيت، تكون </a:t>
            </a:r>
            <a:r>
              <a:rPr lang="ar-IQ" dirty="0">
                <a:solidFill>
                  <a:srgbClr val="FF00FF"/>
                </a:solidFill>
              </a:rPr>
              <a:t>المرأة</a:t>
            </a:r>
            <a:r>
              <a:rPr lang="ar-IQ" dirty="0"/>
              <a:t> أول معلمة لأطفالها، تغرس فيهم القيم الدينية والإنسانية، وتساعدهم على بناء شخصياتهم القوية. أما في العمل، فهي نموذج للالتزام والعطاء، تساهم في تقدم المجتمع من خلال دورها في التعليم، والإدارة، والصحة، والعديد من المجالات الأخرى. وبذلك، فإن </a:t>
            </a:r>
            <a:r>
              <a:rPr lang="ar-IQ" dirty="0">
                <a:solidFill>
                  <a:srgbClr val="FF00FF"/>
                </a:solidFill>
              </a:rPr>
              <a:t>المرأة</a:t>
            </a:r>
            <a:r>
              <a:rPr lang="ar-IQ" dirty="0"/>
              <a:t> ليست مجرد عنصر في المجتمع، بل هي أساس نهضته وتقدمه، إذ تقوم بدور مزدوج يجمع بين العطاء الأسري والمهني، مما يجعلها بحق مؤسسة تربوية متكاملة.</a:t>
            </a:r>
          </a:p>
          <a:p>
            <a:pPr marL="0" indent="0" algn="just" rtl="1">
              <a:buNone/>
            </a:pPr>
            <a:endParaRPr lang="ar-IQ" dirty="0"/>
          </a:p>
        </p:txBody>
      </p:sp>
    </p:spTree>
    <p:extLst>
      <p:ext uri="{BB962C8B-B14F-4D97-AF65-F5344CB8AC3E}">
        <p14:creationId xmlns:p14="http://schemas.microsoft.com/office/powerpoint/2010/main" xmlns="" val="171158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a:t>الاهداف: </a:t>
            </a:r>
            <a:endParaRPr lang="en-US" dirty="0"/>
          </a:p>
        </p:txBody>
      </p:sp>
      <p:sp>
        <p:nvSpPr>
          <p:cNvPr id="3" name="عنصر نائب للمحتوى 2"/>
          <p:cNvSpPr>
            <a:spLocks noGrp="1"/>
          </p:cNvSpPr>
          <p:nvPr>
            <p:ph idx="1"/>
          </p:nvPr>
        </p:nvSpPr>
        <p:spPr/>
        <p:txBody>
          <a:bodyPr/>
          <a:lstStyle/>
          <a:p>
            <a:pPr algn="r" rtl="1"/>
            <a:r>
              <a:rPr lang="ar-IQ" dirty="0"/>
              <a:t>تسليط الضوء على دور </a:t>
            </a:r>
            <a:r>
              <a:rPr lang="ar-IQ" dirty="0">
                <a:solidFill>
                  <a:srgbClr val="FF00FF"/>
                </a:solidFill>
              </a:rPr>
              <a:t>المرأة</a:t>
            </a:r>
            <a:r>
              <a:rPr lang="ar-IQ" dirty="0"/>
              <a:t> التربوي في البيت والعمل وأثره في بناء مجتمع متماسك وقوي, من خلال:</a:t>
            </a:r>
          </a:p>
          <a:p>
            <a:pPr algn="r" rtl="1">
              <a:buFont typeface="Arial"/>
              <a:buChar char="•"/>
            </a:pPr>
            <a:r>
              <a:rPr lang="ar-IQ" dirty="0"/>
              <a:t>إبراز دور </a:t>
            </a:r>
            <a:r>
              <a:rPr lang="ar-IQ" dirty="0">
                <a:solidFill>
                  <a:srgbClr val="FF00FF"/>
                </a:solidFill>
              </a:rPr>
              <a:t>المرأة</a:t>
            </a:r>
            <a:r>
              <a:rPr lang="ar-IQ" dirty="0"/>
              <a:t> في التربية الأسرية وغرس القيم الأخلاقية والاجتماعية في الأجيال القادمة.</a:t>
            </a:r>
          </a:p>
          <a:p>
            <a:pPr algn="r" rtl="1">
              <a:buFont typeface="Arial"/>
              <a:buChar char="•"/>
            </a:pPr>
            <a:r>
              <a:rPr lang="ar-IQ" dirty="0"/>
              <a:t> توضيح أهمية مشاركة </a:t>
            </a:r>
            <a:r>
              <a:rPr lang="ar-IQ" dirty="0">
                <a:solidFill>
                  <a:srgbClr val="FF00FF"/>
                </a:solidFill>
              </a:rPr>
              <a:t>المرأة</a:t>
            </a:r>
            <a:r>
              <a:rPr lang="ar-IQ" dirty="0"/>
              <a:t> في سوق العمل وتأثيرها في تنمية المجتمع. </a:t>
            </a:r>
          </a:p>
          <a:p>
            <a:pPr algn="r" rtl="1">
              <a:buFont typeface="Arial"/>
              <a:buChar char="•"/>
            </a:pPr>
            <a:r>
              <a:rPr lang="ar-IQ" dirty="0"/>
              <a:t>تعزيز الوعي بدور </a:t>
            </a:r>
            <a:r>
              <a:rPr lang="ar-IQ" dirty="0">
                <a:solidFill>
                  <a:srgbClr val="FF00FF"/>
                </a:solidFill>
              </a:rPr>
              <a:t>المرأة</a:t>
            </a:r>
            <a:r>
              <a:rPr lang="ar-IQ" dirty="0"/>
              <a:t> كمربية وقائدة في مجالات مختلفة. </a:t>
            </a:r>
          </a:p>
          <a:p>
            <a:pPr algn="r" rtl="1">
              <a:buFont typeface="Arial"/>
              <a:buChar char="•"/>
            </a:pPr>
            <a:r>
              <a:rPr lang="ar-IQ" dirty="0"/>
              <a:t>تقديم توصيات لتعزيز دورها في المجتمع.</a:t>
            </a:r>
          </a:p>
          <a:p>
            <a:pPr algn="r" rtl="1"/>
            <a:endParaRPr lang="en-US" dirty="0"/>
          </a:p>
        </p:txBody>
      </p:sp>
    </p:spTree>
    <p:extLst>
      <p:ext uri="{BB962C8B-B14F-4D97-AF65-F5344CB8AC3E}">
        <p14:creationId xmlns:p14="http://schemas.microsoft.com/office/powerpoint/2010/main" xmlns="" val="130051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lstStyle/>
          <a:p>
            <a:pPr algn="r" rtl="1"/>
            <a:r>
              <a:rPr lang="ar-IQ" dirty="0"/>
              <a:t>دور المرأة التربوي في البيت</a:t>
            </a:r>
            <a:endParaRPr lang="en-US" dirty="0"/>
          </a:p>
        </p:txBody>
      </p:sp>
      <p:sp>
        <p:nvSpPr>
          <p:cNvPr id="3" name="عنصر نائب للمحتوى 2"/>
          <p:cNvSpPr>
            <a:spLocks noGrp="1"/>
          </p:cNvSpPr>
          <p:nvPr>
            <p:ph idx="1"/>
          </p:nvPr>
        </p:nvSpPr>
        <p:spPr>
          <a:xfrm>
            <a:off x="457200" y="1556792"/>
            <a:ext cx="8229600" cy="4767808"/>
          </a:xfrm>
        </p:spPr>
        <p:txBody>
          <a:bodyPr/>
          <a:lstStyle/>
          <a:p>
            <a:pPr algn="r" rtl="1"/>
            <a:r>
              <a:rPr lang="ar-IQ" dirty="0"/>
              <a:t>تلعب </a:t>
            </a:r>
            <a:r>
              <a:rPr lang="ar-IQ" dirty="0">
                <a:solidFill>
                  <a:srgbClr val="FF00FF"/>
                </a:solidFill>
              </a:rPr>
              <a:t>المرأة</a:t>
            </a:r>
            <a:r>
              <a:rPr lang="ar-IQ" dirty="0"/>
              <a:t> دورًا أساسيًا في بناء المجتمع من خلال دورها التربوي داخل الأسرة، حيث تساهم في تشكيل شخصية الأبناء وتوجيههم نحو القيم والأخلاق السليمة. ومن بعض الجوانب المهمة لهذا الدور:</a:t>
            </a:r>
          </a:p>
          <a:p>
            <a:pPr algn="r" rtl="1"/>
            <a:r>
              <a:rPr lang="ar-IQ" b="1" dirty="0"/>
              <a:t>1</a:t>
            </a:r>
            <a:r>
              <a:rPr lang="ar-IQ" b="1" dirty="0">
                <a:solidFill>
                  <a:srgbClr val="FF0000"/>
                </a:solidFill>
              </a:rPr>
              <a:t>. التأثير العاطفي والنفسي للأم على الأبناء </a:t>
            </a:r>
            <a:r>
              <a:rPr lang="ar-IQ" dirty="0"/>
              <a:t>حيث ان الأم هي المصدر الأول للحب والحنان، مما يساعد على تنمية شخصية الطفل بشكل متوازن وبناء الثقة بالنفس لدى الأطفال من خلال التشجيع والتحفيز ودعم الأبناء عاطفيًا خلال الأزمات والمواقف الصعبة.</a:t>
            </a:r>
          </a:p>
          <a:p>
            <a:pPr marL="0" indent="0" algn="r" rtl="1">
              <a:buNone/>
            </a:pPr>
            <a:endParaRPr lang="ar-IQ" dirty="0"/>
          </a:p>
          <a:p>
            <a:pPr algn="r" rt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4509120"/>
            <a:ext cx="309634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686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52704"/>
          </a:xfrm>
        </p:spPr>
        <p:txBody>
          <a:bodyPr/>
          <a:lstStyle/>
          <a:p>
            <a:pPr algn="r"/>
            <a:r>
              <a:rPr lang="ar-IQ" dirty="0"/>
              <a:t>دور المرأة التربوي في البيت</a:t>
            </a:r>
            <a:endParaRPr lang="en-US" dirty="0"/>
          </a:p>
        </p:txBody>
      </p:sp>
      <p:sp>
        <p:nvSpPr>
          <p:cNvPr id="3" name="عنصر نائب للمحتوى 2"/>
          <p:cNvSpPr>
            <a:spLocks noGrp="1"/>
          </p:cNvSpPr>
          <p:nvPr>
            <p:ph idx="1"/>
          </p:nvPr>
        </p:nvSpPr>
        <p:spPr>
          <a:xfrm>
            <a:off x="457200" y="1628800"/>
            <a:ext cx="8229600" cy="4695800"/>
          </a:xfrm>
        </p:spPr>
        <p:txBody>
          <a:bodyPr/>
          <a:lstStyle/>
          <a:p>
            <a:pPr algn="r" rtl="1"/>
            <a:r>
              <a:rPr lang="ar-IQ" b="1" dirty="0"/>
              <a:t>2</a:t>
            </a:r>
            <a:r>
              <a:rPr lang="ar-IQ" b="1" dirty="0">
                <a:solidFill>
                  <a:srgbClr val="FF0000"/>
                </a:solidFill>
              </a:rPr>
              <a:t>. غرس القيم الأخلاقية والاجتماعية </a:t>
            </a:r>
            <a:r>
              <a:rPr lang="ar-IQ" dirty="0"/>
              <a:t>من خلال تعليم الأبناء الصدق والأمانة والاحترام منذ الصغر وتعزيز روح التعاون والمشاركة داخل الأسرة وتنمية الشعور بالمسؤولية من خلال تكليف الأبناء بمهام تناسب أعمارهم.</a:t>
            </a:r>
          </a:p>
          <a:p>
            <a:pPr algn="r" rtl="1"/>
            <a:r>
              <a:rPr lang="ar-IQ" b="1" dirty="0">
                <a:solidFill>
                  <a:srgbClr val="FF0000"/>
                </a:solidFill>
              </a:rPr>
              <a:t>3. دور المرأة في تعليم الأبناء والتنشئة الفكرية </a:t>
            </a:r>
            <a:r>
              <a:rPr lang="ar-IQ" dirty="0"/>
              <a:t>من خلال متابعة التحصيل الدراسي للأبناء وتحفيزهم على الاجتهاد وتوفير بيئة تعليمية مناسبة داخل المنزل.</a:t>
            </a:r>
          </a:p>
          <a:p>
            <a:pPr marL="0" indent="0" algn="r" rtl="1">
              <a:buNone/>
            </a:pPr>
            <a:endParaRPr lang="ar-IQ" dirty="0"/>
          </a:p>
          <a:p>
            <a:pPr algn="r" rtl="1"/>
            <a:endParaRPr lang="ar-IQ" dirty="0"/>
          </a:p>
          <a:p>
            <a:pPr marL="0" indent="0" algn="r" rtl="1">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6" y="4437112"/>
            <a:ext cx="3528391"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821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04617B"/>
                </a:solidFill>
              </a:rPr>
              <a:t>دور المرأة التربوي في البيت</a:t>
            </a:r>
            <a:endParaRPr lang="en-US" dirty="0"/>
          </a:p>
        </p:txBody>
      </p:sp>
      <p:sp>
        <p:nvSpPr>
          <p:cNvPr id="3" name="عنصر نائب للمحتوى 2"/>
          <p:cNvSpPr>
            <a:spLocks noGrp="1"/>
          </p:cNvSpPr>
          <p:nvPr>
            <p:ph idx="1"/>
          </p:nvPr>
        </p:nvSpPr>
        <p:spPr/>
        <p:txBody>
          <a:bodyPr>
            <a:normAutofit/>
          </a:bodyPr>
          <a:lstStyle/>
          <a:p>
            <a:pPr algn="r" rtl="1"/>
            <a:r>
              <a:rPr lang="ar-IQ" b="1" dirty="0"/>
              <a:t>4</a:t>
            </a:r>
            <a:r>
              <a:rPr lang="ar-IQ" b="1" dirty="0">
                <a:solidFill>
                  <a:srgbClr val="FF0000"/>
                </a:solidFill>
              </a:rPr>
              <a:t>. التأثير على العلاقات الاجتماعية للأبناء </a:t>
            </a:r>
            <a:r>
              <a:rPr lang="ar-IQ" dirty="0"/>
              <a:t>تعليم الأبناء كيفية التعامل مع الآخرين باحترام وأدب وتوجيههم لاختيار الأصدقاء المناسبين.</a:t>
            </a:r>
          </a:p>
          <a:p>
            <a:pPr algn="r" rtl="1"/>
            <a:r>
              <a:rPr lang="ar-IQ" b="1" dirty="0">
                <a:solidFill>
                  <a:srgbClr val="FF0000"/>
                </a:solidFill>
              </a:rPr>
              <a:t>5. بناء شخصية الأبناء وتنمية مهاراتهم</a:t>
            </a:r>
          </a:p>
          <a:p>
            <a:pPr algn="r" rtl="1"/>
            <a:r>
              <a:rPr lang="ar-IQ" b="1" dirty="0">
                <a:solidFill>
                  <a:srgbClr val="FF0000"/>
                </a:solidFill>
              </a:rPr>
              <a:t>6. دور المرأة في التربية الدينية </a:t>
            </a:r>
            <a:r>
              <a:rPr lang="ar-IQ" dirty="0"/>
              <a:t>حيث تتولى الام تعليم الأبناء المبادئ والقيم الدينية للأبناء وتوجيههم للالتزام بالعبادات والأخلاق الإسلامية.</a:t>
            </a:r>
          </a:p>
          <a:p>
            <a:pPr marL="0" indent="0" algn="r" rtl="1">
              <a:buNone/>
            </a:pPr>
            <a:endParaRPr lang="ar-IQ" dirty="0"/>
          </a:p>
          <a:p>
            <a:pPr marL="0" indent="0" algn="r" rtl="1">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7784" y="4269765"/>
            <a:ext cx="3384376" cy="2183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339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008112"/>
          </a:xfrm>
        </p:spPr>
        <p:txBody>
          <a:bodyPr/>
          <a:lstStyle/>
          <a:p>
            <a:pPr algn="r"/>
            <a:r>
              <a:rPr lang="ar-IQ" dirty="0"/>
              <a:t>المرأة كمعلمة في المؤسسات التعليمية:</a:t>
            </a:r>
            <a:endParaRPr lang="en-US" dirty="0"/>
          </a:p>
        </p:txBody>
      </p:sp>
      <p:sp>
        <p:nvSpPr>
          <p:cNvPr id="3" name="عنصر نائب للمحتوى 2"/>
          <p:cNvSpPr>
            <a:spLocks noGrp="1"/>
          </p:cNvSpPr>
          <p:nvPr>
            <p:ph idx="1"/>
          </p:nvPr>
        </p:nvSpPr>
        <p:spPr>
          <a:xfrm>
            <a:off x="457200" y="1412776"/>
            <a:ext cx="8229600" cy="4911824"/>
          </a:xfrm>
        </p:spPr>
        <p:txBody>
          <a:bodyPr>
            <a:normAutofit/>
          </a:bodyPr>
          <a:lstStyle/>
          <a:p>
            <a:pPr algn="r" rtl="1"/>
            <a:r>
              <a:rPr lang="ar-IQ" sz="2000" b="1" dirty="0"/>
              <a:t>1</a:t>
            </a:r>
            <a:r>
              <a:rPr lang="ar-IQ" sz="2000" b="1" dirty="0">
                <a:solidFill>
                  <a:srgbClr val="FF0000"/>
                </a:solidFill>
              </a:rPr>
              <a:t>. دور المرأة في بناء الأجيال داخل المدارس </a:t>
            </a:r>
            <a:r>
              <a:rPr lang="ar-IQ" sz="2000" dirty="0"/>
              <a:t>المعلمة هي المربية الثانية بعد الأم، حيث تؤثر بشكل مباشر في تربية الطلاب وتنقل القيم الأخلاقية والسلوكية إلى الأطفال والمراهقين.</a:t>
            </a:r>
          </a:p>
          <a:p>
            <a:pPr algn="r" rtl="1"/>
            <a:r>
              <a:rPr lang="ar-IQ" sz="2000" b="1" dirty="0"/>
              <a:t>2</a:t>
            </a:r>
            <a:r>
              <a:rPr lang="ar-IQ" sz="2000" b="1" dirty="0">
                <a:solidFill>
                  <a:srgbClr val="FF0000"/>
                </a:solidFill>
              </a:rPr>
              <a:t>. تأثير المعلمة في تطوير شخصية الطالب </a:t>
            </a:r>
            <a:r>
              <a:rPr lang="ar-IQ" sz="2000" dirty="0"/>
              <a:t>من خلال دورها في تعزيز القيم مثل الصدق، التعاون، والاحترام ومساعدة الطلاب على مواجهة التحديات والتغلب على الصعوبات الدراسية والشخصية.</a:t>
            </a:r>
          </a:p>
          <a:p>
            <a:pPr algn="r" rtl="1"/>
            <a:r>
              <a:rPr lang="ar-IQ" sz="2000" b="1" dirty="0"/>
              <a:t>3</a:t>
            </a:r>
            <a:r>
              <a:rPr lang="ar-IQ" sz="2000" b="1" dirty="0">
                <a:solidFill>
                  <a:srgbClr val="FF0000"/>
                </a:solidFill>
              </a:rPr>
              <a:t>. تأثير المعلمة على المجتمع ومستقبل التعليم </a:t>
            </a:r>
            <a:r>
              <a:rPr lang="ar-IQ" sz="2000" dirty="0"/>
              <a:t>يتمثل بدورها في إعداد جيل واعٍ قادر على تحمل المسؤولية والمساهمة في تحقيق التنمية المجتمعية من خلال التعليم ونقل المعرفة والقيم إلى الأجيال القادمة لضمان استمرارية التقدم اضافة الى دورها في دعم الفتيات وتعليمهن حقوقهن وتمكينهن من النجاح في المستقبل.</a:t>
            </a:r>
          </a:p>
          <a:p>
            <a:pPr marL="0" indent="0" algn="r" rtl="1">
              <a:buNone/>
            </a:pPr>
            <a:endParaRPr lang="ar-IQ" sz="2000" dirty="0"/>
          </a:p>
          <a:p>
            <a:pPr marL="0" indent="0" algn="r" rtl="1">
              <a:buNone/>
            </a:pPr>
            <a:endParaRPr lang="ar-IQ" sz="2000" dirty="0"/>
          </a:p>
          <a:p>
            <a:pPr marL="0" indent="0" algn="r" rtl="1">
              <a:buNone/>
            </a:pPr>
            <a:endParaRPr lang="en-US" sz="20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8683" y="4437112"/>
            <a:ext cx="3025734"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4437112"/>
            <a:ext cx="2835399"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202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720080"/>
          </a:xfrm>
        </p:spPr>
        <p:txBody>
          <a:bodyPr>
            <a:normAutofit fontScale="90000"/>
          </a:bodyPr>
          <a:lstStyle/>
          <a:p>
            <a:pPr algn="r"/>
            <a:r>
              <a:rPr lang="ar-IQ" dirty="0"/>
              <a:t>المرأة في بيئة العمل وتأثيرها التربوي:</a:t>
            </a:r>
            <a:endParaRPr lang="en-US" dirty="0"/>
          </a:p>
        </p:txBody>
      </p:sp>
      <p:sp>
        <p:nvSpPr>
          <p:cNvPr id="3" name="عنصر نائب للمحتوى 2"/>
          <p:cNvSpPr>
            <a:spLocks noGrp="1"/>
          </p:cNvSpPr>
          <p:nvPr>
            <p:ph idx="1"/>
          </p:nvPr>
        </p:nvSpPr>
        <p:spPr>
          <a:xfrm>
            <a:off x="457200" y="1268760"/>
            <a:ext cx="8229600" cy="5055840"/>
          </a:xfrm>
        </p:spPr>
        <p:txBody>
          <a:bodyPr>
            <a:normAutofit/>
          </a:bodyPr>
          <a:lstStyle/>
          <a:p>
            <a:pPr algn="r" rtl="1"/>
            <a:r>
              <a:rPr lang="ar-IQ" b="1" dirty="0"/>
              <a:t>1</a:t>
            </a:r>
            <a:r>
              <a:rPr lang="ar-IQ" b="1" dirty="0">
                <a:solidFill>
                  <a:srgbClr val="FF0000"/>
                </a:solidFill>
              </a:rPr>
              <a:t>. دور المرأة في توجيه وتدريب الموظفين</a:t>
            </a:r>
          </a:p>
          <a:p>
            <a:pPr algn="r" rtl="1">
              <a:buFont typeface="Arial"/>
              <a:buChar char="•"/>
            </a:pPr>
            <a:r>
              <a:rPr lang="ar-IQ" dirty="0"/>
              <a:t>تمتلك </a:t>
            </a:r>
            <a:r>
              <a:rPr lang="ar-IQ" dirty="0">
                <a:solidFill>
                  <a:srgbClr val="FF00FF"/>
                </a:solidFill>
              </a:rPr>
              <a:t>المرأة</a:t>
            </a:r>
            <a:r>
              <a:rPr lang="ar-IQ" dirty="0"/>
              <a:t> مهارات تربوية تساعدها في تقديم الإرشاد والتوجيه للموظفين.</a:t>
            </a:r>
          </a:p>
          <a:p>
            <a:pPr algn="r" rtl="1">
              <a:buFont typeface="Arial"/>
              <a:buChar char="•"/>
            </a:pPr>
            <a:r>
              <a:rPr lang="ar-IQ" dirty="0"/>
              <a:t>تميل النساء إلى استخدام أساليب التواصل الفعّالة في توجيه الفرق العملية.</a:t>
            </a:r>
          </a:p>
          <a:p>
            <a:pPr algn="r" rtl="1">
              <a:buFont typeface="Arial"/>
              <a:buChar char="•"/>
            </a:pPr>
            <a:r>
              <a:rPr lang="ar-IQ" dirty="0"/>
              <a:t>قدرتها على الاستماع الفعّال تساعد في حل المشكلات داخل بيئة العمل.</a:t>
            </a:r>
          </a:p>
          <a:p>
            <a:pPr algn="r" rtl="1"/>
            <a:r>
              <a:rPr lang="ar-IQ" b="1" dirty="0"/>
              <a:t>2</a:t>
            </a:r>
            <a:r>
              <a:rPr lang="ar-IQ" b="1" dirty="0">
                <a:solidFill>
                  <a:srgbClr val="FF0000"/>
                </a:solidFill>
              </a:rPr>
              <a:t>. تأثير المرأة في بيئة العمل على تحسين الأخلاق المهنية</a:t>
            </a:r>
          </a:p>
          <a:p>
            <a:pPr algn="r" rtl="1">
              <a:buFont typeface="Arial"/>
              <a:buChar char="•"/>
            </a:pPr>
            <a:r>
              <a:rPr lang="ar-IQ" dirty="0"/>
              <a:t>تعزيز ثقافة الاحترام والتعاون بين الموظفين.</a:t>
            </a:r>
          </a:p>
          <a:p>
            <a:pPr algn="r" rtl="1">
              <a:buFont typeface="Arial"/>
              <a:buChar char="•"/>
            </a:pPr>
            <a:r>
              <a:rPr lang="ar-IQ" dirty="0"/>
              <a:t>دورها في الحد من النزاعات وتحقيق بيئة عمل أكثر استقرارًا.</a:t>
            </a:r>
          </a:p>
          <a:p>
            <a:pPr marL="0" indent="0" algn="r" rtl="1">
              <a:buNone/>
            </a:pPr>
            <a:endParaRPr lang="ar-IQ" dirty="0"/>
          </a:p>
          <a:p>
            <a:pPr marL="0" indent="0" algn="r" rtl="1">
              <a:buNone/>
            </a:pPr>
            <a:endParaRPr lang="ar-IQ"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4286" y="4581128"/>
            <a:ext cx="2978274" cy="1940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91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sz="4500" dirty="0">
                <a:solidFill>
                  <a:srgbClr val="04617B"/>
                </a:solidFill>
              </a:rPr>
              <a:t>المرأة في بيئة العمل وتأثيرها التربوي:</a:t>
            </a:r>
            <a:endParaRPr lang="en-US" dirty="0"/>
          </a:p>
        </p:txBody>
      </p:sp>
      <p:sp>
        <p:nvSpPr>
          <p:cNvPr id="3" name="عنصر نائب للمحتوى 2"/>
          <p:cNvSpPr>
            <a:spLocks noGrp="1"/>
          </p:cNvSpPr>
          <p:nvPr>
            <p:ph idx="1"/>
          </p:nvPr>
        </p:nvSpPr>
        <p:spPr/>
        <p:txBody>
          <a:bodyPr/>
          <a:lstStyle/>
          <a:p>
            <a:pPr lvl="0" algn="r" rtl="1">
              <a:buClr>
                <a:srgbClr val="0BD0D9"/>
              </a:buClr>
            </a:pPr>
            <a:r>
              <a:rPr lang="ar-IQ" b="1" dirty="0">
                <a:solidFill>
                  <a:srgbClr val="FF0000"/>
                </a:solidFill>
              </a:rPr>
              <a:t>3. المرأة كقائدة ومربية في أماكن العمل</a:t>
            </a:r>
          </a:p>
          <a:p>
            <a:pPr lvl="0" algn="r" rtl="1">
              <a:buClr>
                <a:srgbClr val="0BD0D9"/>
              </a:buClr>
              <a:buFont typeface="Arial"/>
              <a:buChar char="•"/>
            </a:pPr>
            <a:r>
              <a:rPr lang="ar-IQ" dirty="0">
                <a:solidFill>
                  <a:prstClr val="black"/>
                </a:solidFill>
              </a:rPr>
              <a:t>قدرة </a:t>
            </a:r>
            <a:r>
              <a:rPr lang="ar-IQ" dirty="0">
                <a:solidFill>
                  <a:srgbClr val="FF00FF"/>
                </a:solidFill>
              </a:rPr>
              <a:t>المرأة</a:t>
            </a:r>
            <a:r>
              <a:rPr lang="ar-IQ" dirty="0">
                <a:solidFill>
                  <a:prstClr val="black"/>
                </a:solidFill>
              </a:rPr>
              <a:t> على تحقيق التوازن بين القيادة والاحتواء العاطفي للموظفين.</a:t>
            </a:r>
          </a:p>
          <a:p>
            <a:pPr lvl="0" algn="r" rtl="1">
              <a:buClr>
                <a:srgbClr val="0BD0D9"/>
              </a:buClr>
              <a:buFont typeface="Arial"/>
              <a:buChar char="•"/>
            </a:pPr>
            <a:r>
              <a:rPr lang="ar-IQ" dirty="0">
                <a:solidFill>
                  <a:prstClr val="black"/>
                </a:solidFill>
              </a:rPr>
              <a:t>دورها في تعزيز روح الفريق والتشجيع على العمل الجماعي.</a:t>
            </a:r>
          </a:p>
          <a:p>
            <a:pPr lvl="0" algn="r" rtl="1">
              <a:buClr>
                <a:srgbClr val="0BD0D9"/>
              </a:buClr>
              <a:buFont typeface="Arial"/>
              <a:buChar char="•"/>
            </a:pPr>
            <a:r>
              <a:rPr lang="ar-IQ" dirty="0">
                <a:solidFill>
                  <a:prstClr val="black"/>
                </a:solidFill>
              </a:rPr>
              <a:t>تطوير بيئة عمل داعمة تشجع الموظفين على الإبداع والابتكار.</a:t>
            </a:r>
          </a:p>
          <a:p>
            <a:pPr marL="0" lvl="0" indent="0" algn="r" rtl="1">
              <a:buClr>
                <a:srgbClr val="0BD0D9"/>
              </a:buClr>
              <a:buNone/>
            </a:pPr>
            <a:endParaRPr lang="ar-IQ" dirty="0">
              <a:solidFill>
                <a:prstClr val="black"/>
              </a:solidFill>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4133234"/>
            <a:ext cx="2857500" cy="1888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4133234"/>
            <a:ext cx="3005137" cy="185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8227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511</TotalTime>
  <Words>1091</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تدفق</vt:lpstr>
      <vt:lpstr>المرأة مؤسسة تربوية في البيت والعمل</vt:lpstr>
      <vt:lpstr>المقدمة</vt:lpstr>
      <vt:lpstr>الاهداف: </vt:lpstr>
      <vt:lpstr>دور المرأة التربوي في البيت</vt:lpstr>
      <vt:lpstr>دور المرأة التربوي في البيت</vt:lpstr>
      <vt:lpstr>دور المرأة التربوي في البيت</vt:lpstr>
      <vt:lpstr>المرأة كمعلمة في المؤسسات التعليمية:</vt:lpstr>
      <vt:lpstr>المرأة في بيئة العمل وتأثيرها التربوي:</vt:lpstr>
      <vt:lpstr>المرأة في بيئة العمل وتأثيرها التربوي:</vt:lpstr>
      <vt:lpstr>التحديات التي تواجه المرأة كمؤسسة تربوية</vt:lpstr>
      <vt:lpstr>التحديات التي تواجه المرأة كمؤسسة تربوية</vt:lpstr>
      <vt:lpstr>أثر المرأة التربوي على المجتمع:</vt:lpstr>
      <vt:lpstr>التوصيات:</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المرأة مؤسسة تربوية في البيت والعمل</dc:title>
  <dc:creator>DELL</dc:creator>
  <cp:lastModifiedBy>eusr</cp:lastModifiedBy>
  <cp:revision>31</cp:revision>
  <dcterms:created xsi:type="dcterms:W3CDTF">2025-03-12T13:35:25Z</dcterms:created>
  <dcterms:modified xsi:type="dcterms:W3CDTF">2025-04-08T17:37:43Z</dcterms:modified>
</cp:coreProperties>
</file>