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24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5769" y="-746974"/>
            <a:ext cx="8075054" cy="6362164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solidFill>
                  <a:srgbClr val="C00000"/>
                </a:solidFill>
              </a:rPr>
              <a:t>Diagnostic Algorithm in Undifferentiated tumors </a:t>
            </a:r>
            <a:br>
              <a:rPr lang="en-US" sz="4000" dirty="0">
                <a:solidFill>
                  <a:srgbClr val="C00000"/>
                </a:solidFill>
              </a:rPr>
            </a:br>
            <a:r>
              <a:rPr lang="en-US" sz="4000" dirty="0">
                <a:solidFill>
                  <a:srgbClr val="002060"/>
                </a:solidFill>
              </a:rPr>
              <a:t>Comprehensive Strategies for Accurate Diagnosis</a:t>
            </a:r>
            <a:br>
              <a:rPr lang="en-US" sz="4000" dirty="0">
                <a:solidFill>
                  <a:srgbClr val="002060"/>
                </a:solidFill>
              </a:rPr>
            </a:br>
            <a:r>
              <a:rPr lang="ar-IQ" sz="3600" dirty="0"/>
              <a:t>  </a:t>
            </a:r>
            <a:br>
              <a:rPr lang="en-US" sz="4400" dirty="0"/>
            </a:br>
            <a:r>
              <a:rPr lang="en-US" sz="3200" dirty="0"/>
              <a:t>Presented by: [</a:t>
            </a:r>
            <a:r>
              <a:rPr lang="en-US" sz="3200" dirty="0" err="1"/>
              <a:t>Assisst</a:t>
            </a:r>
            <a:r>
              <a:rPr lang="en-US" sz="3200" dirty="0"/>
              <a:t>. </a:t>
            </a:r>
            <a:r>
              <a:rPr lang="en-US" sz="3200" dirty="0" err="1"/>
              <a:t>Prof.Layla</a:t>
            </a:r>
            <a:r>
              <a:rPr lang="en-US" sz="3200" dirty="0"/>
              <a:t> </a:t>
            </a:r>
            <a:r>
              <a:rPr lang="en-US" sz="3200" dirty="0" err="1"/>
              <a:t>sabri</a:t>
            </a:r>
            <a:r>
              <a:rPr lang="en-US" sz="3200" dirty="0"/>
              <a:t>]</a:t>
            </a:r>
            <a:br>
              <a:rPr lang="ar-IQ" sz="4400" dirty="0"/>
            </a:br>
            <a:r>
              <a:rPr lang="ar-IQ" sz="4400" dirty="0"/>
              <a:t>  </a:t>
            </a: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0800000">
            <a:off x="1584672" y="-228600"/>
            <a:ext cx="8486425" cy="228600"/>
          </a:xfrm>
        </p:spPr>
        <p:txBody>
          <a:bodyPr>
            <a:normAutofit fontScale="40000" lnSpcReduction="20000"/>
          </a:bodyPr>
          <a:lstStyle/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774259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618518"/>
            <a:ext cx="10363826" cy="5172682"/>
          </a:xfrm>
        </p:spPr>
        <p:txBody>
          <a:bodyPr/>
          <a:lstStyle/>
          <a:p>
            <a:pPr algn="l" rtl="0"/>
            <a:r>
              <a:rPr lang="en-US" dirty="0"/>
              <a:t>Pitfalls in Diagnosis</a:t>
            </a:r>
          </a:p>
          <a:p>
            <a:pPr algn="l" rtl="0"/>
            <a:r>
              <a:rPr lang="ar-IQ" dirty="0"/>
              <a:t>- </a:t>
            </a:r>
            <a:r>
              <a:rPr lang="en-US" dirty="0"/>
              <a:t>Overlapping IHC Markers</a:t>
            </a:r>
            <a:r>
              <a:rPr lang="ar-IQ" dirty="0"/>
              <a:t>:</a:t>
            </a:r>
            <a:endParaRPr lang="en-US" dirty="0"/>
          </a:p>
          <a:p>
            <a:pPr algn="l" rtl="0"/>
            <a:r>
              <a:rPr lang="ar-IQ" dirty="0"/>
              <a:t>  - </a:t>
            </a:r>
            <a:r>
              <a:rPr lang="en-US" dirty="0"/>
              <a:t>Some tumors may express markers of multiple lineages (e.g., biphasic tumors)</a:t>
            </a:r>
            <a:r>
              <a:rPr lang="ar-IQ" dirty="0"/>
              <a:t>.  </a:t>
            </a:r>
            <a:endParaRPr lang="en-US" dirty="0"/>
          </a:p>
          <a:p>
            <a:pPr algn="l" rtl="0"/>
            <a:r>
              <a:rPr lang="ar-IQ" dirty="0"/>
              <a:t>- </a:t>
            </a:r>
            <a:r>
              <a:rPr lang="en-US" dirty="0"/>
              <a:t>Necrosis or Poorly Preserved Biopsies</a:t>
            </a:r>
            <a:r>
              <a:rPr lang="ar-IQ" dirty="0"/>
              <a:t>:</a:t>
            </a:r>
            <a:endParaRPr lang="en-US" dirty="0"/>
          </a:p>
          <a:p>
            <a:pPr algn="l" rtl="0"/>
            <a:r>
              <a:rPr lang="ar-IQ" dirty="0"/>
              <a:t>  - </a:t>
            </a:r>
            <a:r>
              <a:rPr lang="en-US" dirty="0"/>
              <a:t>Leads to misinterpretation</a:t>
            </a:r>
            <a:r>
              <a:rPr lang="ar-IQ" dirty="0"/>
              <a:t>.</a:t>
            </a:r>
            <a:endParaRPr lang="en-US" dirty="0"/>
          </a:p>
          <a:p>
            <a:pPr algn="l" rtl="0"/>
            <a:r>
              <a:rPr lang="ar-IQ" dirty="0"/>
              <a:t>- </a:t>
            </a:r>
            <a:r>
              <a:rPr lang="en-US" dirty="0"/>
              <a:t>Undetected Rare Markers</a:t>
            </a:r>
            <a:r>
              <a:rPr lang="ar-IQ" dirty="0"/>
              <a:t>:</a:t>
            </a:r>
            <a:endParaRPr lang="en-US" dirty="0"/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086209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Introduction</a:t>
            </a:r>
            <a:br>
              <a:rPr lang="en-US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2214694"/>
            <a:ext cx="10363826" cy="3424107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sz="2600" dirty="0"/>
              <a:t>Definition: Undifferentiated tumors lack specific histological features that indicate their tissue of origin, making diagnosis challenging</a:t>
            </a:r>
            <a:r>
              <a:rPr lang="ar-IQ" sz="2600" dirty="0"/>
              <a:t>.  </a:t>
            </a:r>
            <a:endParaRPr lang="en-US" sz="2600" dirty="0"/>
          </a:p>
          <a:p>
            <a:pPr algn="l" rtl="0"/>
            <a:r>
              <a:rPr lang="en-US" sz="2600" dirty="0"/>
              <a:t>Significance: Accurate diagnosis is critical as it directly impacts treatment strategy and prognosis</a:t>
            </a:r>
            <a:r>
              <a:rPr lang="ar-IQ" sz="2600" dirty="0"/>
              <a:t>.  </a:t>
            </a:r>
            <a:endParaRPr lang="en-US" sz="2600" dirty="0"/>
          </a:p>
          <a:p>
            <a:pPr algn="l" rtl="0"/>
            <a:r>
              <a:rPr lang="en-US" sz="2400" dirty="0"/>
              <a:t>Objective: To outline a systematic diagnostic algorithm that combines clinical, histological, and molecular approaches</a:t>
            </a:r>
            <a:endParaRPr lang="ar-IQ" sz="2400" dirty="0"/>
          </a:p>
        </p:txBody>
      </p:sp>
    </p:spTree>
    <p:extLst>
      <p:ext uri="{BB962C8B-B14F-4D97-AF65-F5344CB8AC3E}">
        <p14:creationId xmlns:p14="http://schemas.microsoft.com/office/powerpoint/2010/main" val="2197984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Challenges in Diagnosing Undifferentiated Tumors</a:t>
            </a:r>
            <a:br>
              <a:rPr lang="en-US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/>
              <a:t>Ambiguous Morphology: Tumors with poorly differentiated or primitive-appearing cells</a:t>
            </a:r>
            <a:r>
              <a:rPr lang="ar-IQ" sz="2400" dirty="0"/>
              <a:t>.  </a:t>
            </a:r>
            <a:endParaRPr lang="en-US" sz="2400" dirty="0"/>
          </a:p>
          <a:p>
            <a:pPr algn="l" rtl="0"/>
            <a:r>
              <a:rPr lang="en-US" sz="2400" dirty="0"/>
              <a:t>Overlap with Multiple Tumor Types: Similar features among carcinoma, sarcoma, lymphoma, and germ cell tumors</a:t>
            </a:r>
            <a:r>
              <a:rPr lang="ar-IQ" sz="2400" dirty="0"/>
              <a:t>.  </a:t>
            </a:r>
            <a:endParaRPr lang="en-US" sz="2400" dirty="0"/>
          </a:p>
          <a:p>
            <a:pPr algn="l" rtl="0"/>
            <a:r>
              <a:rPr lang="en-US" sz="2400" dirty="0"/>
              <a:t>Need for Advanced Techniques: Reliance on immunohistochemistry (IHC), genetic, and molecular profiling for accurate identification</a:t>
            </a:r>
            <a:endParaRPr lang="ar-IQ" sz="2400" dirty="0"/>
          </a:p>
        </p:txBody>
      </p:sp>
    </p:spTree>
    <p:extLst>
      <p:ext uri="{BB962C8B-B14F-4D97-AF65-F5344CB8AC3E}">
        <p14:creationId xmlns:p14="http://schemas.microsoft.com/office/powerpoint/2010/main" val="2594430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-190500"/>
            <a:ext cx="10186026" cy="50800"/>
          </a:xfrm>
        </p:spPr>
        <p:txBody>
          <a:bodyPr>
            <a:normAutofit fontScale="90000"/>
          </a:bodyPr>
          <a:lstStyle/>
          <a:p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00766"/>
            <a:ext cx="10363825" cy="4490433"/>
          </a:xfrm>
        </p:spPr>
        <p:txBody>
          <a:bodyPr>
            <a:normAutofit fontScale="62500" lnSpcReduction="20000"/>
          </a:bodyPr>
          <a:lstStyle/>
          <a:p>
            <a:pPr algn="l" rtl="0"/>
            <a:r>
              <a:rPr lang="en-US" sz="4000" dirty="0">
                <a:solidFill>
                  <a:srgbClr val="FF0000"/>
                </a:solidFill>
              </a:rPr>
              <a:t>Step 1:  Clinical Evaluation</a:t>
            </a:r>
          </a:p>
          <a:p>
            <a:pPr algn="l" rtl="0"/>
            <a:r>
              <a:rPr lang="en-US" sz="3200" dirty="0"/>
              <a:t>Importance of comprehensive history</a:t>
            </a:r>
            <a:r>
              <a:rPr lang="ar-IQ" sz="3200" dirty="0"/>
              <a:t>:</a:t>
            </a:r>
            <a:endParaRPr lang="en-US" sz="3200" dirty="0"/>
          </a:p>
          <a:p>
            <a:pPr algn="l" rtl="0"/>
            <a:r>
              <a:rPr lang="en-US" sz="3200" dirty="0"/>
              <a:t>Family history of malignancies</a:t>
            </a:r>
            <a:r>
              <a:rPr lang="ar-IQ" sz="3200" dirty="0"/>
              <a:t>.</a:t>
            </a:r>
            <a:endParaRPr lang="en-US" sz="3200" dirty="0"/>
          </a:p>
          <a:p>
            <a:pPr algn="l" rtl="0"/>
            <a:r>
              <a:rPr lang="en-US" sz="3200" dirty="0"/>
              <a:t>Prior cancers or radiation exposure</a:t>
            </a:r>
            <a:r>
              <a:rPr lang="ar-IQ" sz="3200" dirty="0"/>
              <a:t>.</a:t>
            </a:r>
            <a:endParaRPr lang="en-US" sz="3200" dirty="0"/>
          </a:p>
          <a:p>
            <a:pPr algn="l" rtl="0"/>
            <a:r>
              <a:rPr lang="en-US" sz="3200" dirty="0"/>
              <a:t>Physical examination findings</a:t>
            </a:r>
            <a:r>
              <a:rPr lang="ar-IQ" sz="3200" dirty="0"/>
              <a:t>:</a:t>
            </a:r>
            <a:endParaRPr lang="en-US" sz="3200" dirty="0"/>
          </a:p>
          <a:p>
            <a:pPr algn="l" rtl="0"/>
            <a:r>
              <a:rPr lang="en-US" sz="3200" dirty="0"/>
              <a:t>Tumor location (e.g., mediastinum suggests germ cell tumor or lymphoma)</a:t>
            </a:r>
            <a:r>
              <a:rPr lang="ar-IQ" sz="3200" dirty="0"/>
              <a:t>.</a:t>
            </a:r>
            <a:endParaRPr lang="en-US" sz="3200" dirty="0"/>
          </a:p>
          <a:p>
            <a:pPr algn="l" rtl="0"/>
            <a:r>
              <a:rPr lang="en-US" sz="3200" dirty="0"/>
              <a:t>Symptom correlation (e.g., systemic symptoms like fever in lymphoma)</a:t>
            </a:r>
            <a:r>
              <a:rPr lang="ar-IQ" sz="3200" dirty="0"/>
              <a:t>.  </a:t>
            </a:r>
            <a:endParaRPr lang="en-US" sz="3200" dirty="0"/>
          </a:p>
          <a:p>
            <a:pPr algn="l" rtl="0"/>
            <a:r>
              <a:rPr lang="en-US" sz="3200" dirty="0"/>
              <a:t>Differential diagnoses based on clinical context</a:t>
            </a:r>
            <a:r>
              <a:rPr lang="ar-IQ" sz="3200" dirty="0"/>
              <a:t>:</a:t>
            </a:r>
            <a:endParaRPr lang="en-US" sz="3200" dirty="0"/>
          </a:p>
          <a:p>
            <a:pPr algn="l" rtl="0"/>
            <a:r>
              <a:rPr lang="en-US" sz="3200" dirty="0"/>
              <a:t>Primary vs. metastatic tumors</a:t>
            </a:r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78756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6028" y="-45720"/>
            <a:ext cx="10364451" cy="45719"/>
          </a:xfrm>
        </p:spPr>
        <p:txBody>
          <a:bodyPr>
            <a:normAutofit fontScale="90000"/>
          </a:bodyPr>
          <a:lstStyle/>
          <a:p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95459" y="673100"/>
            <a:ext cx="10453352" cy="5225424"/>
          </a:xfrm>
        </p:spPr>
        <p:txBody>
          <a:bodyPr>
            <a:noAutofit/>
          </a:bodyPr>
          <a:lstStyle/>
          <a:p>
            <a:pPr algn="l" rtl="0"/>
            <a:r>
              <a:rPr lang="en-US" sz="2800" dirty="0">
                <a:solidFill>
                  <a:srgbClr val="FF0000"/>
                </a:solidFill>
              </a:rPr>
              <a:t>Step 2 : Imaging Studies</a:t>
            </a:r>
          </a:p>
          <a:p>
            <a:pPr algn="l" rtl="0"/>
            <a:r>
              <a:rPr lang="ar-IQ" sz="2400" dirty="0"/>
              <a:t>- </a:t>
            </a:r>
            <a:r>
              <a:rPr lang="en-US" sz="2400" dirty="0"/>
              <a:t>Purpose: To assess tumor origin, spread, and potential metastasis</a:t>
            </a:r>
            <a:r>
              <a:rPr lang="ar-IQ" sz="2400" dirty="0"/>
              <a:t>.  </a:t>
            </a:r>
            <a:endParaRPr lang="en-US" sz="2400" dirty="0"/>
          </a:p>
          <a:p>
            <a:pPr algn="l" rtl="0"/>
            <a:r>
              <a:rPr lang="ar-IQ" sz="2400" dirty="0"/>
              <a:t>- </a:t>
            </a:r>
            <a:r>
              <a:rPr lang="en-US" sz="2400" dirty="0"/>
              <a:t>Techniques</a:t>
            </a:r>
            <a:r>
              <a:rPr lang="ar-IQ" sz="2400" dirty="0"/>
              <a:t>:</a:t>
            </a:r>
            <a:endParaRPr lang="en-US" sz="2400" dirty="0"/>
          </a:p>
          <a:p>
            <a:pPr algn="l" rtl="0"/>
            <a:r>
              <a:rPr lang="ar-IQ" sz="2400" dirty="0"/>
              <a:t>  - </a:t>
            </a:r>
            <a:r>
              <a:rPr lang="en-US" sz="2400" dirty="0"/>
              <a:t>CT Scan: Evaluation of solid vs. cystic components</a:t>
            </a:r>
            <a:r>
              <a:rPr lang="ar-IQ" sz="2400" dirty="0"/>
              <a:t>.</a:t>
            </a:r>
            <a:endParaRPr lang="en-US" sz="2400" dirty="0"/>
          </a:p>
          <a:p>
            <a:pPr algn="l" rtl="0"/>
            <a:r>
              <a:rPr lang="ar-IQ" sz="2400" dirty="0"/>
              <a:t>  - </a:t>
            </a:r>
            <a:r>
              <a:rPr lang="en-US" sz="2400" dirty="0"/>
              <a:t>MRI: High-resolution soft tissue details</a:t>
            </a:r>
            <a:r>
              <a:rPr lang="ar-IQ" sz="2400" dirty="0"/>
              <a:t>.</a:t>
            </a:r>
            <a:endParaRPr lang="en-US" sz="2400" dirty="0"/>
          </a:p>
          <a:p>
            <a:pPr algn="l" rtl="0"/>
            <a:r>
              <a:rPr lang="ar-IQ" sz="2400" dirty="0"/>
              <a:t>  - </a:t>
            </a:r>
            <a:r>
              <a:rPr lang="en-US" sz="2400" dirty="0"/>
              <a:t>PET Scan: Detects metabolic activity and distant metastases</a:t>
            </a:r>
            <a:r>
              <a:rPr lang="ar-IQ" sz="2400" dirty="0"/>
              <a:t>.  </a:t>
            </a:r>
            <a:endParaRPr lang="en-US" sz="2400" dirty="0"/>
          </a:p>
          <a:p>
            <a:pPr algn="l" rtl="0"/>
            <a:r>
              <a:rPr lang="ar-IQ" sz="2400" dirty="0"/>
              <a:t>- </a:t>
            </a:r>
            <a:r>
              <a:rPr lang="en-US" sz="2400" dirty="0"/>
              <a:t>Findings that guide diagnosis</a:t>
            </a:r>
            <a:r>
              <a:rPr lang="ar-IQ" sz="2400" dirty="0"/>
              <a:t>:</a:t>
            </a:r>
            <a:endParaRPr lang="en-US" sz="2400" dirty="0"/>
          </a:p>
          <a:p>
            <a:pPr algn="l" rtl="0"/>
            <a:r>
              <a:rPr lang="ar-IQ" sz="2400" dirty="0"/>
              <a:t>  - </a:t>
            </a:r>
            <a:r>
              <a:rPr lang="en-US" sz="2400" dirty="0"/>
              <a:t>Calcifications (seen in sarcoma or </a:t>
            </a:r>
            <a:r>
              <a:rPr lang="en-US" sz="2400" dirty="0" err="1"/>
              <a:t>teratoma</a:t>
            </a:r>
            <a:r>
              <a:rPr lang="en-US" sz="2400" dirty="0"/>
              <a:t>)</a:t>
            </a:r>
            <a:r>
              <a:rPr lang="ar-IQ" sz="2400" dirty="0"/>
              <a:t>.</a:t>
            </a:r>
            <a:endParaRPr lang="en-US" sz="2400" dirty="0"/>
          </a:p>
          <a:p>
            <a:pPr algn="l" rtl="0"/>
            <a:r>
              <a:rPr lang="ar-IQ" sz="2400" dirty="0"/>
              <a:t>  - </a:t>
            </a:r>
            <a:r>
              <a:rPr lang="en-US" sz="2400" dirty="0"/>
              <a:t>Lymphadenopathy (suggestive of lymphoma</a:t>
            </a:r>
            <a:endParaRPr lang="ar-IQ" sz="2400" dirty="0"/>
          </a:p>
        </p:txBody>
      </p:sp>
    </p:spTree>
    <p:extLst>
      <p:ext uri="{BB962C8B-B14F-4D97-AF65-F5344CB8AC3E}">
        <p14:creationId xmlns:p14="http://schemas.microsoft.com/office/powerpoint/2010/main" val="1877536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913774" y="-222252"/>
            <a:ext cx="10364451" cy="146051"/>
          </a:xfrm>
        </p:spPr>
        <p:txBody>
          <a:bodyPr>
            <a:normAutofit fontScale="90000"/>
          </a:bodyPr>
          <a:lstStyle/>
          <a:p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55314"/>
            <a:ext cx="10363825" cy="4335886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sz="2800" dirty="0">
                <a:solidFill>
                  <a:srgbClr val="FF0000"/>
                </a:solidFill>
              </a:rPr>
              <a:t>Step 3 : Biopsy and Histopathology</a:t>
            </a:r>
          </a:p>
          <a:p>
            <a:pPr algn="l" rtl="0"/>
            <a:r>
              <a:rPr lang="en-US" sz="2400" dirty="0"/>
              <a:t>Core Needle Biopsy</a:t>
            </a:r>
            <a:r>
              <a:rPr lang="ar-IQ" sz="2400" dirty="0"/>
              <a:t>:</a:t>
            </a:r>
            <a:endParaRPr lang="en-US" sz="2400" dirty="0"/>
          </a:p>
          <a:p>
            <a:pPr algn="l" rtl="0"/>
            <a:r>
              <a:rPr lang="en-US" sz="2400" dirty="0"/>
              <a:t>Preferred over fine-needle aspiration to preserve tissue architecture</a:t>
            </a:r>
            <a:r>
              <a:rPr lang="ar-IQ" sz="2400" dirty="0"/>
              <a:t>.  </a:t>
            </a:r>
            <a:endParaRPr lang="en-US" sz="2400" dirty="0"/>
          </a:p>
          <a:p>
            <a:pPr algn="l" rtl="0"/>
            <a:r>
              <a:rPr lang="en-US" sz="2400" dirty="0"/>
              <a:t>Key Morphological Features</a:t>
            </a:r>
            <a:r>
              <a:rPr lang="ar-IQ" sz="2400" dirty="0"/>
              <a:t>:</a:t>
            </a:r>
            <a:endParaRPr lang="en-US" sz="2400" dirty="0"/>
          </a:p>
          <a:p>
            <a:pPr algn="l" rtl="0"/>
            <a:r>
              <a:rPr lang="en-US" sz="2400" dirty="0"/>
              <a:t>Cell size, shape, mitotic activity, necrosis</a:t>
            </a:r>
            <a:r>
              <a:rPr lang="ar-IQ" sz="2400" dirty="0"/>
              <a:t>.  </a:t>
            </a:r>
            <a:endParaRPr lang="en-US" sz="2400" dirty="0"/>
          </a:p>
          <a:p>
            <a:pPr algn="l" rtl="0"/>
            <a:r>
              <a:rPr lang="en-US" sz="2400" dirty="0"/>
              <a:t>Limitations of initial histological evaluation</a:t>
            </a:r>
            <a:r>
              <a:rPr lang="ar-IQ" sz="2400" dirty="0"/>
              <a:t>:</a:t>
            </a:r>
            <a:endParaRPr lang="en-US" sz="2400" dirty="0"/>
          </a:p>
          <a:p>
            <a:pPr algn="l" rtl="0"/>
            <a:r>
              <a:rPr lang="en-US" sz="2400" dirty="0"/>
              <a:t>Tumors with high-grade features may appear non-specific</a:t>
            </a:r>
            <a:endParaRPr lang="ar-IQ" sz="2400" dirty="0"/>
          </a:p>
        </p:txBody>
      </p:sp>
    </p:spTree>
    <p:extLst>
      <p:ext uri="{BB962C8B-B14F-4D97-AF65-F5344CB8AC3E}">
        <p14:creationId xmlns:p14="http://schemas.microsoft.com/office/powerpoint/2010/main" val="2548731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67283"/>
          </a:xfrm>
        </p:spPr>
        <p:txBody>
          <a:bodyPr>
            <a:normAutofit fontScale="90000"/>
          </a:bodyPr>
          <a:lstStyle/>
          <a:p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1133342"/>
            <a:ext cx="11123055" cy="5224528"/>
          </a:xfrm>
        </p:spPr>
        <p:txBody>
          <a:bodyPr>
            <a:normAutofit fontScale="77500" lnSpcReduction="20000"/>
          </a:bodyPr>
          <a:lstStyle/>
          <a:p>
            <a:pPr algn="l" rtl="0"/>
            <a:r>
              <a:rPr lang="en-US" sz="3600" dirty="0">
                <a:solidFill>
                  <a:srgbClr val="FF0000"/>
                </a:solidFill>
              </a:rPr>
              <a:t>Immunohistochemistry (IHC): A Key Step</a:t>
            </a:r>
          </a:p>
          <a:p>
            <a:pPr algn="l" rtl="0"/>
            <a:r>
              <a:rPr lang="en-US" sz="2800" dirty="0"/>
              <a:t>Purpose: To identify cell lineage using specific markers</a:t>
            </a:r>
            <a:r>
              <a:rPr lang="ar-IQ" sz="2800" dirty="0"/>
              <a:t>.  </a:t>
            </a:r>
            <a:endParaRPr lang="en-US" sz="2800" dirty="0"/>
          </a:p>
          <a:p>
            <a:pPr algn="l" rtl="0"/>
            <a:r>
              <a:rPr lang="ar-IQ" sz="2800" dirty="0"/>
              <a:t>. </a:t>
            </a:r>
            <a:r>
              <a:rPr lang="en-US" sz="2800" dirty="0"/>
              <a:t>Marker Panel Examples</a:t>
            </a:r>
            <a:r>
              <a:rPr lang="ar-IQ" sz="2800" dirty="0"/>
              <a:t>:</a:t>
            </a:r>
            <a:endParaRPr lang="en-US" sz="2800" dirty="0"/>
          </a:p>
          <a:p>
            <a:pPr algn="l" rtl="0"/>
            <a:r>
              <a:rPr lang="en-US" sz="2800" dirty="0"/>
              <a:t>Epithelial origin*: </a:t>
            </a:r>
            <a:r>
              <a:rPr lang="en-US" sz="2800" dirty="0" err="1"/>
              <a:t>Cytokeratins</a:t>
            </a:r>
            <a:r>
              <a:rPr lang="en-US" sz="2800" dirty="0"/>
              <a:t> (CK7, CK20)</a:t>
            </a:r>
            <a:r>
              <a:rPr lang="ar-IQ" sz="2800" dirty="0"/>
              <a:t>.  </a:t>
            </a:r>
          </a:p>
          <a:p>
            <a:pPr algn="l" rtl="0"/>
            <a:r>
              <a:rPr lang="ar-IQ" sz="2800" dirty="0"/>
              <a:t>  - </a:t>
            </a:r>
            <a:r>
              <a:rPr lang="en-US" sz="2800" dirty="0" err="1"/>
              <a:t>Mesenchymal</a:t>
            </a:r>
            <a:r>
              <a:rPr lang="en-US" sz="2800" dirty="0"/>
              <a:t> origin*: </a:t>
            </a:r>
            <a:r>
              <a:rPr lang="en-US" sz="2800" dirty="0" err="1"/>
              <a:t>Vimentin</a:t>
            </a:r>
            <a:r>
              <a:rPr lang="en-US" sz="2800" dirty="0"/>
              <a:t>, </a:t>
            </a:r>
            <a:r>
              <a:rPr lang="en-US" sz="2800" dirty="0" err="1"/>
              <a:t>Desmin</a:t>
            </a:r>
            <a:r>
              <a:rPr lang="ar-IQ" sz="2800" dirty="0"/>
              <a:t>.  </a:t>
            </a:r>
            <a:endParaRPr lang="en-US" sz="2800" dirty="0"/>
          </a:p>
          <a:p>
            <a:pPr marL="0" indent="0" algn="l" rtl="0">
              <a:buNone/>
            </a:pPr>
            <a:r>
              <a:rPr lang="ar-IQ" sz="2800" dirty="0"/>
              <a:t>   - </a:t>
            </a:r>
            <a:r>
              <a:rPr lang="en-US" sz="2800" dirty="0"/>
              <a:t>Lymphoid origin*: CD20 (B-cells), CD3 (T-cells)</a:t>
            </a:r>
            <a:r>
              <a:rPr lang="ar-IQ" sz="2800" dirty="0"/>
              <a:t>.  </a:t>
            </a:r>
          </a:p>
          <a:p>
            <a:pPr marL="0" indent="0" algn="l" rtl="0">
              <a:buNone/>
            </a:pPr>
            <a:r>
              <a:rPr lang="ar-IQ" sz="2800" dirty="0"/>
              <a:t> - </a:t>
            </a:r>
            <a:r>
              <a:rPr lang="en-US" sz="2800" dirty="0"/>
              <a:t>Neural origin*: S100, </a:t>
            </a:r>
            <a:r>
              <a:rPr lang="en-US" sz="2800" dirty="0" err="1"/>
              <a:t>Synaptophysin</a:t>
            </a:r>
            <a:r>
              <a:rPr lang="en-US" sz="2800" dirty="0"/>
              <a:t>, GFAP</a:t>
            </a:r>
            <a:r>
              <a:rPr lang="ar-IQ" sz="2800" dirty="0"/>
              <a:t>.  </a:t>
            </a:r>
            <a:endParaRPr lang="en-US" sz="2800" dirty="0"/>
          </a:p>
          <a:p>
            <a:pPr marL="0" indent="0" algn="l" rtl="0">
              <a:buNone/>
            </a:pPr>
            <a:r>
              <a:rPr lang="en-US" sz="2800" dirty="0"/>
              <a:t> - Algorithmic Approach</a:t>
            </a:r>
            <a:r>
              <a:rPr lang="ar-IQ" sz="2800" dirty="0"/>
              <a:t>:</a:t>
            </a:r>
            <a:endParaRPr lang="en-US" sz="2800" dirty="0"/>
          </a:p>
          <a:p>
            <a:pPr marL="0" indent="0" algn="l" rtl="0">
              <a:buNone/>
            </a:pPr>
            <a:r>
              <a:rPr lang="ar-IQ" sz="2800" dirty="0"/>
              <a:t>   - </a:t>
            </a:r>
            <a:r>
              <a:rPr lang="en-US" sz="2800" dirty="0"/>
              <a:t>Negative cytokeratin: Rule out carcinomas</a:t>
            </a:r>
            <a:r>
              <a:rPr lang="ar-IQ" sz="2800" dirty="0"/>
              <a:t>.  </a:t>
            </a:r>
            <a:endParaRPr lang="en-US" sz="2800" dirty="0"/>
          </a:p>
          <a:p>
            <a:pPr marL="0" indent="0" algn="l" rtl="0">
              <a:buNone/>
            </a:pPr>
            <a:r>
              <a:rPr lang="ar-IQ" sz="2800" dirty="0"/>
              <a:t>  - </a:t>
            </a:r>
            <a:r>
              <a:rPr lang="en-US" sz="2800" dirty="0"/>
              <a:t>Positive </a:t>
            </a:r>
            <a:r>
              <a:rPr lang="en-US" sz="2800" dirty="0" err="1"/>
              <a:t>vimentin</a:t>
            </a:r>
            <a:r>
              <a:rPr lang="en-US" sz="2800" dirty="0"/>
              <a:t>: Suggest </a:t>
            </a:r>
            <a:r>
              <a:rPr lang="en-US" sz="2800" dirty="0" err="1"/>
              <a:t>mesenchymal</a:t>
            </a:r>
            <a:r>
              <a:rPr lang="en-US" sz="2800" dirty="0"/>
              <a:t> tumors</a:t>
            </a:r>
            <a:r>
              <a:rPr lang="ar-IQ" sz="2800" dirty="0"/>
              <a:t>.</a:t>
            </a:r>
            <a:endParaRPr lang="en-US" sz="2800" dirty="0"/>
          </a:p>
          <a:p>
            <a:pPr algn="l" rtl="0"/>
            <a:r>
              <a:rPr lang="ar-IQ" sz="2800" dirty="0"/>
              <a:t> </a:t>
            </a:r>
            <a:endParaRPr lang="en-US" sz="2800" dirty="0"/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710394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462282"/>
            <a:ext cx="10364451" cy="45719"/>
          </a:xfrm>
        </p:spPr>
        <p:txBody>
          <a:bodyPr>
            <a:normAutofit fontScale="90000"/>
          </a:bodyPr>
          <a:lstStyle/>
          <a:p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618518"/>
            <a:ext cx="10363826" cy="5172682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Step 4 : Molecular and Genetic Testing</a:t>
            </a:r>
          </a:p>
          <a:p>
            <a:pPr algn="l" rtl="0"/>
            <a:r>
              <a:rPr lang="ar-IQ" dirty="0"/>
              <a:t>- </a:t>
            </a:r>
            <a:r>
              <a:rPr lang="en-US" dirty="0"/>
              <a:t> Advanced Diagnostic Techniques</a:t>
            </a:r>
            <a:r>
              <a:rPr lang="ar-IQ" dirty="0"/>
              <a:t>:</a:t>
            </a:r>
            <a:endParaRPr lang="en-US" dirty="0"/>
          </a:p>
          <a:p>
            <a:pPr algn="l" rtl="0"/>
            <a:r>
              <a:rPr lang="ar-IQ" dirty="0"/>
              <a:t>  - </a:t>
            </a:r>
            <a:r>
              <a:rPr lang="en-US" dirty="0"/>
              <a:t>Next-Generation Sequencing (NGS)</a:t>
            </a:r>
            <a:r>
              <a:rPr lang="ar-IQ" dirty="0"/>
              <a:t>:</a:t>
            </a:r>
            <a:endParaRPr lang="en-US" dirty="0"/>
          </a:p>
          <a:p>
            <a:pPr algn="l" rtl="0"/>
            <a:r>
              <a:rPr lang="ar-IQ" dirty="0"/>
              <a:t>    - </a:t>
            </a:r>
            <a:r>
              <a:rPr lang="en-US" dirty="0"/>
              <a:t>Detect actionable genetic mutations (e.g., EGFR, KRAS)</a:t>
            </a:r>
            <a:r>
              <a:rPr lang="ar-IQ" dirty="0"/>
              <a:t>.  </a:t>
            </a:r>
            <a:endParaRPr lang="en-US" dirty="0"/>
          </a:p>
          <a:p>
            <a:pPr algn="l" rtl="0"/>
            <a:r>
              <a:rPr lang="ar-IQ" dirty="0"/>
              <a:t>  - </a:t>
            </a:r>
            <a:r>
              <a:rPr lang="en-US" dirty="0"/>
              <a:t>Fluorescence In Situ Hybridization (FISH)</a:t>
            </a:r>
            <a:r>
              <a:rPr lang="ar-IQ" dirty="0"/>
              <a:t>:</a:t>
            </a:r>
            <a:endParaRPr lang="en-US" dirty="0"/>
          </a:p>
          <a:p>
            <a:pPr algn="l" rtl="0"/>
            <a:r>
              <a:rPr lang="ar-IQ" dirty="0"/>
              <a:t>    - </a:t>
            </a:r>
            <a:r>
              <a:rPr lang="en-US" dirty="0"/>
              <a:t>Identify chromosomal translocations (e.g., EWSR1 in Ewing’s sarcoma)</a:t>
            </a:r>
            <a:r>
              <a:rPr lang="ar-IQ" dirty="0"/>
              <a:t>.  </a:t>
            </a:r>
            <a:endParaRPr lang="en-US" dirty="0"/>
          </a:p>
          <a:p>
            <a:pPr algn="l" rtl="0"/>
            <a:r>
              <a:rPr lang="ar-IQ" dirty="0"/>
              <a:t>  - </a:t>
            </a:r>
            <a:r>
              <a:rPr lang="en-US" dirty="0"/>
              <a:t>RT-PCR</a:t>
            </a:r>
            <a:r>
              <a:rPr lang="ar-IQ" dirty="0"/>
              <a:t>:</a:t>
            </a:r>
            <a:endParaRPr lang="en-US" dirty="0"/>
          </a:p>
          <a:p>
            <a:pPr algn="l" rtl="0"/>
            <a:r>
              <a:rPr lang="ar-IQ" dirty="0"/>
              <a:t>    - </a:t>
            </a:r>
            <a:r>
              <a:rPr lang="en-US" dirty="0"/>
              <a:t>Identify fusion genes like BCR-ABL in </a:t>
            </a:r>
            <a:r>
              <a:rPr lang="en-US" dirty="0" err="1"/>
              <a:t>leukemias</a:t>
            </a:r>
            <a:r>
              <a:rPr lang="ar-IQ" dirty="0"/>
              <a:t>.  </a:t>
            </a:r>
            <a:endParaRPr lang="en-US" dirty="0"/>
          </a:p>
          <a:p>
            <a:pPr algn="l" rtl="0"/>
            <a:r>
              <a:rPr lang="ar-IQ" dirty="0"/>
              <a:t>- </a:t>
            </a:r>
            <a:r>
              <a:rPr lang="en-US" dirty="0"/>
              <a:t>Application in Diagnosis</a:t>
            </a:r>
            <a:r>
              <a:rPr lang="ar-IQ" dirty="0"/>
              <a:t>:</a:t>
            </a:r>
            <a:endParaRPr lang="en-US" dirty="0"/>
          </a:p>
          <a:p>
            <a:pPr algn="l" rtl="0"/>
            <a:r>
              <a:rPr lang="ar-IQ" dirty="0"/>
              <a:t>  - </a:t>
            </a:r>
            <a:r>
              <a:rPr lang="en-US" dirty="0"/>
              <a:t>Helps in identifying rare undifferentiated tumors</a:t>
            </a:r>
            <a:r>
              <a:rPr lang="ar-IQ" dirty="0"/>
              <a:t>.</a:t>
            </a:r>
            <a:endParaRPr lang="en-US" dirty="0"/>
          </a:p>
          <a:p>
            <a:pPr algn="l" rtl="0"/>
            <a:r>
              <a:rPr lang="ar-IQ" dirty="0"/>
              <a:t>  - </a:t>
            </a:r>
            <a:r>
              <a:rPr lang="en-US" dirty="0"/>
              <a:t>Predicts therapeutic targets and response to treatment</a:t>
            </a:r>
            <a:r>
              <a:rPr lang="ar-IQ" dirty="0"/>
              <a:t>.</a:t>
            </a:r>
            <a:endParaRPr lang="en-US" dirty="0"/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923744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913775" y="571500"/>
            <a:ext cx="10364451" cy="47017"/>
          </a:xfrm>
        </p:spPr>
        <p:txBody>
          <a:bodyPr>
            <a:normAutofit fontScale="90000"/>
          </a:bodyPr>
          <a:lstStyle/>
          <a:p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863600"/>
            <a:ext cx="10363826" cy="4927600"/>
          </a:xfrm>
        </p:spPr>
        <p:txBody>
          <a:bodyPr>
            <a:no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Differential Diagnosis Framework</a:t>
            </a:r>
          </a:p>
          <a:p>
            <a:pPr algn="l" rtl="0"/>
            <a:r>
              <a:rPr lang="en-US" dirty="0"/>
              <a:t>1.</a:t>
            </a:r>
            <a:r>
              <a:rPr lang="ar-IQ" dirty="0"/>
              <a:t> </a:t>
            </a:r>
            <a:r>
              <a:rPr lang="en-US" dirty="0"/>
              <a:t>Carcinomas</a:t>
            </a:r>
            <a:r>
              <a:rPr lang="ar-IQ" dirty="0"/>
              <a:t>:</a:t>
            </a:r>
            <a:endParaRPr lang="en-US" dirty="0"/>
          </a:p>
          <a:p>
            <a:pPr algn="l" rtl="0"/>
            <a:r>
              <a:rPr lang="ar-IQ" dirty="0"/>
              <a:t>   - </a:t>
            </a:r>
            <a:r>
              <a:rPr lang="en-US" dirty="0"/>
              <a:t>Commonly epithelial origin</a:t>
            </a:r>
            <a:r>
              <a:rPr lang="ar-IQ" dirty="0"/>
              <a:t>.</a:t>
            </a:r>
            <a:endParaRPr lang="en-US" dirty="0"/>
          </a:p>
          <a:p>
            <a:pPr algn="l" rtl="0"/>
            <a:r>
              <a:rPr lang="ar-IQ" dirty="0"/>
              <a:t>   - </a:t>
            </a:r>
            <a:r>
              <a:rPr lang="en-US" dirty="0"/>
              <a:t>CK positivity, EMA positivity</a:t>
            </a:r>
            <a:r>
              <a:rPr lang="ar-IQ" dirty="0"/>
              <a:t>.</a:t>
            </a:r>
            <a:endParaRPr lang="en-US" dirty="0"/>
          </a:p>
          <a:p>
            <a:pPr algn="l" rtl="0"/>
            <a:r>
              <a:rPr lang="en-US" dirty="0"/>
              <a:t>2.</a:t>
            </a:r>
            <a:r>
              <a:rPr lang="ar-IQ" dirty="0"/>
              <a:t> </a:t>
            </a:r>
            <a:r>
              <a:rPr lang="en-US" dirty="0"/>
              <a:t>Sarcomas</a:t>
            </a:r>
            <a:r>
              <a:rPr lang="ar-IQ" dirty="0"/>
              <a:t>:</a:t>
            </a:r>
            <a:endParaRPr lang="en-US" dirty="0"/>
          </a:p>
          <a:p>
            <a:pPr algn="l" rtl="0"/>
            <a:r>
              <a:rPr lang="ar-IQ" dirty="0"/>
              <a:t>   - </a:t>
            </a:r>
            <a:r>
              <a:rPr lang="en-US" dirty="0"/>
              <a:t>Derived from </a:t>
            </a:r>
            <a:r>
              <a:rPr lang="en-US" dirty="0" err="1"/>
              <a:t>mesenchymal</a:t>
            </a:r>
            <a:r>
              <a:rPr lang="en-US" dirty="0"/>
              <a:t> tissues</a:t>
            </a:r>
            <a:r>
              <a:rPr lang="ar-IQ" dirty="0"/>
              <a:t>.</a:t>
            </a:r>
            <a:endParaRPr lang="en-US" dirty="0"/>
          </a:p>
          <a:p>
            <a:pPr algn="l" rtl="0"/>
            <a:r>
              <a:rPr lang="ar-IQ" dirty="0"/>
              <a:t>   - </a:t>
            </a:r>
            <a:r>
              <a:rPr lang="en-US" dirty="0" err="1"/>
              <a:t>Vimentin</a:t>
            </a:r>
            <a:r>
              <a:rPr lang="en-US" dirty="0"/>
              <a:t> positivity, spindle-shaped cells</a:t>
            </a:r>
            <a:r>
              <a:rPr lang="ar-IQ" dirty="0"/>
              <a:t>.  </a:t>
            </a:r>
            <a:endParaRPr lang="en-US" dirty="0"/>
          </a:p>
          <a:p>
            <a:pPr algn="l" rtl="0"/>
            <a:r>
              <a:rPr lang="en-US" dirty="0"/>
              <a:t>3. Lymphomas</a:t>
            </a:r>
            <a:r>
              <a:rPr lang="ar-IQ" dirty="0"/>
              <a:t>:</a:t>
            </a:r>
            <a:endParaRPr lang="en-US" dirty="0"/>
          </a:p>
          <a:p>
            <a:pPr algn="l" rtl="0"/>
            <a:r>
              <a:rPr lang="ar-IQ" dirty="0"/>
              <a:t>   - </a:t>
            </a:r>
            <a:r>
              <a:rPr lang="en-US" dirty="0"/>
              <a:t>Lymphoid origin</a:t>
            </a:r>
            <a:r>
              <a:rPr lang="ar-IQ" dirty="0"/>
              <a:t>.</a:t>
            </a:r>
            <a:endParaRPr lang="en-US" dirty="0"/>
          </a:p>
          <a:p>
            <a:pPr algn="l" rtl="0"/>
            <a:r>
              <a:rPr lang="ar-IQ" dirty="0"/>
              <a:t>   - </a:t>
            </a:r>
            <a:r>
              <a:rPr lang="en-US" dirty="0"/>
              <a:t>CD20 (B-cells), CD3 (T-cells), diffuse sheet-like pattern</a:t>
            </a:r>
            <a:r>
              <a:rPr lang="ar-IQ" dirty="0"/>
              <a:t>.  </a:t>
            </a:r>
            <a:endParaRPr lang="en-US" dirty="0"/>
          </a:p>
          <a:p>
            <a:pPr algn="l" rtl="0"/>
            <a:r>
              <a:rPr lang="en-US" dirty="0"/>
              <a:t>4. Germ Cell Tumors</a:t>
            </a:r>
            <a:r>
              <a:rPr lang="ar-IQ" dirty="0"/>
              <a:t>:</a:t>
            </a:r>
            <a:endParaRPr lang="en-US" dirty="0"/>
          </a:p>
          <a:p>
            <a:pPr algn="l" rtl="0"/>
            <a:r>
              <a:rPr lang="ar-IQ" dirty="0"/>
              <a:t>   - </a:t>
            </a:r>
            <a:r>
              <a:rPr lang="en-US" dirty="0"/>
              <a:t>Common in young adults</a:t>
            </a:r>
            <a:r>
              <a:rPr lang="ar-IQ" dirty="0"/>
              <a:t>.</a:t>
            </a:r>
            <a:endParaRPr lang="en-US" dirty="0"/>
          </a:p>
          <a:p>
            <a:pPr algn="l" rtl="0"/>
            <a:r>
              <a:rPr lang="ar-IQ" dirty="0"/>
              <a:t>   - </a:t>
            </a:r>
            <a:r>
              <a:rPr lang="en-US" dirty="0"/>
              <a:t>Elevated serum markers (AFP, β-</a:t>
            </a:r>
            <a:r>
              <a:rPr lang="en-US" dirty="0" err="1"/>
              <a:t>hCG</a:t>
            </a:r>
            <a:r>
              <a:rPr lang="en-US" dirty="0"/>
              <a:t>)</a:t>
            </a:r>
            <a:r>
              <a:rPr lang="ar-IQ" dirty="0"/>
              <a:t>.</a:t>
            </a:r>
            <a:endParaRPr lang="en-US" dirty="0"/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061437085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12263</TotalTime>
  <Words>655</Words>
  <Application>Microsoft Office PowerPoint</Application>
  <PresentationFormat>Widescreen</PresentationFormat>
  <Paragraphs>75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Tw Cen MT</vt:lpstr>
      <vt:lpstr>Droplet</vt:lpstr>
      <vt:lpstr>Diagnostic Algorithm in Undifferentiated tumors  Comprehensive Strategies for Accurate Diagnosis    Presented by: [Assisst. Prof.Layla sabri]   </vt:lpstr>
      <vt:lpstr> Introduction </vt:lpstr>
      <vt:lpstr> Challenges in Diagnosing Undifferentiated Tumors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Diagnostic Algorithm in Undifferentiated Tumors   - Comprehensive Strategies for Accurate Diagnosis   - Presented by: [Your Name]</dc:title>
  <dc:creator>DR.LAYLA</dc:creator>
  <cp:lastModifiedBy>abdalbasit Fatihallah</cp:lastModifiedBy>
  <cp:revision>13</cp:revision>
  <dcterms:created xsi:type="dcterms:W3CDTF">2025-03-27T07:57:19Z</dcterms:created>
  <dcterms:modified xsi:type="dcterms:W3CDTF">2025-04-07T20:49:44Z</dcterms:modified>
</cp:coreProperties>
</file>