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69" r:id="rId2"/>
    <p:sldId id="257" r:id="rId3"/>
    <p:sldId id="258" r:id="rId4"/>
    <p:sldId id="259" r:id="rId5"/>
    <p:sldId id="260" r:id="rId6"/>
    <p:sldId id="270" r:id="rId7"/>
    <p:sldId id="532" r:id="rId8"/>
    <p:sldId id="262" r:id="rId9"/>
    <p:sldId id="533" r:id="rId10"/>
    <p:sldId id="264" r:id="rId11"/>
    <p:sldId id="538" r:id="rId12"/>
    <p:sldId id="539" r:id="rId13"/>
    <p:sldId id="540" r:id="rId14"/>
    <p:sldId id="541" r:id="rId15"/>
    <p:sldId id="265" r:id="rId16"/>
    <p:sldId id="536" r:id="rId17"/>
    <p:sldId id="537" r:id="rId18"/>
  </p:sldIdLst>
  <p:sldSz cx="18288000" cy="10287000"/>
  <p:notesSz cx="6858000" cy="9144000"/>
  <p:embeddedFontLst>
    <p:embeddedFont>
      <p:font typeface="Calibri" pitchFamily="34" charset="0"/>
      <p:regular r:id="rId20"/>
      <p:bold r:id="rId21"/>
      <p:italic r:id="rId22"/>
      <p:boldItalic r:id="rId23"/>
    </p:embeddedFont>
    <p:embeddedFont>
      <p:font typeface="Canva Sans Bold" charset="0"/>
      <p:regular r:id="rId24"/>
    </p:embeddedFont>
    <p:embeddedFont>
      <p:font typeface="Andalus" pitchFamily="18" charset="-78"/>
      <p:regular r:id="rId25"/>
    </p:embeddedFont>
    <p:embeddedFont>
      <p:font typeface="Bebas Neue"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1" d="100"/>
          <a:sy n="51" d="100"/>
        </p:scale>
        <p:origin x="-456" y="18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3E1FDE2-7418-47B8-B615-7CC21AB409BB}" type="datetimeFigureOut">
              <a:rPr lang="ar-IQ" smtClean="0"/>
              <a:t>10/10/1446</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4AF6889-9E67-4B9B-91A5-3F8703AAD845}" type="slidenum">
              <a:rPr lang="ar-IQ" smtClean="0"/>
              <a:t>‹#›</a:t>
            </a:fld>
            <a:endParaRPr lang="ar-IQ"/>
          </a:p>
        </p:txBody>
      </p:sp>
    </p:spTree>
    <p:extLst>
      <p:ext uri="{BB962C8B-B14F-4D97-AF65-F5344CB8AC3E}">
        <p14:creationId xmlns:p14="http://schemas.microsoft.com/office/powerpoint/2010/main" val="20892231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F1A4E138-03A1-FBFC-AAB3-BB71097C8358}"/>
              </a:ext>
            </a:extLst>
          </p:cNvPr>
          <p:cNvSpPr>
            <a:spLocks noGrp="1" noChangeArrowheads="1"/>
          </p:cNvSpPr>
          <p:nvPr>
            <p:ph type="hdr" sz="quarter"/>
          </p:nvPr>
        </p:nvSpPr>
        <p:spPr>
          <a:ln/>
        </p:spPr>
        <p:txBody>
          <a:bodyPr/>
          <a:lstStyle/>
          <a:p>
            <a:r>
              <a:rPr lang="en-US" altLang="ar-IQ"/>
              <a:t>FINISHLYNX 7.10</a:t>
            </a:r>
          </a:p>
        </p:txBody>
      </p:sp>
      <p:sp>
        <p:nvSpPr>
          <p:cNvPr id="3" name="Rectangle 3">
            <a:extLst>
              <a:ext uri="{FF2B5EF4-FFF2-40B4-BE49-F238E27FC236}">
                <a16:creationId xmlns:a16="http://schemas.microsoft.com/office/drawing/2014/main" xmlns="" id="{017A333B-A65F-77A1-ED1E-10BD2F2FBADB}"/>
              </a:ext>
            </a:extLst>
          </p:cNvPr>
          <p:cNvSpPr>
            <a:spLocks noGrp="1" noChangeArrowheads="1"/>
          </p:cNvSpPr>
          <p:nvPr>
            <p:ph type="dt" idx="1"/>
          </p:nvPr>
        </p:nvSpPr>
        <p:spPr>
          <a:ln/>
        </p:spPr>
        <p:txBody>
          <a:bodyPr/>
          <a:lstStyle/>
          <a:p>
            <a:fld id="{9187A67F-5DD1-462D-A3FC-9C290B41C879}" type="datetime1">
              <a:rPr lang="en-US" altLang="ar-IQ"/>
              <a:pPr/>
              <a:t>4/8/2025</a:t>
            </a:fld>
            <a:endParaRPr lang="en-US" altLang="ar-IQ"/>
          </a:p>
        </p:txBody>
      </p:sp>
      <p:sp>
        <p:nvSpPr>
          <p:cNvPr id="4" name="Rectangle 6">
            <a:extLst>
              <a:ext uri="{FF2B5EF4-FFF2-40B4-BE49-F238E27FC236}">
                <a16:creationId xmlns:a16="http://schemas.microsoft.com/office/drawing/2014/main" xmlns="" id="{3BC8C540-A0C2-432E-3862-675A22FA6E7A}"/>
              </a:ext>
            </a:extLst>
          </p:cNvPr>
          <p:cNvSpPr>
            <a:spLocks noGrp="1" noChangeArrowheads="1"/>
          </p:cNvSpPr>
          <p:nvPr>
            <p:ph type="ftr" sz="quarter" idx="4"/>
          </p:nvPr>
        </p:nvSpPr>
        <p:spPr>
          <a:ln/>
        </p:spPr>
        <p:txBody>
          <a:bodyPr/>
          <a:lstStyle/>
          <a:p>
            <a:r>
              <a:rPr lang="en-US" altLang="ar-IQ"/>
              <a:t>Lynx System Developers, Inc. </a:t>
            </a:r>
          </a:p>
        </p:txBody>
      </p:sp>
      <p:sp>
        <p:nvSpPr>
          <p:cNvPr id="5" name="Rectangle 7">
            <a:extLst>
              <a:ext uri="{FF2B5EF4-FFF2-40B4-BE49-F238E27FC236}">
                <a16:creationId xmlns:a16="http://schemas.microsoft.com/office/drawing/2014/main" xmlns="" id="{18C95905-9535-BF55-1EC8-2168C4FE7F95}"/>
              </a:ext>
            </a:extLst>
          </p:cNvPr>
          <p:cNvSpPr>
            <a:spLocks noGrp="1" noChangeArrowheads="1"/>
          </p:cNvSpPr>
          <p:nvPr>
            <p:ph type="sldNum" sz="quarter" idx="5"/>
          </p:nvPr>
        </p:nvSpPr>
        <p:spPr>
          <a:ln/>
        </p:spPr>
        <p:txBody>
          <a:bodyPr/>
          <a:lstStyle/>
          <a:p>
            <a:fld id="{EC25126E-37B7-4554-BE6E-E3CCFD0EAF4A}" type="slidenum">
              <a:rPr lang="en-US" altLang="ar-IQ"/>
              <a:pPr/>
              <a:t>7</a:t>
            </a:fld>
            <a:endParaRPr lang="en-US" altLang="ar-IQ"/>
          </a:p>
        </p:txBody>
      </p:sp>
      <p:sp>
        <p:nvSpPr>
          <p:cNvPr id="438274" name="Rectangle 2">
            <a:extLst>
              <a:ext uri="{FF2B5EF4-FFF2-40B4-BE49-F238E27FC236}">
                <a16:creationId xmlns:a16="http://schemas.microsoft.com/office/drawing/2014/main" xmlns="" id="{AE139FAC-7F5D-5874-B39F-7BA9DF5D1457}"/>
              </a:ext>
            </a:extLst>
          </p:cNvPr>
          <p:cNvSpPr>
            <a:spLocks noGrp="1" noRot="1" noChangeAspect="1" noChangeArrowheads="1" noTextEdit="1"/>
          </p:cNvSpPr>
          <p:nvPr>
            <p:ph type="sldImg"/>
          </p:nvPr>
        </p:nvSpPr>
        <p:spPr>
          <a:ln/>
        </p:spPr>
      </p:sp>
      <p:sp>
        <p:nvSpPr>
          <p:cNvPr id="438275" name="Rectangle 3">
            <a:extLst>
              <a:ext uri="{FF2B5EF4-FFF2-40B4-BE49-F238E27FC236}">
                <a16:creationId xmlns:a16="http://schemas.microsoft.com/office/drawing/2014/main" xmlns="" id="{D6512DEC-4571-195E-193C-6855F9F3B4E5}"/>
              </a:ext>
            </a:extLst>
          </p:cNvPr>
          <p:cNvSpPr>
            <a:spLocks noGrp="1" noChangeArrowheads="1"/>
          </p:cNvSpPr>
          <p:nvPr>
            <p:ph type="body" idx="1"/>
          </p:nvPr>
        </p:nvSpPr>
        <p:spPr/>
        <p:txBody>
          <a:bodyPr/>
          <a:lstStyle/>
          <a:p>
            <a:r>
              <a:rPr lang="en-US" altLang="ar-IQ"/>
              <a:t>The Image Zone has the time stamped images for reading the competitor times and creating the results.  Competitors need some form of identification for the reader and hip numbers are the best source for identifying from the image.  Hip numbers are typically assigned by Lane.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xmlns="" id="{E338A78E-2CF5-36FB-C6BF-893752E7AFAC}"/>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400">
                <a:solidFill>
                  <a:schemeClr val="tx1"/>
                </a:solidFill>
                <a:latin typeface="Times New Roman" panose="02020603050405020304" pitchFamily="18" charset="0"/>
              </a:defRPr>
            </a:lvl1pPr>
            <a:lvl2pPr marL="742950" indent="-285750" defTabSz="930275">
              <a:defRPr sz="4400">
                <a:solidFill>
                  <a:schemeClr val="tx1"/>
                </a:solidFill>
                <a:latin typeface="Times New Roman" panose="02020603050405020304" pitchFamily="18" charset="0"/>
              </a:defRPr>
            </a:lvl2pPr>
            <a:lvl3pPr marL="1143000" indent="-228600" defTabSz="930275">
              <a:defRPr sz="4400">
                <a:solidFill>
                  <a:schemeClr val="tx1"/>
                </a:solidFill>
                <a:latin typeface="Times New Roman" panose="02020603050405020304" pitchFamily="18" charset="0"/>
              </a:defRPr>
            </a:lvl3pPr>
            <a:lvl4pPr marL="1600200" indent="-228600" defTabSz="930275">
              <a:defRPr sz="4400">
                <a:solidFill>
                  <a:schemeClr val="tx1"/>
                </a:solidFill>
                <a:latin typeface="Times New Roman" panose="02020603050405020304" pitchFamily="18" charset="0"/>
              </a:defRPr>
            </a:lvl4pPr>
            <a:lvl5pPr marL="2057400" indent="-228600" defTabSz="930275">
              <a:defRPr sz="4400">
                <a:solidFill>
                  <a:schemeClr val="tx1"/>
                </a:solidFill>
                <a:latin typeface="Times New Roman" panose="02020603050405020304" pitchFamily="18" charset="0"/>
              </a:defRPr>
            </a:lvl5pPr>
            <a:lvl6pPr marL="25146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9pPr>
          </a:lstStyle>
          <a:p>
            <a:r>
              <a:rPr lang="en-US" altLang="ar-IQ" sz="1200"/>
              <a:t>FINISHLYNX 7.10</a:t>
            </a:r>
          </a:p>
        </p:txBody>
      </p:sp>
      <p:sp>
        <p:nvSpPr>
          <p:cNvPr id="113667" name="Rectangle 3">
            <a:extLst>
              <a:ext uri="{FF2B5EF4-FFF2-40B4-BE49-F238E27FC236}">
                <a16:creationId xmlns:a16="http://schemas.microsoft.com/office/drawing/2014/main" xmlns="" id="{937C8956-CF73-4855-CE83-732E3C225852}"/>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400">
                <a:solidFill>
                  <a:schemeClr val="tx1"/>
                </a:solidFill>
                <a:latin typeface="Times New Roman" panose="02020603050405020304" pitchFamily="18" charset="0"/>
              </a:defRPr>
            </a:lvl1pPr>
            <a:lvl2pPr marL="742950" indent="-285750" defTabSz="930275">
              <a:defRPr sz="4400">
                <a:solidFill>
                  <a:schemeClr val="tx1"/>
                </a:solidFill>
                <a:latin typeface="Times New Roman" panose="02020603050405020304" pitchFamily="18" charset="0"/>
              </a:defRPr>
            </a:lvl2pPr>
            <a:lvl3pPr marL="1143000" indent="-228600" defTabSz="930275">
              <a:defRPr sz="4400">
                <a:solidFill>
                  <a:schemeClr val="tx1"/>
                </a:solidFill>
                <a:latin typeface="Times New Roman" panose="02020603050405020304" pitchFamily="18" charset="0"/>
              </a:defRPr>
            </a:lvl3pPr>
            <a:lvl4pPr marL="1600200" indent="-228600" defTabSz="930275">
              <a:defRPr sz="4400">
                <a:solidFill>
                  <a:schemeClr val="tx1"/>
                </a:solidFill>
                <a:latin typeface="Times New Roman" panose="02020603050405020304" pitchFamily="18" charset="0"/>
              </a:defRPr>
            </a:lvl4pPr>
            <a:lvl5pPr marL="2057400" indent="-228600" defTabSz="930275">
              <a:defRPr sz="4400">
                <a:solidFill>
                  <a:schemeClr val="tx1"/>
                </a:solidFill>
                <a:latin typeface="Times New Roman" panose="02020603050405020304" pitchFamily="18" charset="0"/>
              </a:defRPr>
            </a:lvl5pPr>
            <a:lvl6pPr marL="25146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9pPr>
          </a:lstStyle>
          <a:p>
            <a:fld id="{3D65D24A-85C2-4240-953E-F50172EE681A}" type="datetime1">
              <a:rPr lang="en-US" altLang="ar-IQ" sz="1200"/>
              <a:pPr/>
              <a:t>4/8/2025</a:t>
            </a:fld>
            <a:endParaRPr lang="en-US" altLang="ar-IQ" sz="1200"/>
          </a:p>
        </p:txBody>
      </p:sp>
      <p:sp>
        <p:nvSpPr>
          <p:cNvPr id="113668" name="Rectangle 6">
            <a:extLst>
              <a:ext uri="{FF2B5EF4-FFF2-40B4-BE49-F238E27FC236}">
                <a16:creationId xmlns:a16="http://schemas.microsoft.com/office/drawing/2014/main" xmlns="" id="{4970C147-EF1B-7B45-4A43-8140EDA35DBE}"/>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400">
                <a:solidFill>
                  <a:schemeClr val="tx1"/>
                </a:solidFill>
                <a:latin typeface="Times New Roman" panose="02020603050405020304" pitchFamily="18" charset="0"/>
              </a:defRPr>
            </a:lvl1pPr>
            <a:lvl2pPr marL="742950" indent="-285750" defTabSz="930275">
              <a:defRPr sz="4400">
                <a:solidFill>
                  <a:schemeClr val="tx1"/>
                </a:solidFill>
                <a:latin typeface="Times New Roman" panose="02020603050405020304" pitchFamily="18" charset="0"/>
              </a:defRPr>
            </a:lvl2pPr>
            <a:lvl3pPr marL="1143000" indent="-228600" defTabSz="930275">
              <a:defRPr sz="4400">
                <a:solidFill>
                  <a:schemeClr val="tx1"/>
                </a:solidFill>
                <a:latin typeface="Times New Roman" panose="02020603050405020304" pitchFamily="18" charset="0"/>
              </a:defRPr>
            </a:lvl3pPr>
            <a:lvl4pPr marL="1600200" indent="-228600" defTabSz="930275">
              <a:defRPr sz="4400">
                <a:solidFill>
                  <a:schemeClr val="tx1"/>
                </a:solidFill>
                <a:latin typeface="Times New Roman" panose="02020603050405020304" pitchFamily="18" charset="0"/>
              </a:defRPr>
            </a:lvl4pPr>
            <a:lvl5pPr marL="2057400" indent="-228600" defTabSz="930275">
              <a:defRPr sz="4400">
                <a:solidFill>
                  <a:schemeClr val="tx1"/>
                </a:solidFill>
                <a:latin typeface="Times New Roman" panose="02020603050405020304" pitchFamily="18" charset="0"/>
              </a:defRPr>
            </a:lvl5pPr>
            <a:lvl6pPr marL="25146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9pPr>
          </a:lstStyle>
          <a:p>
            <a:r>
              <a:rPr lang="en-US" altLang="ar-IQ" sz="1200"/>
              <a:t>Lynx System Developers, Inc. </a:t>
            </a:r>
          </a:p>
        </p:txBody>
      </p:sp>
      <p:sp>
        <p:nvSpPr>
          <p:cNvPr id="113669" name="Rectangle 7">
            <a:extLst>
              <a:ext uri="{FF2B5EF4-FFF2-40B4-BE49-F238E27FC236}">
                <a16:creationId xmlns:a16="http://schemas.microsoft.com/office/drawing/2014/main" xmlns="" id="{28AD4F1C-D05D-DC7F-CBFA-F089226FF27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275">
              <a:defRPr sz="4400">
                <a:solidFill>
                  <a:schemeClr val="tx1"/>
                </a:solidFill>
                <a:latin typeface="Times New Roman" panose="02020603050405020304" pitchFamily="18" charset="0"/>
              </a:defRPr>
            </a:lvl1pPr>
            <a:lvl2pPr marL="742950" indent="-285750" defTabSz="930275">
              <a:defRPr sz="4400">
                <a:solidFill>
                  <a:schemeClr val="tx1"/>
                </a:solidFill>
                <a:latin typeface="Times New Roman" panose="02020603050405020304" pitchFamily="18" charset="0"/>
              </a:defRPr>
            </a:lvl2pPr>
            <a:lvl3pPr marL="1143000" indent="-228600" defTabSz="930275">
              <a:defRPr sz="4400">
                <a:solidFill>
                  <a:schemeClr val="tx1"/>
                </a:solidFill>
                <a:latin typeface="Times New Roman" panose="02020603050405020304" pitchFamily="18" charset="0"/>
              </a:defRPr>
            </a:lvl3pPr>
            <a:lvl4pPr marL="1600200" indent="-228600" defTabSz="930275">
              <a:defRPr sz="4400">
                <a:solidFill>
                  <a:schemeClr val="tx1"/>
                </a:solidFill>
                <a:latin typeface="Times New Roman" panose="02020603050405020304" pitchFamily="18" charset="0"/>
              </a:defRPr>
            </a:lvl4pPr>
            <a:lvl5pPr marL="2057400" indent="-228600" defTabSz="930275">
              <a:defRPr sz="4400">
                <a:solidFill>
                  <a:schemeClr val="tx1"/>
                </a:solidFill>
                <a:latin typeface="Times New Roman" panose="02020603050405020304" pitchFamily="18" charset="0"/>
              </a:defRPr>
            </a:lvl5pPr>
            <a:lvl6pPr marL="25146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l" defTabSz="930275" rtl="0" eaLnBrk="0" fontAlgn="base" hangingPunct="0">
              <a:spcBef>
                <a:spcPct val="0"/>
              </a:spcBef>
              <a:spcAft>
                <a:spcPct val="0"/>
              </a:spcAft>
              <a:defRPr sz="4400">
                <a:solidFill>
                  <a:schemeClr val="tx1"/>
                </a:solidFill>
                <a:latin typeface="Times New Roman" panose="02020603050405020304" pitchFamily="18" charset="0"/>
              </a:defRPr>
            </a:lvl9pPr>
          </a:lstStyle>
          <a:p>
            <a:fld id="{2423D995-1949-4A18-859F-C243564D6A72}" type="slidenum">
              <a:rPr lang="en-US" altLang="ar-IQ" sz="1200"/>
              <a:pPr/>
              <a:t>9</a:t>
            </a:fld>
            <a:endParaRPr lang="en-US" altLang="ar-IQ" sz="1200"/>
          </a:p>
        </p:txBody>
      </p:sp>
      <p:sp>
        <p:nvSpPr>
          <p:cNvPr id="113670" name="Rectangle 2">
            <a:extLst>
              <a:ext uri="{FF2B5EF4-FFF2-40B4-BE49-F238E27FC236}">
                <a16:creationId xmlns:a16="http://schemas.microsoft.com/office/drawing/2014/main" xmlns="" id="{54CF0D1A-56CF-2CC5-AF67-11F997DB50D9}"/>
              </a:ext>
            </a:extLst>
          </p:cNvPr>
          <p:cNvSpPr>
            <a:spLocks noGrp="1" noRot="1" noChangeAspect="1" noChangeArrowheads="1" noTextEdit="1"/>
          </p:cNvSpPr>
          <p:nvPr>
            <p:ph type="sldImg"/>
          </p:nvPr>
        </p:nvSpPr>
        <p:spPr>
          <a:ln/>
        </p:spPr>
      </p:sp>
      <p:sp>
        <p:nvSpPr>
          <p:cNvPr id="113671" name="Rectangle 3">
            <a:extLst>
              <a:ext uri="{FF2B5EF4-FFF2-40B4-BE49-F238E27FC236}">
                <a16:creationId xmlns:a16="http://schemas.microsoft.com/office/drawing/2014/main" xmlns="" id="{AAC85658-616F-FAEF-2CBB-5438DBEEB3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ar-IQ"/>
              <a:t>Graphic for a single camera, timer enabled system.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3.png"/><Relationship Id="rId3" Type="http://schemas.openxmlformats.org/officeDocument/2006/relationships/image" Target="../media/image32.jpg"/><Relationship Id="rId7" Type="http://schemas.openxmlformats.org/officeDocument/2006/relationships/image" Target="../media/image8.jpeg"/><Relationship Id="rId12" Type="http://schemas.openxmlformats.org/officeDocument/2006/relationships/image" Target="../media/image35.pn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28.jpeg"/><Relationship Id="rId11" Type="http://schemas.microsoft.com/office/2007/relationships/hdphoto" Target="../media/hdphoto2.wdp"/><Relationship Id="rId5" Type="http://schemas.openxmlformats.org/officeDocument/2006/relationships/image" Target="../media/image34.jpg"/><Relationship Id="rId10" Type="http://schemas.openxmlformats.org/officeDocument/2006/relationships/image" Target="../media/image24.png"/><Relationship Id="rId4" Type="http://schemas.openxmlformats.org/officeDocument/2006/relationships/image" Target="../media/image33.jp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9.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42.jp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file:///D:\LYNX\Translations\FinishLynx\English%20manual\sm_images\finish_line.jpg" TargetMode="External"/><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A56EBB-75AE-1A9D-20FE-A4E34744C1DC}"/>
            </a:ext>
          </a:extLst>
        </p:cNvPr>
        <p:cNvGrpSpPr/>
        <p:nvPr/>
      </p:nvGrpSpPr>
      <p:grpSpPr>
        <a:xfrm>
          <a:off x="0" y="0"/>
          <a:ext cx="0" cy="0"/>
          <a:chOff x="0" y="0"/>
          <a:chExt cx="0" cy="0"/>
        </a:xfrm>
      </p:grpSpPr>
      <p:pic>
        <p:nvPicPr>
          <p:cNvPr id="51" name="صورة 50">
            <a:extLst>
              <a:ext uri="{FF2B5EF4-FFF2-40B4-BE49-F238E27FC236}">
                <a16:creationId xmlns:a16="http://schemas.microsoft.com/office/drawing/2014/main" xmlns="" id="{140823E6-6FD4-6389-CCC2-22420F3A2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86741"/>
            <a:ext cx="18287999" cy="5300886"/>
          </a:xfrm>
          <a:prstGeom prst="rect">
            <a:avLst/>
          </a:prstGeom>
        </p:spPr>
      </p:pic>
      <p:sp>
        <p:nvSpPr>
          <p:cNvPr id="3" name="Freeform 3">
            <a:extLst>
              <a:ext uri="{FF2B5EF4-FFF2-40B4-BE49-F238E27FC236}">
                <a16:creationId xmlns:a16="http://schemas.microsoft.com/office/drawing/2014/main" xmlns="" id="{F3157163-8F50-BC36-C25D-7165F457635C}"/>
              </a:ext>
            </a:extLst>
          </p:cNvPr>
          <p:cNvSpPr/>
          <p:nvPr/>
        </p:nvSpPr>
        <p:spPr>
          <a:xfrm flipV="1">
            <a:off x="11993181" y="-782702"/>
            <a:ext cx="6455525" cy="6752114"/>
          </a:xfrm>
          <a:custGeom>
            <a:avLst/>
            <a:gdLst/>
            <a:ahLst/>
            <a:cxnLst/>
            <a:rect l="l" t="t" r="r" b="b"/>
            <a:pathLst>
              <a:path w="6455525" h="6752114">
                <a:moveTo>
                  <a:pt x="0" y="6752114"/>
                </a:moveTo>
                <a:lnTo>
                  <a:pt x="6455525" y="6752114"/>
                </a:lnTo>
                <a:lnTo>
                  <a:pt x="6455525" y="0"/>
                </a:lnTo>
                <a:lnTo>
                  <a:pt x="0" y="0"/>
                </a:lnTo>
                <a:lnTo>
                  <a:pt x="0" y="6752114"/>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8" name="Freeform 3">
            <a:extLst>
              <a:ext uri="{FF2B5EF4-FFF2-40B4-BE49-F238E27FC236}">
                <a16:creationId xmlns:a16="http://schemas.microsoft.com/office/drawing/2014/main" xmlns="" id="{2F6D07C1-6F75-C61C-763F-4C32A2CFDA88}"/>
              </a:ext>
            </a:extLst>
          </p:cNvPr>
          <p:cNvSpPr/>
          <p:nvPr/>
        </p:nvSpPr>
        <p:spPr>
          <a:xfrm rot="16200000" flipV="1">
            <a:off x="148296" y="-209446"/>
            <a:ext cx="6455525" cy="6752114"/>
          </a:xfrm>
          <a:custGeom>
            <a:avLst/>
            <a:gdLst/>
            <a:ahLst/>
            <a:cxnLst/>
            <a:rect l="l" t="t" r="r" b="b"/>
            <a:pathLst>
              <a:path w="6455525" h="6752114">
                <a:moveTo>
                  <a:pt x="0" y="6752114"/>
                </a:moveTo>
                <a:lnTo>
                  <a:pt x="6455525" y="6752114"/>
                </a:lnTo>
                <a:lnTo>
                  <a:pt x="6455525" y="0"/>
                </a:lnTo>
                <a:lnTo>
                  <a:pt x="0" y="0"/>
                </a:lnTo>
                <a:lnTo>
                  <a:pt x="0" y="6752114"/>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1" name="مربع نص 30">
            <a:extLst>
              <a:ext uri="{FF2B5EF4-FFF2-40B4-BE49-F238E27FC236}">
                <a16:creationId xmlns:a16="http://schemas.microsoft.com/office/drawing/2014/main" xmlns="" id="{8C71B9D3-2991-73BD-4A2A-D88B012A0739}"/>
              </a:ext>
            </a:extLst>
          </p:cNvPr>
          <p:cNvSpPr txBox="1"/>
          <p:nvPr/>
        </p:nvSpPr>
        <p:spPr>
          <a:xfrm>
            <a:off x="420467" y="526159"/>
            <a:ext cx="17166951" cy="2123658"/>
          </a:xfrm>
          <a:prstGeom prst="rect">
            <a:avLst/>
          </a:prstGeom>
          <a:noFill/>
        </p:spPr>
        <p:txBody>
          <a:bodyPr wrap="square" rtlCol="1">
            <a:spAutoFit/>
          </a:bodyPr>
          <a:lstStyle/>
          <a:p>
            <a:pPr algn="ctr" rtl="1"/>
            <a:r>
              <a:rPr lang="ar-IQ" sz="6600" b="1" dirty="0">
                <a:latin typeface="Andalus" panose="02020603050405020304" pitchFamily="18" charset="-78"/>
                <a:cs typeface="Andalus" panose="02020603050405020304" pitchFamily="18" charset="-78"/>
              </a:rPr>
              <a:t>استخدام التكنلوجيا الحديثة </a:t>
            </a:r>
            <a:r>
              <a:rPr lang="en-US" sz="6600" b="1" dirty="0">
                <a:latin typeface="Andalus" panose="02020603050405020304" pitchFamily="18" charset="-78"/>
                <a:cs typeface="Andalus" panose="02020603050405020304" pitchFamily="18" charset="-78"/>
              </a:rPr>
              <a:t>  Pohoto Finish</a:t>
            </a:r>
            <a:r>
              <a:rPr lang="ar-IQ" sz="6600" b="1" dirty="0">
                <a:latin typeface="Andalus" panose="02020603050405020304" pitchFamily="18" charset="-78"/>
                <a:cs typeface="Andalus" panose="02020603050405020304" pitchFamily="18" charset="-78"/>
              </a:rPr>
              <a:t>  </a:t>
            </a:r>
          </a:p>
          <a:p>
            <a:pPr algn="ctr" rtl="1"/>
            <a:r>
              <a:rPr lang="ar-IQ" sz="6600" b="1" dirty="0">
                <a:latin typeface="Andalus" panose="02020603050405020304" pitchFamily="18" charset="-78"/>
                <a:cs typeface="Andalus" panose="02020603050405020304" pitchFamily="18" charset="-78"/>
              </a:rPr>
              <a:t>لتسجيل نتائج البطولات في العاب القوى</a:t>
            </a:r>
          </a:p>
        </p:txBody>
      </p:sp>
      <p:sp>
        <p:nvSpPr>
          <p:cNvPr id="36" name="مربع نص 35">
            <a:extLst>
              <a:ext uri="{FF2B5EF4-FFF2-40B4-BE49-F238E27FC236}">
                <a16:creationId xmlns:a16="http://schemas.microsoft.com/office/drawing/2014/main" xmlns="" id="{4760FB91-BCF3-295D-C0F6-401269548EA8}"/>
              </a:ext>
            </a:extLst>
          </p:cNvPr>
          <p:cNvSpPr txBox="1"/>
          <p:nvPr/>
        </p:nvSpPr>
        <p:spPr>
          <a:xfrm>
            <a:off x="6414887" y="2739151"/>
            <a:ext cx="5417585"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rtl="1"/>
            <a:r>
              <a:rPr lang="ar-IQ" sz="4400" b="1" dirty="0"/>
              <a:t>أعداد وتقديم </a:t>
            </a:r>
          </a:p>
          <a:p>
            <a:pPr algn="ctr" rtl="1"/>
            <a:r>
              <a:rPr lang="ar-IQ" sz="4400" b="1" dirty="0"/>
              <a:t>م.د هند سالم تايه </a:t>
            </a:r>
          </a:p>
          <a:p>
            <a:pPr algn="ctr" rtl="1"/>
            <a:r>
              <a:rPr lang="ar-IQ" sz="4400" b="1" dirty="0"/>
              <a:t>م.م مهند عماد مجيد </a:t>
            </a:r>
          </a:p>
        </p:txBody>
      </p:sp>
      <p:pic>
        <p:nvPicPr>
          <p:cNvPr id="38" name="صورة 37">
            <a:extLst>
              <a:ext uri="{FF2B5EF4-FFF2-40B4-BE49-F238E27FC236}">
                <a16:creationId xmlns:a16="http://schemas.microsoft.com/office/drawing/2014/main" xmlns="" id="{8EE243E5-0292-35D5-0004-85457420B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75057" y="223614"/>
            <a:ext cx="2713032" cy="2593355"/>
          </a:xfrm>
          <a:prstGeom prst="ellipse">
            <a:avLst/>
          </a:prstGeom>
          <a:ln w="190500" cap="rnd">
            <a:solidFill>
              <a:srgbClr val="C8C6BD"/>
            </a:solidFill>
            <a:prstDash val="solid"/>
          </a:ln>
          <a:effectLst>
            <a:outerShdw blurRad="127000" algn="bl" rotWithShape="0">
              <a:srgbClr val="000000"/>
            </a:outerShdw>
          </a:effectLst>
          <a:scene3d>
            <a:camera prst="perspectiveLeft"/>
            <a:lightRig rig="threePt" dir="t">
              <a:rot lat="0" lon="0" rev="19200000"/>
            </a:lightRig>
          </a:scene3d>
          <a:sp3d extrusionH="25400">
            <a:bevelT w="304800" h="152400" prst="hardEdge"/>
            <a:extrusionClr>
              <a:srgbClr val="000000"/>
            </a:extrusionClr>
          </a:sp3d>
        </p:spPr>
      </p:pic>
      <p:pic>
        <p:nvPicPr>
          <p:cNvPr id="40" name="صورة 39">
            <a:extLst>
              <a:ext uri="{FF2B5EF4-FFF2-40B4-BE49-F238E27FC236}">
                <a16:creationId xmlns:a16="http://schemas.microsoft.com/office/drawing/2014/main" xmlns="" id="{191D45F3-E71C-DD5A-A699-649C452AB1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90" y="212743"/>
            <a:ext cx="2683006" cy="2604226"/>
          </a:xfrm>
          <a:prstGeom prst="ellipse">
            <a:avLst/>
          </a:prstGeom>
          <a:ln w="190500" cap="rnd">
            <a:solidFill>
              <a:srgbClr val="C8C6BD"/>
            </a:solidFill>
            <a:prstDash val="solid"/>
          </a:ln>
          <a:effectLst>
            <a:outerShdw blurRad="127000" algn="bl" rotWithShape="0">
              <a:srgbClr val="000000"/>
            </a:outerShdw>
          </a:effectLst>
          <a:scene3d>
            <a:camera prst="perspectiveRight"/>
            <a:lightRig rig="threePt" dir="t">
              <a:rot lat="0" lon="0" rev="19200000"/>
            </a:lightRig>
          </a:scene3d>
          <a:sp3d extrusionH="25400">
            <a:bevelT w="304800" h="152400" prst="hardEdge"/>
            <a:extrusionClr>
              <a:srgbClr val="000000"/>
            </a:extrusionClr>
          </a:sp3d>
        </p:spPr>
      </p:pic>
      <p:pic>
        <p:nvPicPr>
          <p:cNvPr id="52" name="Picture 4">
            <a:extLst>
              <a:ext uri="{FF2B5EF4-FFF2-40B4-BE49-F238E27FC236}">
                <a16:creationId xmlns:a16="http://schemas.microsoft.com/office/drawing/2014/main" xmlns="" id="{815881F6-0E73-E24C-49EB-107F31242C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3106" y="5753101"/>
            <a:ext cx="9844983" cy="332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8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9329653" y="-330540"/>
            <a:ext cx="9167647" cy="9588840"/>
          </a:xfrm>
          <a:custGeom>
            <a:avLst/>
            <a:gdLst/>
            <a:ahLst/>
            <a:cxnLst/>
            <a:rect l="l" t="t" r="r" b="b"/>
            <a:pathLst>
              <a:path w="9167647" h="9588840">
                <a:moveTo>
                  <a:pt x="0" y="9588840"/>
                </a:moveTo>
                <a:lnTo>
                  <a:pt x="9167647" y="9588840"/>
                </a:lnTo>
                <a:lnTo>
                  <a:pt x="9167647" y="0"/>
                </a:lnTo>
                <a:lnTo>
                  <a:pt x="0" y="0"/>
                </a:lnTo>
                <a:lnTo>
                  <a:pt x="0" y="958884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ar-IQ" dirty="0"/>
          </a:p>
        </p:txBody>
      </p:sp>
      <p:sp>
        <p:nvSpPr>
          <p:cNvPr id="32" name="مربع نص 31">
            <a:extLst>
              <a:ext uri="{FF2B5EF4-FFF2-40B4-BE49-F238E27FC236}">
                <a16:creationId xmlns:a16="http://schemas.microsoft.com/office/drawing/2014/main" xmlns="" id="{70F55C66-36B1-B209-935D-A285C01247DF}"/>
              </a:ext>
            </a:extLst>
          </p:cNvPr>
          <p:cNvSpPr txBox="1"/>
          <p:nvPr/>
        </p:nvSpPr>
        <p:spPr>
          <a:xfrm>
            <a:off x="0" y="20045"/>
            <a:ext cx="4343400" cy="27517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1">
              <a:lnSpc>
                <a:spcPct val="150000"/>
              </a:lnSpc>
            </a:pPr>
            <a:r>
              <a:rPr lang="en-US" sz="4000" b="1" dirty="0">
                <a:cs typeface="+mj-cs"/>
              </a:rPr>
              <a:t>Wind Gauges</a:t>
            </a:r>
            <a:endParaRPr lang="ar-IQ" sz="4000" b="1" dirty="0">
              <a:cs typeface="+mj-cs"/>
            </a:endParaRPr>
          </a:p>
          <a:p>
            <a:pPr algn="ctr" rtl="1">
              <a:lnSpc>
                <a:spcPct val="150000"/>
              </a:lnSpc>
            </a:pPr>
            <a:r>
              <a:rPr lang="ar-IQ" sz="4000" b="1" dirty="0">
                <a:cs typeface="+mj-cs"/>
              </a:rPr>
              <a:t> قياس سرعة </a:t>
            </a:r>
          </a:p>
          <a:p>
            <a:pPr algn="ctr" rtl="1">
              <a:lnSpc>
                <a:spcPct val="150000"/>
              </a:lnSpc>
            </a:pPr>
            <a:r>
              <a:rPr lang="ar-IQ" sz="4000" b="1" dirty="0">
                <a:cs typeface="+mj-cs"/>
              </a:rPr>
              <a:t>واتجاه الريح </a:t>
            </a:r>
          </a:p>
        </p:txBody>
      </p:sp>
      <p:sp>
        <p:nvSpPr>
          <p:cNvPr id="4" name="مربع نص 3">
            <a:extLst>
              <a:ext uri="{FF2B5EF4-FFF2-40B4-BE49-F238E27FC236}">
                <a16:creationId xmlns:a16="http://schemas.microsoft.com/office/drawing/2014/main" xmlns="" id="{EFEF2F0B-CAB1-4523-EA82-8391BBF62F75}"/>
              </a:ext>
            </a:extLst>
          </p:cNvPr>
          <p:cNvSpPr txBox="1"/>
          <p:nvPr/>
        </p:nvSpPr>
        <p:spPr>
          <a:xfrm>
            <a:off x="4343400" y="318576"/>
            <a:ext cx="13900484"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IQ" sz="3600" b="1" dirty="0">
                <a:cs typeface="+mj-cs"/>
              </a:rPr>
              <a:t>هي أجهزة تُستخدم لقياس سرعة الرياح واتجاهها أثناء المسابقات الرياضية، خاصة في ألعاب القوى و تُعتبر هذه الأجهزة ضرورية في سباقات الجري والقفز لتحديد ما إذا كانت الرياح المساعدة أو الرياح المعاكسة تؤثر على أداء الرياضيين و ضمن الحدود القانونية التي تؤثر على أداء الرياضيين.</a:t>
            </a:r>
          </a:p>
        </p:txBody>
      </p:sp>
      <p:pic>
        <p:nvPicPr>
          <p:cNvPr id="5" name="Picture 4">
            <a:extLst>
              <a:ext uri="{FF2B5EF4-FFF2-40B4-BE49-F238E27FC236}">
                <a16:creationId xmlns:a16="http://schemas.microsoft.com/office/drawing/2014/main" xmlns="" id="{23CE5F55-A036-F971-AE7F-2168C9E43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1760"/>
            <a:ext cx="3886200" cy="751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مربع نص 11">
            <a:extLst>
              <a:ext uri="{FF2B5EF4-FFF2-40B4-BE49-F238E27FC236}">
                <a16:creationId xmlns:a16="http://schemas.microsoft.com/office/drawing/2014/main" xmlns="" id="{AB662D50-D298-3609-B386-A5F8EE52F977}"/>
              </a:ext>
            </a:extLst>
          </p:cNvPr>
          <p:cNvSpPr txBox="1"/>
          <p:nvPr/>
        </p:nvSpPr>
        <p:spPr>
          <a:xfrm>
            <a:off x="3768728" y="8943516"/>
            <a:ext cx="14519272"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IQ" sz="4000" dirty="0">
                <a:cs typeface="+mj-cs"/>
              </a:rPr>
              <a:t>يتم دمج بيانات سرعة الرياح مع نتائج الفوتو فنش لتحديد ما إذا كانت الظروف الجوية قانونية  تُعرض البيانات على الحكام مباشرة لتقييم الأداء</a:t>
            </a:r>
          </a:p>
        </p:txBody>
      </p:sp>
      <p:sp>
        <p:nvSpPr>
          <p:cNvPr id="14" name="مربع نص 13">
            <a:extLst>
              <a:ext uri="{FF2B5EF4-FFF2-40B4-BE49-F238E27FC236}">
                <a16:creationId xmlns:a16="http://schemas.microsoft.com/office/drawing/2014/main" xmlns="" id="{9EEB0E23-FB57-E5DE-7063-49401C2343D5}"/>
              </a:ext>
            </a:extLst>
          </p:cNvPr>
          <p:cNvSpPr txBox="1"/>
          <p:nvPr/>
        </p:nvSpPr>
        <p:spPr>
          <a:xfrm>
            <a:off x="3855793" y="3045530"/>
            <a:ext cx="14519272" cy="5078313"/>
          </a:xfrm>
          <a:prstGeom prst="rect">
            <a:avLst/>
          </a:prstGeom>
          <a:noFill/>
        </p:spPr>
        <p:txBody>
          <a:bodyPr wrap="square">
            <a:spAutoFit/>
          </a:bodyPr>
          <a:lstStyle/>
          <a:p>
            <a:pPr algn="r" rtl="1">
              <a:buFont typeface="Arial" panose="020B0604020202020204" pitchFamily="34" charset="0"/>
              <a:buChar char="•"/>
            </a:pPr>
            <a:r>
              <a:rPr lang="ar-IQ" sz="3600" b="1" dirty="0">
                <a:cs typeface="+mj-cs"/>
              </a:rPr>
              <a:t>يتم وضع جهاز قياس الرياح على بعد 50 مترًا من خط البداية، بجانب المضمار، لضمان التقاط الرياح التي تؤثر على الرياضيين.</a:t>
            </a:r>
          </a:p>
          <a:p>
            <a:pPr algn="r" rtl="1">
              <a:buFont typeface="Arial" panose="020B0604020202020204" pitchFamily="34" charset="0"/>
              <a:buChar char="•"/>
            </a:pPr>
            <a:r>
              <a:rPr lang="ar-IQ" sz="3600" b="1" dirty="0">
                <a:cs typeface="+mj-cs"/>
              </a:rPr>
              <a:t>يتم ضبط الجهاز لقياس سرعة الرياح واتجاهها.</a:t>
            </a:r>
          </a:p>
          <a:p>
            <a:pPr algn="r" rtl="1">
              <a:buFont typeface="Arial" panose="020B0604020202020204" pitchFamily="34" charset="0"/>
              <a:buChar char="•"/>
            </a:pPr>
            <a:r>
              <a:rPr lang="ar-IQ" sz="3600" b="1" dirty="0">
                <a:cs typeface="+mj-cs"/>
              </a:rPr>
              <a:t>بمجرد إطلاق السباق، يبدأ جهاز قياس الرياح بتسجيل سرعة واتجاه الرياح التي تؤثر على الرياضيين طوال فترة السباق.</a:t>
            </a:r>
          </a:p>
          <a:p>
            <a:pPr algn="r" rtl="1">
              <a:buFont typeface="Arial" panose="020B0604020202020204" pitchFamily="34" charset="0"/>
              <a:buChar char="•"/>
            </a:pPr>
            <a:r>
              <a:rPr lang="ar-IQ" sz="3600" b="1" dirty="0">
                <a:cs typeface="+mj-cs"/>
              </a:rPr>
              <a:t>يقوم الجهاز بقياس الرياح على مدار الزمن القانوني للفعالية (مثل 10 ثوانٍ في سباق 100 متر).</a:t>
            </a:r>
          </a:p>
          <a:p>
            <a:pPr marL="742950" lvl="1" indent="-285750" algn="r" rtl="1">
              <a:buFont typeface="Arial" panose="020B0604020202020204" pitchFamily="34" charset="0"/>
              <a:buChar char="•"/>
            </a:pPr>
            <a:r>
              <a:rPr lang="ar-IQ" sz="3600" b="1" dirty="0">
                <a:cs typeface="+mj-cs"/>
              </a:rPr>
              <a:t>إذا كانت سرعة الرياح الخلفية تتجاوز +2.0 متر/ثانية، تُعتبر النتائج "مدعومة بالرياح" ولا تُسجل كأرقام قياسية رسمية.</a:t>
            </a:r>
          </a:p>
          <a:p>
            <a:pPr marL="742950" lvl="1" indent="-285750" algn="r" rtl="1">
              <a:buFont typeface="Arial" panose="020B0604020202020204" pitchFamily="34" charset="0"/>
              <a:buChar char="•"/>
            </a:pPr>
            <a:r>
              <a:rPr lang="ar-IQ" sz="3600" b="1" dirty="0">
                <a:cs typeface="+mj-cs"/>
              </a:rPr>
              <a:t>إذا كانت الرياح ضمن الحدود القانونية (أقل من +2.0 متر/ثانية)، تُعتمد النتائج بشكل رسمي.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C62A98-0BE2-F59D-194F-495C3CF969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9F635B67-4D6A-DD3D-95CE-445DBCE5E522}"/>
              </a:ext>
            </a:extLst>
          </p:cNvPr>
          <p:cNvSpPr/>
          <p:nvPr/>
        </p:nvSpPr>
        <p:spPr>
          <a:xfrm flipV="1">
            <a:off x="9329653" y="-330540"/>
            <a:ext cx="9167647" cy="9588840"/>
          </a:xfrm>
          <a:custGeom>
            <a:avLst/>
            <a:gdLst/>
            <a:ahLst/>
            <a:cxnLst/>
            <a:rect l="l" t="t" r="r" b="b"/>
            <a:pathLst>
              <a:path w="9167647" h="9588840">
                <a:moveTo>
                  <a:pt x="0" y="9588840"/>
                </a:moveTo>
                <a:lnTo>
                  <a:pt x="9167647" y="9588840"/>
                </a:lnTo>
                <a:lnTo>
                  <a:pt x="9167647" y="0"/>
                </a:lnTo>
                <a:lnTo>
                  <a:pt x="0" y="0"/>
                </a:lnTo>
                <a:lnTo>
                  <a:pt x="0" y="958884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9">
            <a:extLst>
              <a:ext uri="{FF2B5EF4-FFF2-40B4-BE49-F238E27FC236}">
                <a16:creationId xmlns:a16="http://schemas.microsoft.com/office/drawing/2014/main" xmlns="" id="{090C9B73-EB19-B2E9-5DA1-ECD8FEA88050}"/>
              </a:ext>
            </a:extLst>
          </p:cNvPr>
          <p:cNvGrpSpPr/>
          <p:nvPr/>
        </p:nvGrpSpPr>
        <p:grpSpPr>
          <a:xfrm rot="-5400000">
            <a:off x="4264354" y="-4012569"/>
            <a:ext cx="916982" cy="9213616"/>
            <a:chOff x="0" y="0"/>
            <a:chExt cx="182382" cy="1953114"/>
          </a:xfrm>
        </p:grpSpPr>
        <p:sp>
          <p:nvSpPr>
            <p:cNvPr id="10" name="Freeform 10">
              <a:extLst>
                <a:ext uri="{FF2B5EF4-FFF2-40B4-BE49-F238E27FC236}">
                  <a16:creationId xmlns:a16="http://schemas.microsoft.com/office/drawing/2014/main" xmlns="" id="{7C01CF65-7374-7946-BCD1-94FAC2BD3901}"/>
                </a:ext>
              </a:extLst>
            </p:cNvPr>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11" name="TextBox 11">
              <a:extLst>
                <a:ext uri="{FF2B5EF4-FFF2-40B4-BE49-F238E27FC236}">
                  <a16:creationId xmlns:a16="http://schemas.microsoft.com/office/drawing/2014/main" xmlns="" id="{DC49BE89-AAC4-B9FF-F9D1-0F5CC717779E}"/>
                </a:ext>
              </a:extLst>
            </p:cNvPr>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32" name="مربع نص 31">
            <a:extLst>
              <a:ext uri="{FF2B5EF4-FFF2-40B4-BE49-F238E27FC236}">
                <a16:creationId xmlns:a16="http://schemas.microsoft.com/office/drawing/2014/main" xmlns="" id="{80413ED1-3A21-6A2E-C305-3681B41DB9CD}"/>
              </a:ext>
            </a:extLst>
          </p:cNvPr>
          <p:cNvSpPr txBox="1"/>
          <p:nvPr/>
        </p:nvSpPr>
        <p:spPr>
          <a:xfrm>
            <a:off x="-2534839" y="1986"/>
            <a:ext cx="10972800" cy="916982"/>
          </a:xfrm>
          <a:prstGeom prst="rect">
            <a:avLst/>
          </a:prstGeom>
          <a:noFill/>
        </p:spPr>
        <p:txBody>
          <a:bodyPr wrap="square">
            <a:spAutoFit/>
          </a:bodyPr>
          <a:lstStyle/>
          <a:p>
            <a:pPr algn="justLow" rtl="1">
              <a:lnSpc>
                <a:spcPct val="150000"/>
              </a:lnSpc>
            </a:pPr>
            <a:r>
              <a:rPr lang="ar-IQ" sz="4000" b="1" dirty="0">
                <a:cs typeface="+mj-cs"/>
              </a:rPr>
              <a:t>3 الفولت ستارت(</a:t>
            </a:r>
            <a:r>
              <a:rPr lang="en-US" sz="4000" b="1" dirty="0">
                <a:cs typeface="+mj-cs"/>
              </a:rPr>
              <a:t>(Fals Start</a:t>
            </a:r>
            <a:r>
              <a:rPr lang="ar-IQ" sz="4000" b="1" dirty="0">
                <a:cs typeface="+mj-cs"/>
              </a:rPr>
              <a:t> ( البداية الخاطئة )</a:t>
            </a:r>
          </a:p>
        </p:txBody>
      </p:sp>
      <p:pic>
        <p:nvPicPr>
          <p:cNvPr id="13" name="صورة 12">
            <a:extLst>
              <a:ext uri="{FF2B5EF4-FFF2-40B4-BE49-F238E27FC236}">
                <a16:creationId xmlns:a16="http://schemas.microsoft.com/office/drawing/2014/main" xmlns="" id="{70DB82DF-D940-0B6B-7550-6CFF7A7B5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36" y="1052730"/>
            <a:ext cx="8610600" cy="9232284"/>
          </a:xfrm>
          <a:prstGeom prst="rect">
            <a:avLst/>
          </a:prstGeom>
        </p:spPr>
      </p:pic>
      <p:sp>
        <p:nvSpPr>
          <p:cNvPr id="14" name="مربع نص 13">
            <a:extLst>
              <a:ext uri="{FF2B5EF4-FFF2-40B4-BE49-F238E27FC236}">
                <a16:creationId xmlns:a16="http://schemas.microsoft.com/office/drawing/2014/main" xmlns="" id="{D45FD630-24A5-1779-95F9-320A791694FC}"/>
              </a:ext>
            </a:extLst>
          </p:cNvPr>
          <p:cNvSpPr txBox="1"/>
          <p:nvPr/>
        </p:nvSpPr>
        <p:spPr>
          <a:xfrm>
            <a:off x="5486400" y="1186493"/>
            <a:ext cx="12685564" cy="1938992"/>
          </a:xfrm>
          <a:prstGeom prst="rect">
            <a:avLst/>
          </a:prstGeom>
          <a:noFill/>
        </p:spPr>
        <p:txBody>
          <a:bodyPr wrap="square" rtlCol="1">
            <a:spAutoFit/>
          </a:bodyPr>
          <a:lstStyle/>
          <a:p>
            <a:pPr algn="r" rtl="1"/>
            <a:r>
              <a:rPr lang="ar-IQ" sz="4000" b="1" dirty="0">
                <a:cs typeface="+mj-cs"/>
              </a:rPr>
              <a:t>"البداية الخاطئة"، في سباقات ألعاب القوى للإشارة إلى انطلاق أحد المتسابقين قبل الإشارة الرسمية لبدء السباق (عادةً صوت طلقة البداية). يُعتبر الفولت ستارت مخالفة لقواعد السباق، وقد يؤدي إلى استبعاد المتسابق.</a:t>
            </a:r>
          </a:p>
        </p:txBody>
      </p:sp>
      <p:sp>
        <p:nvSpPr>
          <p:cNvPr id="15" name="مربع نص 14">
            <a:extLst>
              <a:ext uri="{FF2B5EF4-FFF2-40B4-BE49-F238E27FC236}">
                <a16:creationId xmlns:a16="http://schemas.microsoft.com/office/drawing/2014/main" xmlns="" id="{38AC72F1-D735-CFE0-9BC4-D204BFA2166D}"/>
              </a:ext>
            </a:extLst>
          </p:cNvPr>
          <p:cNvSpPr txBox="1"/>
          <p:nvPr/>
        </p:nvSpPr>
        <p:spPr>
          <a:xfrm>
            <a:off x="8810132" y="3468270"/>
            <a:ext cx="9350946" cy="4401205"/>
          </a:xfrm>
          <a:prstGeom prst="rect">
            <a:avLst/>
          </a:prstGeom>
          <a:noFill/>
        </p:spPr>
        <p:txBody>
          <a:bodyPr wrap="square" rtlCol="1">
            <a:spAutoFit/>
          </a:bodyPr>
          <a:lstStyle/>
          <a:p>
            <a:pPr marL="571500" indent="-571500" algn="justLow" rtl="1">
              <a:buFont typeface="Wingdings" panose="05000000000000000000" pitchFamily="2" charset="2"/>
              <a:buChar char="v"/>
            </a:pPr>
            <a:r>
              <a:rPr lang="ar-IQ" sz="4000" b="1" dirty="0">
                <a:cs typeface="+mj-cs"/>
              </a:rPr>
              <a:t>يبدأ السباق عادةً بإشارة صوتية (مثل طلقة البداية) بعد أن يأخذ المتسابقون وضعية الاستعداد.</a:t>
            </a:r>
          </a:p>
          <a:p>
            <a:pPr marL="571500" indent="-571500" algn="justLow" rtl="1">
              <a:buFont typeface="Wingdings" panose="05000000000000000000" pitchFamily="2" charset="2"/>
              <a:buChar char="v"/>
            </a:pPr>
            <a:r>
              <a:rPr lang="ar-IQ" sz="4000" b="1" dirty="0">
                <a:cs typeface="+mj-cs"/>
              </a:rPr>
              <a:t>الكشف عن البداية الخاطئة : يتم استخدام أجهزة استشعار متصلة بكتل الانطلاق </a:t>
            </a:r>
            <a:r>
              <a:rPr lang="en-US" sz="4000" b="1" dirty="0">
                <a:cs typeface="+mj-cs"/>
              </a:rPr>
              <a:t>Starting Blocks </a:t>
            </a:r>
            <a:r>
              <a:rPr lang="ar-IQ" sz="4000" b="1" dirty="0">
                <a:cs typeface="+mj-cs"/>
              </a:rPr>
              <a:t>لقياس رد فعل المتسابقين.</a:t>
            </a:r>
          </a:p>
          <a:p>
            <a:pPr marL="571500" indent="-571500" algn="justLow" rtl="1">
              <a:buFont typeface="Wingdings" panose="05000000000000000000" pitchFamily="2" charset="2"/>
              <a:buChar char="v"/>
            </a:pPr>
            <a:r>
              <a:rPr lang="ar-IQ" sz="4000" b="1" dirty="0">
                <a:cs typeface="+mj-cs"/>
              </a:rPr>
              <a:t> إذا تحرك المتسابق قبل مرور 0.1 ثانية من الإشارة الرسمية، يتم اعتباره بداية خاطئة.</a:t>
            </a:r>
          </a:p>
        </p:txBody>
      </p:sp>
      <p:sp>
        <p:nvSpPr>
          <p:cNvPr id="17" name="مربع نص 16">
            <a:extLst>
              <a:ext uri="{FF2B5EF4-FFF2-40B4-BE49-F238E27FC236}">
                <a16:creationId xmlns:a16="http://schemas.microsoft.com/office/drawing/2014/main" xmlns="" id="{9CA350A5-F281-8C4E-465D-3A85A7874075}"/>
              </a:ext>
            </a:extLst>
          </p:cNvPr>
          <p:cNvSpPr txBox="1"/>
          <p:nvPr/>
        </p:nvSpPr>
        <p:spPr>
          <a:xfrm>
            <a:off x="5707821" y="8198387"/>
            <a:ext cx="124206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14350" indent="-514350" algn="r" rtl="1">
              <a:buFont typeface="+mj-lt"/>
              <a:buAutoNum type="arabicPeriod"/>
            </a:pPr>
            <a:r>
              <a:rPr lang="ar-IQ" sz="3600" b="1" dirty="0">
                <a:cs typeface="+mj-cs"/>
              </a:rPr>
              <a:t>العدالة : يضمن أن جميع المتسابقين يبدأون السباق في نفس اللحظة.</a:t>
            </a:r>
          </a:p>
          <a:p>
            <a:pPr marL="514350" indent="-514350" algn="r" rtl="1">
              <a:buFont typeface="+mj-lt"/>
              <a:buAutoNum type="arabicPeriod"/>
            </a:pPr>
            <a:r>
              <a:rPr lang="ar-IQ" sz="3600" b="1" dirty="0">
                <a:cs typeface="+mj-cs"/>
              </a:rPr>
              <a:t>الدقة: يمنع أي متسابق من الحصول على ميزة غير عادلة بسبب انطلاقه المبكر.</a:t>
            </a:r>
          </a:p>
          <a:p>
            <a:pPr marL="514350" indent="-514350" algn="r" rtl="1">
              <a:buFont typeface="+mj-lt"/>
              <a:buAutoNum type="arabicPeriod"/>
            </a:pPr>
            <a:r>
              <a:rPr lang="ar-IQ" sz="3600" b="1" dirty="0">
                <a:cs typeface="+mj-cs"/>
              </a:rPr>
              <a:t>التنظيم: يحافظ على نزاهة السباقات ويعزز من مصداقية النتائج.</a:t>
            </a:r>
          </a:p>
        </p:txBody>
      </p:sp>
    </p:spTree>
    <p:extLst>
      <p:ext uri="{BB962C8B-B14F-4D97-AF65-F5344CB8AC3E}">
        <p14:creationId xmlns:p14="http://schemas.microsoft.com/office/powerpoint/2010/main" val="2744502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xmlns="" id="{961986F6-74CE-E5C4-ED09-E8E38C941A7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847619" cy="10287000"/>
          </a:xfrm>
          <a:prstGeom prst="rect">
            <a:avLst/>
          </a:prstGeom>
        </p:spPr>
      </p:pic>
      <p:sp>
        <p:nvSpPr>
          <p:cNvPr id="5" name="مربع نص 4">
            <a:extLst>
              <a:ext uri="{FF2B5EF4-FFF2-40B4-BE49-F238E27FC236}">
                <a16:creationId xmlns:a16="http://schemas.microsoft.com/office/drawing/2014/main" xmlns="" id="{8F2E43A0-E3C9-8D78-5779-A06F7CF96686}"/>
              </a:ext>
            </a:extLst>
          </p:cNvPr>
          <p:cNvSpPr txBox="1"/>
          <p:nvPr/>
        </p:nvSpPr>
        <p:spPr>
          <a:xfrm>
            <a:off x="10058399" y="1409700"/>
            <a:ext cx="80772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71500" indent="-571500" algn="r" rtl="1">
              <a:buFont typeface="Wingdings" panose="05000000000000000000" pitchFamily="2" charset="2"/>
              <a:buChar char="Ø"/>
            </a:pPr>
            <a:r>
              <a:rPr lang="ar-IQ" sz="3600" b="1" dirty="0"/>
              <a:t>أجهزة استشعار الكتل: تقيس الضغط على كتل الانطلاق وتحدد أي حركة غير طبيعية.</a:t>
            </a:r>
          </a:p>
        </p:txBody>
      </p:sp>
      <p:sp>
        <p:nvSpPr>
          <p:cNvPr id="8" name="مربع نص 7">
            <a:extLst>
              <a:ext uri="{FF2B5EF4-FFF2-40B4-BE49-F238E27FC236}">
                <a16:creationId xmlns:a16="http://schemas.microsoft.com/office/drawing/2014/main" xmlns="" id="{2A5D252B-54A8-8E7F-460A-1CF7264475E8}"/>
              </a:ext>
            </a:extLst>
          </p:cNvPr>
          <p:cNvSpPr txBox="1"/>
          <p:nvPr/>
        </p:nvSpPr>
        <p:spPr>
          <a:xfrm>
            <a:off x="10080170" y="3573840"/>
            <a:ext cx="80772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indent="-457200" algn="justLow" rtl="1">
              <a:buFont typeface="Wingdings" panose="05000000000000000000" pitchFamily="2" charset="2"/>
              <a:buChar char="Ø"/>
            </a:pPr>
            <a:r>
              <a:rPr lang="ar-IQ" sz="3200" b="1" dirty="0">
                <a:cs typeface="+mj-cs"/>
              </a:rPr>
              <a:t>إذا انطلق العداء في غضون أقل من 0.1 ثانية بعد الإشارة، يُعتبر ذلك بدءًا خاطئًا، بناءً على سرعة رد الفعل البشرية الطبيعية.</a:t>
            </a:r>
          </a:p>
        </p:txBody>
      </p:sp>
      <p:sp>
        <p:nvSpPr>
          <p:cNvPr id="10" name="مربع نص 9">
            <a:extLst>
              <a:ext uri="{FF2B5EF4-FFF2-40B4-BE49-F238E27FC236}">
                <a16:creationId xmlns:a16="http://schemas.microsoft.com/office/drawing/2014/main" xmlns="" id="{1099A6AC-CD17-0051-F883-A4FAB05FEB43}"/>
              </a:ext>
            </a:extLst>
          </p:cNvPr>
          <p:cNvSpPr txBox="1"/>
          <p:nvPr/>
        </p:nvSpPr>
        <p:spPr>
          <a:xfrm>
            <a:off x="10058398" y="6286500"/>
            <a:ext cx="807720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Low" rtl="1"/>
            <a:r>
              <a:rPr lang="ar-IQ" sz="3600" b="1" dirty="0"/>
              <a:t>يُعلن الحكام عن البدء الخاطئ ويتم استبعاد العداء من السباق أو يُعاد ترتيب السباق حسب القوانين.</a:t>
            </a:r>
          </a:p>
        </p:txBody>
      </p:sp>
    </p:spTree>
    <p:extLst>
      <p:ext uri="{BB962C8B-B14F-4D97-AF65-F5344CB8AC3E}">
        <p14:creationId xmlns:p14="http://schemas.microsoft.com/office/powerpoint/2010/main" val="180531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xmlns="" id="{15DF9DE7-1BCA-E5C2-5B52-B13F201B5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1" y="6172200"/>
            <a:ext cx="11389178" cy="4076700"/>
          </a:xfrm>
          <a:prstGeom prst="rect">
            <a:avLst/>
          </a:prstGeom>
        </p:spPr>
      </p:pic>
      <p:pic>
        <p:nvPicPr>
          <p:cNvPr id="5" name="صورة 4">
            <a:extLst>
              <a:ext uri="{FF2B5EF4-FFF2-40B4-BE49-F238E27FC236}">
                <a16:creationId xmlns:a16="http://schemas.microsoft.com/office/drawing/2014/main" xmlns="" id="{75FE81C5-EFDD-10DA-D9AA-F3C506241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77094">
            <a:off x="-3537053" y="2981226"/>
            <a:ext cx="10060106" cy="3255393"/>
          </a:xfrm>
          <a:prstGeom prst="rect">
            <a:avLst/>
          </a:prstGeom>
          <a:scene3d>
            <a:camera prst="perspectiveLeft"/>
            <a:lightRig rig="threePt" dir="t"/>
          </a:scene3d>
        </p:spPr>
      </p:pic>
      <p:pic>
        <p:nvPicPr>
          <p:cNvPr id="7" name="صورة 6">
            <a:extLst>
              <a:ext uri="{FF2B5EF4-FFF2-40B4-BE49-F238E27FC236}">
                <a16:creationId xmlns:a16="http://schemas.microsoft.com/office/drawing/2014/main" xmlns="" id="{5AD8F84D-306B-F6CD-A212-197548DAC8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6550" y="0"/>
            <a:ext cx="3970181" cy="10287000"/>
          </a:xfrm>
          <a:prstGeom prst="rect">
            <a:avLst/>
          </a:prstGeom>
        </p:spPr>
      </p:pic>
      <p:pic>
        <p:nvPicPr>
          <p:cNvPr id="4" name="صورة 3">
            <a:extLst>
              <a:ext uri="{FF2B5EF4-FFF2-40B4-BE49-F238E27FC236}">
                <a16:creationId xmlns:a16="http://schemas.microsoft.com/office/drawing/2014/main" xmlns="" id="{57B8FA99-A99F-C881-E6C7-7F9D2CB3E2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238125"/>
            <a:ext cx="11639549" cy="5934075"/>
          </a:xfrm>
          <a:prstGeom prst="rect">
            <a:avLst/>
          </a:prstGeom>
        </p:spPr>
      </p:pic>
    </p:spTree>
    <p:extLst>
      <p:ext uri="{BB962C8B-B14F-4D97-AF65-F5344CB8AC3E}">
        <p14:creationId xmlns:p14="http://schemas.microsoft.com/office/powerpoint/2010/main" val="43295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xmlns="" id="{FD42D2C9-E5F2-4E57-970E-4CBE4223D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925749" y="4727422"/>
            <a:ext cx="3599251" cy="1555016"/>
          </a:xfrm>
          <a:prstGeom prst="rect">
            <a:avLst/>
          </a:prstGeom>
        </p:spPr>
      </p:pic>
      <p:pic>
        <p:nvPicPr>
          <p:cNvPr id="7" name="صورة 6">
            <a:extLst>
              <a:ext uri="{FF2B5EF4-FFF2-40B4-BE49-F238E27FC236}">
                <a16:creationId xmlns:a16="http://schemas.microsoft.com/office/drawing/2014/main" xmlns="" id="{02599C6A-0AE6-102D-DC45-CE8E1F832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4" y="80574"/>
            <a:ext cx="3190456" cy="2917767"/>
          </a:xfrm>
          <a:prstGeom prst="rect">
            <a:avLst/>
          </a:prstGeom>
        </p:spPr>
      </p:pic>
      <p:pic>
        <p:nvPicPr>
          <p:cNvPr id="9" name="صورة 8">
            <a:extLst>
              <a:ext uri="{FF2B5EF4-FFF2-40B4-BE49-F238E27FC236}">
                <a16:creationId xmlns:a16="http://schemas.microsoft.com/office/drawing/2014/main" xmlns="" id="{5CF96D17-122A-6525-9144-17A6671E5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76600" y="112802"/>
            <a:ext cx="1844451" cy="2917766"/>
          </a:xfrm>
          <a:prstGeom prst="rect">
            <a:avLst/>
          </a:prstGeom>
        </p:spPr>
      </p:pic>
      <p:pic>
        <p:nvPicPr>
          <p:cNvPr id="11" name="صورة 10">
            <a:extLst>
              <a:ext uri="{FF2B5EF4-FFF2-40B4-BE49-F238E27FC236}">
                <a16:creationId xmlns:a16="http://schemas.microsoft.com/office/drawing/2014/main" xmlns="" id="{4C2E9A4D-CCFF-61D4-B455-4FC9273BA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483" y="3466600"/>
            <a:ext cx="2616200" cy="3353799"/>
          </a:xfrm>
          <a:prstGeom prst="rect">
            <a:avLst/>
          </a:prstGeom>
        </p:spPr>
      </p:pic>
      <p:pic>
        <p:nvPicPr>
          <p:cNvPr id="12" name="صورة 11">
            <a:extLst>
              <a:ext uri="{FF2B5EF4-FFF2-40B4-BE49-F238E27FC236}">
                <a16:creationId xmlns:a16="http://schemas.microsoft.com/office/drawing/2014/main" xmlns="" id="{01E36E69-1002-DE4B-89D0-85811E6D75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177094">
            <a:off x="273719" y="7442506"/>
            <a:ext cx="2815307" cy="2377221"/>
          </a:xfrm>
          <a:prstGeom prst="rect">
            <a:avLst/>
          </a:prstGeom>
          <a:scene3d>
            <a:camera prst="perspectiveLeft"/>
            <a:lightRig rig="threePt" dir="t"/>
          </a:scene3d>
        </p:spPr>
      </p:pic>
      <p:pic>
        <p:nvPicPr>
          <p:cNvPr id="13" name="صورة 12">
            <a:extLst>
              <a:ext uri="{FF2B5EF4-FFF2-40B4-BE49-F238E27FC236}">
                <a16:creationId xmlns:a16="http://schemas.microsoft.com/office/drawing/2014/main" xmlns="" id="{F489B573-8C5B-AB39-2B43-0121E9CB5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1400" y="7315929"/>
            <a:ext cx="2229651" cy="2858268"/>
          </a:xfrm>
          <a:prstGeom prst="rect">
            <a:avLst/>
          </a:prstGeom>
        </p:spPr>
      </p:pic>
      <p:pic>
        <p:nvPicPr>
          <p:cNvPr id="14" name="Picture 4">
            <a:extLst>
              <a:ext uri="{FF2B5EF4-FFF2-40B4-BE49-F238E27FC236}">
                <a16:creationId xmlns:a16="http://schemas.microsoft.com/office/drawing/2014/main" xmlns="" id="{8E6001EC-8B6F-685B-D28B-7157AE1411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0900" y="6577689"/>
            <a:ext cx="2437501" cy="361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صورة 14">
            <a:extLst>
              <a:ext uri="{FF2B5EF4-FFF2-40B4-BE49-F238E27FC236}">
                <a16:creationId xmlns:a16="http://schemas.microsoft.com/office/drawing/2014/main" xmlns="" id="{8D48D9AB-997C-8852-474D-ECC78EC1CD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8401" y="6917869"/>
            <a:ext cx="1916599" cy="3353799"/>
          </a:xfrm>
          <a:prstGeom prst="rect">
            <a:avLst/>
          </a:prstGeom>
        </p:spPr>
      </p:pic>
      <p:pic>
        <p:nvPicPr>
          <p:cNvPr id="2" name="Picture 6">
            <a:extLst>
              <a:ext uri="{FF2B5EF4-FFF2-40B4-BE49-F238E27FC236}">
                <a16:creationId xmlns:a16="http://schemas.microsoft.com/office/drawing/2014/main" xmlns="" id="{CDD49A2A-8516-2E8D-AC55-D880A1E8787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69396" y="260865"/>
            <a:ext cx="5278009" cy="338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صورة 5">
            <a:extLst>
              <a:ext uri="{FF2B5EF4-FFF2-40B4-BE49-F238E27FC236}">
                <a16:creationId xmlns:a16="http://schemas.microsoft.com/office/drawing/2014/main" xmlns="" id="{60F59620-A8BA-82C0-2C20-073F6B024B47}"/>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t="4032" b="31284"/>
          <a:stretch/>
        </p:blipFill>
        <p:spPr>
          <a:xfrm>
            <a:off x="10247405" y="44659"/>
            <a:ext cx="7932352" cy="5907364"/>
          </a:xfrm>
          <a:prstGeom prst="rect">
            <a:avLst/>
          </a:prstGeom>
        </p:spPr>
      </p:pic>
      <p:pic>
        <p:nvPicPr>
          <p:cNvPr id="8" name="صورة 7">
            <a:extLst>
              <a:ext uri="{FF2B5EF4-FFF2-40B4-BE49-F238E27FC236}">
                <a16:creationId xmlns:a16="http://schemas.microsoft.com/office/drawing/2014/main" xmlns="" id="{448818DA-3DBA-F03F-928C-8F596AC0E73D}"/>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t="4032" b="31284"/>
          <a:stretch/>
        </p:blipFill>
        <p:spPr>
          <a:xfrm>
            <a:off x="9861618" y="5143500"/>
            <a:ext cx="8318139" cy="5148099"/>
          </a:xfrm>
          <a:prstGeom prst="rect">
            <a:avLst/>
          </a:prstGeom>
        </p:spPr>
      </p:pic>
      <p:pic>
        <p:nvPicPr>
          <p:cNvPr id="10" name="Picture 6">
            <a:extLst>
              <a:ext uri="{FF2B5EF4-FFF2-40B4-BE49-F238E27FC236}">
                <a16:creationId xmlns:a16="http://schemas.microsoft.com/office/drawing/2014/main" xmlns="" id="{193E8E6E-5489-A7C5-7B9A-D28524A1E6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39887" y="255422"/>
            <a:ext cx="5201341" cy="52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34">
            <a:extLst>
              <a:ext uri="{FF2B5EF4-FFF2-40B4-BE49-F238E27FC236}">
                <a16:creationId xmlns:a16="http://schemas.microsoft.com/office/drawing/2014/main" xmlns="" id="{0016A49F-0ADA-3498-EC00-813BD98954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59183" y="5253068"/>
            <a:ext cx="4784342" cy="50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34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81854" y="1028700"/>
            <a:ext cx="9167647" cy="9588840"/>
          </a:xfrm>
          <a:custGeom>
            <a:avLst/>
            <a:gdLst/>
            <a:ahLst/>
            <a:cxnLst/>
            <a:rect l="l" t="t" r="r" b="b"/>
            <a:pathLst>
              <a:path w="9167647" h="9588840">
                <a:moveTo>
                  <a:pt x="9167647" y="0"/>
                </a:moveTo>
                <a:lnTo>
                  <a:pt x="0" y="0"/>
                </a:lnTo>
                <a:lnTo>
                  <a:pt x="0" y="9588840"/>
                </a:lnTo>
                <a:lnTo>
                  <a:pt x="9167647" y="9588840"/>
                </a:lnTo>
                <a:lnTo>
                  <a:pt x="9167647"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rot="-5400000">
            <a:off x="3966846" y="-3453420"/>
            <a:ext cx="692483" cy="8466506"/>
            <a:chOff x="0" y="0"/>
            <a:chExt cx="182382" cy="1953114"/>
          </a:xfrm>
        </p:grpSpPr>
        <p:sp>
          <p:nvSpPr>
            <p:cNvPr id="5" name="Freeform 5"/>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6" name="TextBox 6"/>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26" name="مربع نص 25">
            <a:extLst>
              <a:ext uri="{FF2B5EF4-FFF2-40B4-BE49-F238E27FC236}">
                <a16:creationId xmlns:a16="http://schemas.microsoft.com/office/drawing/2014/main" xmlns="" id="{19B504B3-5C2C-E9E3-5C9C-9607B82081CC}"/>
              </a:ext>
            </a:extLst>
          </p:cNvPr>
          <p:cNvSpPr txBox="1"/>
          <p:nvPr/>
        </p:nvSpPr>
        <p:spPr>
          <a:xfrm>
            <a:off x="47780" y="392911"/>
            <a:ext cx="8438782" cy="923330"/>
          </a:xfrm>
          <a:prstGeom prst="rect">
            <a:avLst/>
          </a:prstGeom>
          <a:noFill/>
        </p:spPr>
        <p:txBody>
          <a:bodyPr wrap="square" rtlCol="1">
            <a:spAutoFit/>
          </a:bodyPr>
          <a:lstStyle/>
          <a:p>
            <a:pPr algn="justLow" rtl="1"/>
            <a:r>
              <a:rPr lang="ar-IQ" sz="3200" b="1" dirty="0">
                <a:cs typeface="+mj-cs"/>
              </a:rPr>
              <a:t> 6 ليزر لينكس </a:t>
            </a:r>
            <a:r>
              <a:rPr lang="en-US" sz="3600" b="1" dirty="0">
                <a:cs typeface="+mj-cs"/>
              </a:rPr>
              <a:t>Photo Finish Laser Measurement</a:t>
            </a:r>
            <a:endParaRPr lang="ar-IQ" sz="3200" b="1" dirty="0">
              <a:cs typeface="+mj-cs"/>
            </a:endParaRPr>
          </a:p>
          <a:p>
            <a:pPr algn="justLow" rtl="1"/>
            <a:endParaRPr lang="ar-IQ" dirty="0">
              <a:cs typeface="+mj-cs"/>
            </a:endParaRPr>
          </a:p>
        </p:txBody>
      </p:sp>
      <p:sp>
        <p:nvSpPr>
          <p:cNvPr id="28" name="مربع نص 27">
            <a:extLst>
              <a:ext uri="{FF2B5EF4-FFF2-40B4-BE49-F238E27FC236}">
                <a16:creationId xmlns:a16="http://schemas.microsoft.com/office/drawing/2014/main" xmlns="" id="{B6900C88-B587-5639-3000-551110E494FF}"/>
              </a:ext>
            </a:extLst>
          </p:cNvPr>
          <p:cNvSpPr txBox="1"/>
          <p:nvPr/>
        </p:nvSpPr>
        <p:spPr>
          <a:xfrm>
            <a:off x="288759" y="1343218"/>
            <a:ext cx="17578106" cy="1200329"/>
          </a:xfrm>
          <a:prstGeom prst="rect">
            <a:avLst/>
          </a:prstGeom>
          <a:noFill/>
        </p:spPr>
        <p:txBody>
          <a:bodyPr wrap="square">
            <a:spAutoFit/>
          </a:bodyPr>
          <a:lstStyle/>
          <a:p>
            <a:pPr algn="justLow" rtl="1"/>
            <a:r>
              <a:rPr lang="ar-IQ" sz="3600" b="1" dirty="0">
                <a:cs typeface="+mj-cs"/>
              </a:rPr>
              <a:t>تقنية </a:t>
            </a:r>
            <a:r>
              <a:rPr lang="en-US" sz="3600" b="1" dirty="0">
                <a:cs typeface="+mj-cs"/>
              </a:rPr>
              <a:t>Laser Measurement </a:t>
            </a:r>
            <a:r>
              <a:rPr lang="ar-IQ" sz="3600" b="1" dirty="0">
                <a:cs typeface="+mj-cs"/>
              </a:rPr>
              <a:t>تُعتبر من الأدوات الدقيقة التي تُستخدم لتسجيل مسافات الرمي، مثل فعالية دفع الجلة، حيث يتم الاعتماد على القياسات الليزرية لضمان نتائج دقيقة وموثوقة.</a:t>
            </a:r>
          </a:p>
        </p:txBody>
      </p:sp>
      <p:pic>
        <p:nvPicPr>
          <p:cNvPr id="30" name="صورة 29">
            <a:extLst>
              <a:ext uri="{FF2B5EF4-FFF2-40B4-BE49-F238E27FC236}">
                <a16:creationId xmlns:a16="http://schemas.microsoft.com/office/drawing/2014/main" xmlns="" id="{C403205B-3089-F770-EF6F-E3CF33E08C4A}"/>
              </a:ext>
            </a:extLst>
          </p:cNvPr>
          <p:cNvPicPr>
            <a:picLocks noChangeAspect="1"/>
          </p:cNvPicPr>
          <p:nvPr/>
        </p:nvPicPr>
        <p:blipFill>
          <a:blip r:embed="rId4">
            <a:extLst>
              <a:ext uri="{28A0092B-C50C-407E-A947-70E740481C1C}">
                <a14:useLocalDpi xmlns:a14="http://schemas.microsoft.com/office/drawing/2010/main" val="0"/>
              </a:ext>
            </a:extLst>
          </a:blip>
          <a:srcRect l="11651" r="32427"/>
          <a:stretch/>
        </p:blipFill>
        <p:spPr>
          <a:xfrm>
            <a:off x="288759" y="2857310"/>
            <a:ext cx="5486400" cy="7429689"/>
          </a:xfrm>
          <a:prstGeom prst="rect">
            <a:avLst/>
          </a:prstGeom>
        </p:spPr>
      </p:pic>
      <p:sp>
        <p:nvSpPr>
          <p:cNvPr id="32" name="مربع نص 31">
            <a:extLst>
              <a:ext uri="{FF2B5EF4-FFF2-40B4-BE49-F238E27FC236}">
                <a16:creationId xmlns:a16="http://schemas.microsoft.com/office/drawing/2014/main" xmlns="" id="{7C847AE8-EC8E-6EC9-4FE0-9E766A746B9F}"/>
              </a:ext>
            </a:extLst>
          </p:cNvPr>
          <p:cNvSpPr txBox="1"/>
          <p:nvPr/>
        </p:nvSpPr>
        <p:spPr>
          <a:xfrm>
            <a:off x="5759117" y="2882367"/>
            <a:ext cx="12528883" cy="2862322"/>
          </a:xfrm>
          <a:prstGeom prst="rect">
            <a:avLst/>
          </a:prstGeom>
          <a:noFill/>
        </p:spPr>
        <p:txBody>
          <a:bodyPr wrap="square">
            <a:spAutoFit/>
          </a:bodyPr>
          <a:lstStyle/>
          <a:p>
            <a:pPr marL="571500" indent="-571500" algn="r" rtl="1">
              <a:buFont typeface="Arial" panose="020B0604020202020204" pitchFamily="34" charset="0"/>
              <a:buChar char="•"/>
            </a:pPr>
            <a:r>
              <a:rPr lang="ar-IQ" sz="3600" b="1" dirty="0"/>
              <a:t>يتم اختيار الفعالية لكي يدرج أسماء اللاعبين حسب اليوم ووقت الفعالية </a:t>
            </a:r>
          </a:p>
          <a:p>
            <a:pPr marL="571500" indent="-571500" algn="r" rtl="1">
              <a:buFont typeface="Arial" panose="020B0604020202020204" pitchFamily="34" charset="0"/>
              <a:buChar char="•"/>
            </a:pPr>
            <a:r>
              <a:rPr lang="ar-IQ" sz="3600" b="1" dirty="0"/>
              <a:t>يتم قياس المسافة بين نقطة الرمي (الدائرة) ونقطة الهبوط باستخدام نظام ليزري متزامن مع برنامج تحليل.</a:t>
            </a:r>
          </a:p>
          <a:p>
            <a:pPr marL="571500" indent="-571500" algn="r" rtl="1">
              <a:buFont typeface="Arial" panose="020B0604020202020204" pitchFamily="34" charset="0"/>
              <a:buChar char="•"/>
            </a:pPr>
            <a:r>
              <a:rPr lang="ar-IQ" sz="3600" b="1" dirty="0"/>
              <a:t>تعمل أجهزة الليزر على إرسال شعاع ضوئي لتحديد نقطة سقوط الجلة بدقة، باستخدام حساس يقوم بتحديد الموقع النهائي.</a:t>
            </a:r>
          </a:p>
        </p:txBody>
      </p:sp>
      <p:pic>
        <p:nvPicPr>
          <p:cNvPr id="37" name="صورة 36">
            <a:extLst>
              <a:ext uri="{FF2B5EF4-FFF2-40B4-BE49-F238E27FC236}">
                <a16:creationId xmlns:a16="http://schemas.microsoft.com/office/drawing/2014/main" xmlns="" id="{94C00C7F-034A-E96A-06A6-D41DF0B59DA5}"/>
              </a:ext>
            </a:extLst>
          </p:cNvPr>
          <p:cNvPicPr>
            <a:picLocks noChangeAspect="1"/>
          </p:cNvPicPr>
          <p:nvPr/>
        </p:nvPicPr>
        <p:blipFill>
          <a:blip r:embed="rId5">
            <a:extLst>
              <a:ext uri="{28A0092B-C50C-407E-A947-70E740481C1C}">
                <a14:useLocalDpi xmlns:a14="http://schemas.microsoft.com/office/drawing/2010/main" val="0"/>
              </a:ext>
            </a:extLst>
          </a:blip>
          <a:srcRect t="15854" b="21111"/>
          <a:stretch/>
        </p:blipFill>
        <p:spPr>
          <a:xfrm>
            <a:off x="5775159" y="5744689"/>
            <a:ext cx="12512841" cy="45202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A0A9EE-32C8-A406-EF8C-CF26E80ABD7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1CC7EB70-4E37-4F19-2202-703080143FEA}"/>
              </a:ext>
            </a:extLst>
          </p:cNvPr>
          <p:cNvSpPr/>
          <p:nvPr/>
        </p:nvSpPr>
        <p:spPr>
          <a:xfrm flipH="1">
            <a:off x="-381854" y="1028700"/>
            <a:ext cx="9167647" cy="9588840"/>
          </a:xfrm>
          <a:custGeom>
            <a:avLst/>
            <a:gdLst/>
            <a:ahLst/>
            <a:cxnLst/>
            <a:rect l="l" t="t" r="r" b="b"/>
            <a:pathLst>
              <a:path w="9167647" h="9588840">
                <a:moveTo>
                  <a:pt x="9167647" y="0"/>
                </a:moveTo>
                <a:lnTo>
                  <a:pt x="0" y="0"/>
                </a:lnTo>
                <a:lnTo>
                  <a:pt x="0" y="9588840"/>
                </a:lnTo>
                <a:lnTo>
                  <a:pt x="9167647" y="9588840"/>
                </a:lnTo>
                <a:lnTo>
                  <a:pt x="9167647"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a:extLst>
              <a:ext uri="{FF2B5EF4-FFF2-40B4-BE49-F238E27FC236}">
                <a16:creationId xmlns:a16="http://schemas.microsoft.com/office/drawing/2014/main" xmlns="" id="{BE493D09-A01F-5157-7557-C0D917D0043E}"/>
              </a:ext>
            </a:extLst>
          </p:cNvPr>
          <p:cNvGrpSpPr/>
          <p:nvPr/>
        </p:nvGrpSpPr>
        <p:grpSpPr>
          <a:xfrm rot="-5400000">
            <a:off x="3934791" y="-3344869"/>
            <a:ext cx="692483" cy="8466506"/>
            <a:chOff x="0" y="0"/>
            <a:chExt cx="182382" cy="1953114"/>
          </a:xfrm>
        </p:grpSpPr>
        <p:sp>
          <p:nvSpPr>
            <p:cNvPr id="5" name="Freeform 5">
              <a:extLst>
                <a:ext uri="{FF2B5EF4-FFF2-40B4-BE49-F238E27FC236}">
                  <a16:creationId xmlns:a16="http://schemas.microsoft.com/office/drawing/2014/main" xmlns="" id="{C0297E7E-8E5F-497F-C1A2-702C4CEBFCC3}"/>
                </a:ext>
              </a:extLst>
            </p:cNvPr>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6" name="TextBox 6">
              <a:extLst>
                <a:ext uri="{FF2B5EF4-FFF2-40B4-BE49-F238E27FC236}">
                  <a16:creationId xmlns:a16="http://schemas.microsoft.com/office/drawing/2014/main" xmlns="" id="{E0FB717B-646D-B395-F4ED-BC1159820942}"/>
                </a:ext>
              </a:extLst>
            </p:cNvPr>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26" name="مربع نص 25">
            <a:extLst>
              <a:ext uri="{FF2B5EF4-FFF2-40B4-BE49-F238E27FC236}">
                <a16:creationId xmlns:a16="http://schemas.microsoft.com/office/drawing/2014/main" xmlns="" id="{73F8E41E-2577-499F-73CB-DCAE9D19AD20}"/>
              </a:ext>
            </a:extLst>
          </p:cNvPr>
          <p:cNvSpPr txBox="1"/>
          <p:nvPr/>
        </p:nvSpPr>
        <p:spPr>
          <a:xfrm>
            <a:off x="47780" y="532194"/>
            <a:ext cx="8438782" cy="923330"/>
          </a:xfrm>
          <a:prstGeom prst="rect">
            <a:avLst/>
          </a:prstGeom>
          <a:noFill/>
        </p:spPr>
        <p:txBody>
          <a:bodyPr wrap="square" rtlCol="1">
            <a:spAutoFit/>
          </a:bodyPr>
          <a:lstStyle/>
          <a:p>
            <a:pPr algn="justLow" rtl="1"/>
            <a:r>
              <a:rPr lang="ar-IQ" sz="3200" b="1" dirty="0">
                <a:cs typeface="+mj-cs"/>
              </a:rPr>
              <a:t> 6 ليزر لينكس </a:t>
            </a:r>
            <a:r>
              <a:rPr lang="en-US" sz="3600" b="1" dirty="0">
                <a:cs typeface="+mj-cs"/>
              </a:rPr>
              <a:t>Photo Finish Laser Measurement</a:t>
            </a:r>
            <a:endParaRPr lang="ar-IQ" sz="3200" b="1" dirty="0">
              <a:cs typeface="+mj-cs"/>
            </a:endParaRPr>
          </a:p>
          <a:p>
            <a:pPr algn="justLow" rtl="1"/>
            <a:endParaRPr lang="ar-IQ" dirty="0">
              <a:cs typeface="+mj-cs"/>
            </a:endParaRPr>
          </a:p>
        </p:txBody>
      </p:sp>
      <p:sp>
        <p:nvSpPr>
          <p:cNvPr id="32" name="مربع نص 31">
            <a:extLst>
              <a:ext uri="{FF2B5EF4-FFF2-40B4-BE49-F238E27FC236}">
                <a16:creationId xmlns:a16="http://schemas.microsoft.com/office/drawing/2014/main" xmlns="" id="{154A57B1-C333-BEBF-D563-A340DCC4C495}"/>
              </a:ext>
            </a:extLst>
          </p:cNvPr>
          <p:cNvSpPr txBox="1"/>
          <p:nvPr/>
        </p:nvSpPr>
        <p:spPr>
          <a:xfrm>
            <a:off x="416778" y="1942082"/>
            <a:ext cx="17835127" cy="2308324"/>
          </a:xfrm>
          <a:prstGeom prst="rect">
            <a:avLst/>
          </a:prstGeom>
          <a:noFill/>
        </p:spPr>
        <p:txBody>
          <a:bodyPr wrap="square">
            <a:spAutoFit/>
          </a:bodyPr>
          <a:lstStyle/>
          <a:p>
            <a:pPr marL="571500" indent="-571500" algn="r" rtl="1">
              <a:buFont typeface="Arial" panose="020B0604020202020204" pitchFamily="34" charset="0"/>
              <a:buChar char="•"/>
            </a:pPr>
            <a:r>
              <a:rPr lang="ar-IQ" sz="3600" b="1" dirty="0"/>
              <a:t>يتم تثبيت جهاز الليزر قرب دائرة دفع الجلة بطريقة تسمح له بتغطية كامل مساحة الهبوط.</a:t>
            </a:r>
          </a:p>
          <a:p>
            <a:pPr marL="571500" indent="-571500" algn="r" rtl="1">
              <a:buFont typeface="Arial" panose="020B0604020202020204" pitchFamily="34" charset="0"/>
              <a:buChar char="•"/>
            </a:pPr>
            <a:r>
              <a:rPr lang="ar-IQ" sz="3600" b="1" dirty="0"/>
              <a:t>يضبط الجهاز ليكون موجهًا مباشرة على منطقة الهبوط، مع مراعاة الزاوية المناسبة لتفادي الانعكاسات أو العوائق.</a:t>
            </a:r>
          </a:p>
          <a:p>
            <a:pPr marL="571500" indent="-571500" algn="r" rtl="1">
              <a:buFont typeface="Arial" panose="020B0604020202020204" pitchFamily="34" charset="0"/>
              <a:buChar char="•"/>
            </a:pPr>
            <a:r>
              <a:rPr lang="ar-IQ" sz="3600" b="1" dirty="0"/>
              <a:t>يتم إجراء معايرة للجهاز قبل بدء الفعالية لضمان قياسات دقيقة.</a:t>
            </a:r>
          </a:p>
          <a:p>
            <a:pPr marL="571500" indent="-571500" algn="r" rtl="1">
              <a:buFont typeface="Arial" panose="020B0604020202020204" pitchFamily="34" charset="0"/>
              <a:buChar char="•"/>
            </a:pPr>
            <a:r>
              <a:rPr lang="ar-IQ" sz="3600" b="1" dirty="0"/>
              <a:t>يتم توصيل جهاز الليزر بالنظام المركزي حيث تُرسل البيانات مباشرة إلى البرنامج للتحليل.</a:t>
            </a:r>
          </a:p>
        </p:txBody>
      </p:sp>
      <p:pic>
        <p:nvPicPr>
          <p:cNvPr id="7" name="صورة 6">
            <a:extLst>
              <a:ext uri="{FF2B5EF4-FFF2-40B4-BE49-F238E27FC236}">
                <a16:creationId xmlns:a16="http://schemas.microsoft.com/office/drawing/2014/main" xmlns="" id="{F98B05F8-9853-B9CF-B0A7-702116C0E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33" y="4736964"/>
            <a:ext cx="17835127" cy="5251811"/>
          </a:xfrm>
          <a:prstGeom prst="rect">
            <a:avLst/>
          </a:prstGeom>
        </p:spPr>
      </p:pic>
      <p:pic>
        <p:nvPicPr>
          <p:cNvPr id="8" name="صورة 7">
            <a:extLst>
              <a:ext uri="{FF2B5EF4-FFF2-40B4-BE49-F238E27FC236}">
                <a16:creationId xmlns:a16="http://schemas.microsoft.com/office/drawing/2014/main" xmlns="" id="{E0512AFF-ED10-67F2-6F6A-9C6B76EE9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01800" y="7362869"/>
            <a:ext cx="1600201" cy="1219200"/>
          </a:xfrm>
          <a:prstGeom prst="rect">
            <a:avLst/>
          </a:prstGeom>
        </p:spPr>
      </p:pic>
      <p:pic>
        <p:nvPicPr>
          <p:cNvPr id="10" name="صورة 9">
            <a:extLst>
              <a:ext uri="{FF2B5EF4-FFF2-40B4-BE49-F238E27FC236}">
                <a16:creationId xmlns:a16="http://schemas.microsoft.com/office/drawing/2014/main" xmlns="" id="{C180E126-3BCC-7125-CE29-8945498BCD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4032531"/>
            <a:ext cx="1219201" cy="1465634"/>
          </a:xfrm>
          <a:prstGeom prst="rect">
            <a:avLst/>
          </a:prstGeom>
        </p:spPr>
      </p:pic>
    </p:spTree>
    <p:extLst>
      <p:ext uri="{BB962C8B-B14F-4D97-AF65-F5344CB8AC3E}">
        <p14:creationId xmlns:p14="http://schemas.microsoft.com/office/powerpoint/2010/main" val="128485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FA5D4D-EA6E-2E44-E29F-86A1C4F36FC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xmlns="" id="{C7518F0A-C20C-367C-780B-780E464AD75A}"/>
              </a:ext>
            </a:extLst>
          </p:cNvPr>
          <p:cNvSpPr/>
          <p:nvPr/>
        </p:nvSpPr>
        <p:spPr>
          <a:xfrm flipH="1">
            <a:off x="-381854" y="1028700"/>
            <a:ext cx="9167647" cy="9588840"/>
          </a:xfrm>
          <a:custGeom>
            <a:avLst/>
            <a:gdLst/>
            <a:ahLst/>
            <a:cxnLst/>
            <a:rect l="l" t="t" r="r" b="b"/>
            <a:pathLst>
              <a:path w="9167647" h="9588840">
                <a:moveTo>
                  <a:pt x="9167647" y="0"/>
                </a:moveTo>
                <a:lnTo>
                  <a:pt x="0" y="0"/>
                </a:lnTo>
                <a:lnTo>
                  <a:pt x="0" y="9588840"/>
                </a:lnTo>
                <a:lnTo>
                  <a:pt x="9167647" y="9588840"/>
                </a:lnTo>
                <a:lnTo>
                  <a:pt x="9167647"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a:extLst>
              <a:ext uri="{FF2B5EF4-FFF2-40B4-BE49-F238E27FC236}">
                <a16:creationId xmlns:a16="http://schemas.microsoft.com/office/drawing/2014/main" xmlns="" id="{1316A066-80DA-4C11-160A-506565026C13}"/>
              </a:ext>
            </a:extLst>
          </p:cNvPr>
          <p:cNvGrpSpPr/>
          <p:nvPr/>
        </p:nvGrpSpPr>
        <p:grpSpPr>
          <a:xfrm rot="-5400000">
            <a:off x="3934791" y="-3344869"/>
            <a:ext cx="692483" cy="8466506"/>
            <a:chOff x="0" y="0"/>
            <a:chExt cx="182382" cy="1953114"/>
          </a:xfrm>
        </p:grpSpPr>
        <p:sp>
          <p:nvSpPr>
            <p:cNvPr id="5" name="Freeform 5">
              <a:extLst>
                <a:ext uri="{FF2B5EF4-FFF2-40B4-BE49-F238E27FC236}">
                  <a16:creationId xmlns:a16="http://schemas.microsoft.com/office/drawing/2014/main" xmlns="" id="{A564C22B-09B1-EBE5-D7AF-E1147D05E02A}"/>
                </a:ext>
              </a:extLst>
            </p:cNvPr>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6" name="TextBox 6">
              <a:extLst>
                <a:ext uri="{FF2B5EF4-FFF2-40B4-BE49-F238E27FC236}">
                  <a16:creationId xmlns:a16="http://schemas.microsoft.com/office/drawing/2014/main" xmlns="" id="{045DE8CE-921A-91E2-F0D5-F5B372962BFE}"/>
                </a:ext>
              </a:extLst>
            </p:cNvPr>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26" name="مربع نص 25">
            <a:extLst>
              <a:ext uri="{FF2B5EF4-FFF2-40B4-BE49-F238E27FC236}">
                <a16:creationId xmlns:a16="http://schemas.microsoft.com/office/drawing/2014/main" xmlns="" id="{9F83F6CC-667F-0725-E52D-080DC1A65508}"/>
              </a:ext>
            </a:extLst>
          </p:cNvPr>
          <p:cNvSpPr txBox="1"/>
          <p:nvPr/>
        </p:nvSpPr>
        <p:spPr>
          <a:xfrm>
            <a:off x="47780" y="532194"/>
            <a:ext cx="8438782" cy="923330"/>
          </a:xfrm>
          <a:prstGeom prst="rect">
            <a:avLst/>
          </a:prstGeom>
          <a:noFill/>
        </p:spPr>
        <p:txBody>
          <a:bodyPr wrap="square" rtlCol="1">
            <a:spAutoFit/>
          </a:bodyPr>
          <a:lstStyle/>
          <a:p>
            <a:pPr algn="justLow" rtl="1"/>
            <a:r>
              <a:rPr lang="ar-IQ" sz="3200" b="1" dirty="0">
                <a:cs typeface="+mj-cs"/>
              </a:rPr>
              <a:t> 6 ليزر لينكس </a:t>
            </a:r>
            <a:r>
              <a:rPr lang="en-US" sz="3600" b="1" dirty="0">
                <a:cs typeface="+mj-cs"/>
              </a:rPr>
              <a:t>Photo Finish Laser Measurement</a:t>
            </a:r>
            <a:endParaRPr lang="ar-IQ" sz="3200" b="1" dirty="0">
              <a:cs typeface="+mj-cs"/>
            </a:endParaRPr>
          </a:p>
          <a:p>
            <a:pPr algn="justLow" rtl="1"/>
            <a:endParaRPr lang="ar-IQ" dirty="0">
              <a:cs typeface="+mj-cs"/>
            </a:endParaRPr>
          </a:p>
        </p:txBody>
      </p:sp>
      <p:sp>
        <p:nvSpPr>
          <p:cNvPr id="20" name="مربع نص 19">
            <a:extLst>
              <a:ext uri="{FF2B5EF4-FFF2-40B4-BE49-F238E27FC236}">
                <a16:creationId xmlns:a16="http://schemas.microsoft.com/office/drawing/2014/main" xmlns="" id="{0A40CCA4-868C-B70C-2248-881F0599AB1C}"/>
              </a:ext>
            </a:extLst>
          </p:cNvPr>
          <p:cNvSpPr txBox="1"/>
          <p:nvPr/>
        </p:nvSpPr>
        <p:spPr>
          <a:xfrm>
            <a:off x="9222686" y="4166227"/>
            <a:ext cx="8954650" cy="3416320"/>
          </a:xfrm>
          <a:prstGeom prst="rect">
            <a:avLst/>
          </a:prstGeom>
          <a:noFill/>
        </p:spPr>
        <p:txBody>
          <a:bodyPr wrap="square">
            <a:spAutoFit/>
          </a:bodyPr>
          <a:lstStyle/>
          <a:p>
            <a:pPr marL="457200" indent="-457200" algn="r" rtl="1">
              <a:buFont typeface="Arial" panose="020B0604020202020204" pitchFamily="34" charset="0"/>
              <a:buChar char="•"/>
            </a:pPr>
            <a:r>
              <a:rPr lang="ar-IQ" sz="3600" b="1" dirty="0">
                <a:cs typeface="+mj-cs"/>
              </a:rPr>
              <a:t>عند دفع الجلة، يلتقط جهاز الليزر نقطة الهبوط بدقة بناءً على انعكاس الشعاع</a:t>
            </a:r>
          </a:p>
          <a:p>
            <a:pPr marL="457200" indent="-457200" algn="r" rtl="1">
              <a:buFont typeface="Arial" panose="020B0604020202020204" pitchFamily="34" charset="0"/>
              <a:buChar char="•"/>
            </a:pPr>
            <a:r>
              <a:rPr lang="ar-IQ" sz="3600" b="1" dirty="0">
                <a:cs typeface="+mj-cs"/>
              </a:rPr>
              <a:t>يُحدد النظام المسافة بين نقطة الانطلاق ونقطة الهبوط تلقائيًا بمجرد توجيه الجهاز يدويا على المراء لكي عكس الإشارة ويحدد المسافة </a:t>
            </a:r>
          </a:p>
          <a:p>
            <a:pPr marL="457200" indent="-457200" algn="r" rtl="1">
              <a:buFont typeface="Arial" panose="020B0604020202020204" pitchFamily="34" charset="0"/>
              <a:buChar char="•"/>
            </a:pPr>
            <a:r>
              <a:rPr lang="ar-IQ" sz="3600" b="1" dirty="0">
                <a:cs typeface="+mj-cs"/>
              </a:rPr>
              <a:t>تُحفظ البيانات في النظام لتوثيقها واستخدامها لاحقًا.</a:t>
            </a:r>
          </a:p>
        </p:txBody>
      </p:sp>
      <p:sp>
        <p:nvSpPr>
          <p:cNvPr id="24" name="مربع نص 23">
            <a:extLst>
              <a:ext uri="{FF2B5EF4-FFF2-40B4-BE49-F238E27FC236}">
                <a16:creationId xmlns:a16="http://schemas.microsoft.com/office/drawing/2014/main" xmlns="" id="{1D551198-C9D1-D1B6-BFE9-3031CBAED2B0}"/>
              </a:ext>
            </a:extLst>
          </p:cNvPr>
          <p:cNvSpPr txBox="1"/>
          <p:nvPr/>
        </p:nvSpPr>
        <p:spPr>
          <a:xfrm>
            <a:off x="8840832" y="7611531"/>
            <a:ext cx="9336504" cy="2585323"/>
          </a:xfrm>
          <a:prstGeom prst="rect">
            <a:avLst/>
          </a:prstGeom>
          <a:noFill/>
        </p:spPr>
        <p:txBody>
          <a:bodyPr wrap="square">
            <a:spAutoFit/>
          </a:bodyPr>
          <a:lstStyle/>
          <a:p>
            <a:pPr algn="r" rtl="1"/>
            <a:r>
              <a:rPr lang="ar-IQ" sz="5400" b="1" dirty="0">
                <a:solidFill>
                  <a:schemeClr val="tx2">
                    <a:lumMod val="75000"/>
                  </a:schemeClr>
                </a:solidFill>
                <a:effectLst>
                  <a:outerShdw blurRad="38100" dist="38100" dir="2700000" algn="tl">
                    <a:srgbClr val="000000">
                      <a:alpha val="43137"/>
                    </a:srgbClr>
                  </a:outerShdw>
                </a:effectLst>
                <a:cs typeface="+mj-cs"/>
              </a:rPr>
              <a:t>يتم توصيل جهاز الليزر بالنظام المركزي حيث تُرسل البيانات مباشرة إلى البرنامج وثم الى شاشات العرض. </a:t>
            </a:r>
          </a:p>
        </p:txBody>
      </p:sp>
      <p:pic>
        <p:nvPicPr>
          <p:cNvPr id="27" name="صورة 26">
            <a:extLst>
              <a:ext uri="{FF2B5EF4-FFF2-40B4-BE49-F238E27FC236}">
                <a16:creationId xmlns:a16="http://schemas.microsoft.com/office/drawing/2014/main" xmlns="" id="{A717E7DC-4EA0-E329-DF9A-6086CA2AC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9" y="1244573"/>
            <a:ext cx="8954650" cy="6372974"/>
          </a:xfrm>
          <a:prstGeom prst="rect">
            <a:avLst/>
          </a:prstGeom>
        </p:spPr>
      </p:pic>
      <p:pic>
        <p:nvPicPr>
          <p:cNvPr id="10" name="صورة 9">
            <a:extLst>
              <a:ext uri="{FF2B5EF4-FFF2-40B4-BE49-F238E27FC236}">
                <a16:creationId xmlns:a16="http://schemas.microsoft.com/office/drawing/2014/main" xmlns="" id="{77E35B7D-8E62-553A-27FF-B396436F97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80" y="7190723"/>
            <a:ext cx="8954650" cy="3035115"/>
          </a:xfrm>
          <a:prstGeom prst="rect">
            <a:avLst/>
          </a:prstGeom>
        </p:spPr>
      </p:pic>
      <p:pic>
        <p:nvPicPr>
          <p:cNvPr id="28" name="صورة 27">
            <a:extLst>
              <a:ext uri="{FF2B5EF4-FFF2-40B4-BE49-F238E27FC236}">
                <a16:creationId xmlns:a16="http://schemas.microsoft.com/office/drawing/2014/main" xmlns="" id="{328FFF5B-1AD8-D719-9CFF-31C09A963C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7050" y="1562978"/>
            <a:ext cx="1666150" cy="3035115"/>
          </a:xfrm>
          <a:prstGeom prst="rect">
            <a:avLst/>
          </a:prstGeom>
        </p:spPr>
      </p:pic>
      <p:pic>
        <p:nvPicPr>
          <p:cNvPr id="29" name="صورة 28">
            <a:extLst>
              <a:ext uri="{FF2B5EF4-FFF2-40B4-BE49-F238E27FC236}">
                <a16:creationId xmlns:a16="http://schemas.microsoft.com/office/drawing/2014/main" xmlns="" id="{22A0027F-78A1-088E-B34B-D82B91CEEC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14761" y="47430"/>
            <a:ext cx="3057198" cy="3876869"/>
          </a:xfrm>
          <a:prstGeom prst="rect">
            <a:avLst/>
          </a:prstGeom>
        </p:spPr>
      </p:pic>
      <p:pic>
        <p:nvPicPr>
          <p:cNvPr id="31" name="صورة 30">
            <a:extLst>
              <a:ext uri="{FF2B5EF4-FFF2-40B4-BE49-F238E27FC236}">
                <a16:creationId xmlns:a16="http://schemas.microsoft.com/office/drawing/2014/main" xmlns="" id="{83F203C8-16C1-B2E4-9CAC-93D73BE1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2209" y="77510"/>
            <a:ext cx="5489774" cy="3846790"/>
          </a:xfrm>
          <a:prstGeom prst="rect">
            <a:avLst/>
          </a:prstGeom>
        </p:spPr>
      </p:pic>
    </p:spTree>
    <p:extLst>
      <p:ext uri="{BB962C8B-B14F-4D97-AF65-F5344CB8AC3E}">
        <p14:creationId xmlns:p14="http://schemas.microsoft.com/office/powerpoint/2010/main" val="247133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81854" y="1028700"/>
            <a:ext cx="9167647" cy="9588840"/>
          </a:xfrm>
          <a:custGeom>
            <a:avLst/>
            <a:gdLst/>
            <a:ahLst/>
            <a:cxnLst/>
            <a:rect l="l" t="t" r="r" b="b"/>
            <a:pathLst>
              <a:path w="9167647" h="9588840">
                <a:moveTo>
                  <a:pt x="9167647" y="0"/>
                </a:moveTo>
                <a:lnTo>
                  <a:pt x="0" y="0"/>
                </a:lnTo>
                <a:lnTo>
                  <a:pt x="0" y="9588840"/>
                </a:lnTo>
                <a:lnTo>
                  <a:pt x="9167647" y="9588840"/>
                </a:lnTo>
                <a:lnTo>
                  <a:pt x="9167647"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rot="-5400000">
            <a:off x="3361624" y="-2950898"/>
            <a:ext cx="692483" cy="7415731"/>
            <a:chOff x="0" y="0"/>
            <a:chExt cx="182382" cy="1953114"/>
          </a:xfrm>
        </p:grpSpPr>
        <p:sp>
          <p:nvSpPr>
            <p:cNvPr id="4" name="Freeform 4"/>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5" name="TextBox 5"/>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3190552" y="-3338148"/>
            <a:ext cx="7830210" cy="8281952"/>
          </a:xfrm>
          <a:prstGeom prst="rect">
            <a:avLst/>
          </a:prstGeom>
        </p:spPr>
        <p:txBody>
          <a:bodyPr lIns="50800" tIns="50800" rIns="50800" bIns="50800" rtlCol="0" anchor="ctr"/>
          <a:lstStyle/>
          <a:p>
            <a:pPr algn="ctr">
              <a:lnSpc>
                <a:spcPts val="2659"/>
              </a:lnSpc>
            </a:pPr>
            <a:endParaRPr/>
          </a:p>
        </p:txBody>
      </p:sp>
      <p:sp>
        <p:nvSpPr>
          <p:cNvPr id="18" name="TextBox 18"/>
          <p:cNvSpPr txBox="1"/>
          <p:nvPr/>
        </p:nvSpPr>
        <p:spPr>
          <a:xfrm>
            <a:off x="262636" y="1641473"/>
            <a:ext cx="9715193" cy="1969770"/>
          </a:xfrm>
          <a:prstGeom prst="rect">
            <a:avLst/>
          </a:prstGeom>
        </p:spPr>
        <p:txBody>
          <a:bodyPr wrap="square" lIns="0" tIns="0" rIns="0" bIns="0" rtlCol="0" anchor="t">
            <a:spAutoFit/>
          </a:bodyPr>
          <a:lstStyle/>
          <a:p>
            <a:pPr marL="0" lvl="0" indent="0" algn="just" rtl="1">
              <a:spcBef>
                <a:spcPct val="0"/>
              </a:spcBef>
            </a:pPr>
            <a:r>
              <a:rPr lang="ar-IQ" sz="3200" b="1" dirty="0">
                <a:cs typeface="+mj-cs"/>
              </a:rPr>
              <a:t>الفوتو فنش : هي تقنية حديثة ومهمة تُستخدم في رياضات ألعاب القوى لتحديد الفائز بدقة في السباقات التي تكون نهاياتها متقاربة للغاية. تعتمد هذه التقنية على كاميرات فائقة السرعة تلتقط صورًا للعدائين عند عبورهم خط النهاية في أجزاء من الثانية، مما يتيح مراجعة كل حركة بتفصيل كبير.</a:t>
            </a:r>
            <a:endParaRPr lang="en-US" sz="3200" b="1" u="none" strike="noStrike" spc="-1150" dirty="0">
              <a:solidFill>
                <a:srgbClr val="43710B"/>
              </a:solidFill>
              <a:latin typeface="Canva Sans Bold"/>
              <a:ea typeface="Canva Sans Bold"/>
              <a:cs typeface="+mj-cs"/>
              <a:sym typeface="Canva Sans Bold"/>
            </a:endParaRPr>
          </a:p>
        </p:txBody>
      </p:sp>
      <p:sp>
        <p:nvSpPr>
          <p:cNvPr id="19" name="TextBox 19"/>
          <p:cNvSpPr txBox="1"/>
          <p:nvPr/>
        </p:nvSpPr>
        <p:spPr>
          <a:xfrm>
            <a:off x="769577" y="4487702"/>
            <a:ext cx="8777344" cy="2954655"/>
          </a:xfrm>
          <a:prstGeom prst="rect">
            <a:avLst/>
          </a:prstGeom>
        </p:spPr>
        <p:txBody>
          <a:bodyPr wrap="square" lIns="0" tIns="0" rIns="0" bIns="0" rtlCol="0" anchor="t">
            <a:spAutoFit/>
          </a:bodyPr>
          <a:lstStyle/>
          <a:p>
            <a:pPr marL="0" lvl="0" indent="0" algn="just" rtl="1">
              <a:spcBef>
                <a:spcPct val="0"/>
              </a:spcBef>
            </a:pPr>
            <a:r>
              <a:rPr lang="ar-IQ" sz="3200" b="1" dirty="0"/>
              <a:t>هذه التكنولوجيا تُستخدم لتجنب الأخطاء البشرية التي قد تحدث عند تحديد الفائز بالاعتماد على الملاحظة فقط، حيث تُعتمد الصور الملتقطة لتوثيق اللحظة النهائية وحسم النتائج النهائية بشكل عادل. تُعد تقنية الفوتو فنش تطورًا جوهريًا في عالم الرياضة، حيث أنها لا تقتصر على تحقيق العدالة فحسب، بل تُعزز الثقة بين الرياضيين والمنظمين والجمهور.</a:t>
            </a:r>
            <a:endParaRPr lang="en-US" sz="2800" b="1" spc="886" dirty="0">
              <a:solidFill>
                <a:srgbClr val="000000"/>
              </a:solidFill>
              <a:latin typeface="Bebas Neue"/>
              <a:ea typeface="Bebas Neue"/>
              <a:cs typeface="+mj-cs"/>
              <a:sym typeface="Bebas Neue"/>
            </a:endParaRPr>
          </a:p>
        </p:txBody>
      </p:sp>
      <p:grpSp>
        <p:nvGrpSpPr>
          <p:cNvPr id="21" name="Group 21"/>
          <p:cNvGrpSpPr/>
          <p:nvPr/>
        </p:nvGrpSpPr>
        <p:grpSpPr>
          <a:xfrm>
            <a:off x="-1398454" y="8970300"/>
            <a:ext cx="3062895" cy="306289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4A22"/>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9409207" y="7548203"/>
            <a:ext cx="469509" cy="1739356"/>
            <a:chOff x="0" y="0"/>
            <a:chExt cx="406400" cy="1505559"/>
          </a:xfrm>
        </p:grpSpPr>
        <p:sp>
          <p:nvSpPr>
            <p:cNvPr id="25" name="Freeform 25"/>
            <p:cNvSpPr/>
            <p:nvPr/>
          </p:nvSpPr>
          <p:spPr>
            <a:xfrm>
              <a:off x="0" y="0"/>
              <a:ext cx="406400" cy="1505559"/>
            </a:xfrm>
            <a:custGeom>
              <a:avLst/>
              <a:gdLst/>
              <a:ahLst/>
              <a:cxnLst/>
              <a:rect l="l" t="t" r="r" b="b"/>
              <a:pathLst>
                <a:path w="406400" h="1505559">
                  <a:moveTo>
                    <a:pt x="203200" y="0"/>
                  </a:moveTo>
                  <a:lnTo>
                    <a:pt x="406400" y="0"/>
                  </a:lnTo>
                  <a:lnTo>
                    <a:pt x="203200" y="1505559"/>
                  </a:lnTo>
                  <a:lnTo>
                    <a:pt x="0" y="1505559"/>
                  </a:lnTo>
                  <a:lnTo>
                    <a:pt x="203200" y="0"/>
                  </a:lnTo>
                  <a:close/>
                </a:path>
              </a:pathLst>
            </a:custGeom>
            <a:solidFill>
              <a:srgbClr val="000000">
                <a:alpha val="0"/>
              </a:srgbClr>
            </a:solidFill>
            <a:ln w="38100" cap="sq">
              <a:solidFill>
                <a:srgbClr val="43710B"/>
              </a:solidFill>
              <a:prstDash val="solid"/>
              <a:miter/>
            </a:ln>
          </p:spPr>
        </p:sp>
        <p:sp>
          <p:nvSpPr>
            <p:cNvPr id="26" name="TextBox 26"/>
            <p:cNvSpPr txBox="1"/>
            <p:nvPr/>
          </p:nvSpPr>
          <p:spPr>
            <a:xfrm>
              <a:off x="101600" y="-38100"/>
              <a:ext cx="203200" cy="154365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a:off x="8320159" y="7775849"/>
            <a:ext cx="469509" cy="1739356"/>
            <a:chOff x="0" y="0"/>
            <a:chExt cx="406400" cy="1505559"/>
          </a:xfrm>
        </p:grpSpPr>
        <p:sp>
          <p:nvSpPr>
            <p:cNvPr id="28" name="Freeform 28"/>
            <p:cNvSpPr/>
            <p:nvPr/>
          </p:nvSpPr>
          <p:spPr>
            <a:xfrm>
              <a:off x="0" y="0"/>
              <a:ext cx="406400" cy="1505559"/>
            </a:xfrm>
            <a:custGeom>
              <a:avLst/>
              <a:gdLst/>
              <a:ahLst/>
              <a:cxnLst/>
              <a:rect l="l" t="t" r="r" b="b"/>
              <a:pathLst>
                <a:path w="406400" h="1505559">
                  <a:moveTo>
                    <a:pt x="203200" y="0"/>
                  </a:moveTo>
                  <a:lnTo>
                    <a:pt x="406400" y="0"/>
                  </a:lnTo>
                  <a:lnTo>
                    <a:pt x="203200" y="1505559"/>
                  </a:lnTo>
                  <a:lnTo>
                    <a:pt x="0" y="1505559"/>
                  </a:lnTo>
                  <a:lnTo>
                    <a:pt x="203200" y="0"/>
                  </a:lnTo>
                  <a:close/>
                </a:path>
              </a:pathLst>
            </a:custGeom>
            <a:solidFill>
              <a:srgbClr val="000000">
                <a:alpha val="0"/>
              </a:srgbClr>
            </a:solidFill>
            <a:ln w="38100" cap="sq">
              <a:solidFill>
                <a:srgbClr val="43710B"/>
              </a:solidFill>
              <a:prstDash val="solid"/>
              <a:miter/>
            </a:ln>
          </p:spPr>
        </p:sp>
        <p:sp>
          <p:nvSpPr>
            <p:cNvPr id="29" name="TextBox 29"/>
            <p:cNvSpPr txBox="1"/>
            <p:nvPr/>
          </p:nvSpPr>
          <p:spPr>
            <a:xfrm>
              <a:off x="101600" y="-38100"/>
              <a:ext cx="203200" cy="1543659"/>
            </a:xfrm>
            <a:prstGeom prst="rect">
              <a:avLst/>
            </a:prstGeom>
          </p:spPr>
          <p:txBody>
            <a:bodyPr lIns="50800" tIns="50800" rIns="50800" bIns="50800" rtlCol="0" anchor="ctr"/>
            <a:lstStyle/>
            <a:p>
              <a:pPr algn="ctr">
                <a:lnSpc>
                  <a:spcPts val="2659"/>
                </a:lnSpc>
                <a:spcBef>
                  <a:spcPct val="0"/>
                </a:spcBef>
              </a:pPr>
              <a:endParaRPr/>
            </a:p>
          </p:txBody>
        </p:sp>
      </p:grpSp>
      <p:sp>
        <p:nvSpPr>
          <p:cNvPr id="16" name="مربع نص 15">
            <a:extLst>
              <a:ext uri="{FF2B5EF4-FFF2-40B4-BE49-F238E27FC236}">
                <a16:creationId xmlns:a16="http://schemas.microsoft.com/office/drawing/2014/main" xmlns="" id="{9A640EB8-2D92-1FE1-CABC-89F3A30E161D}"/>
              </a:ext>
            </a:extLst>
          </p:cNvPr>
          <p:cNvSpPr txBox="1"/>
          <p:nvPr/>
        </p:nvSpPr>
        <p:spPr>
          <a:xfrm>
            <a:off x="1392233" y="395324"/>
            <a:ext cx="4177591" cy="707886"/>
          </a:xfrm>
          <a:prstGeom prst="rect">
            <a:avLst/>
          </a:prstGeom>
          <a:noFill/>
        </p:spPr>
        <p:txBody>
          <a:bodyPr wrap="square">
            <a:spAutoFit/>
          </a:bodyPr>
          <a:lstStyle/>
          <a:p>
            <a:r>
              <a:rPr lang="en-US" sz="4000" b="1" dirty="0">
                <a:cs typeface="+mj-cs"/>
              </a:rPr>
              <a:t>Photo Finish</a:t>
            </a:r>
            <a:endParaRPr lang="ar-IQ" sz="4000" b="1" dirty="0"/>
          </a:p>
        </p:txBody>
      </p:sp>
      <p:pic>
        <p:nvPicPr>
          <p:cNvPr id="30" name="صورة 29">
            <a:extLst>
              <a:ext uri="{FF2B5EF4-FFF2-40B4-BE49-F238E27FC236}">
                <a16:creationId xmlns:a16="http://schemas.microsoft.com/office/drawing/2014/main" xmlns="" id="{B29F96DE-22B5-5FD1-1180-C37C8CE7C6B0}"/>
              </a:ext>
            </a:extLst>
          </p:cNvPr>
          <p:cNvPicPr>
            <a:picLocks noChangeAspect="1"/>
          </p:cNvPicPr>
          <p:nvPr/>
        </p:nvPicPr>
        <p:blipFill>
          <a:blip r:embed="rId4">
            <a:extLst>
              <a:ext uri="{28A0092B-C50C-407E-A947-70E740481C1C}">
                <a14:useLocalDpi xmlns:a14="http://schemas.microsoft.com/office/drawing/2010/main" val="0"/>
              </a:ext>
            </a:extLst>
          </a:blip>
          <a:srcRect l="29246"/>
          <a:stretch/>
        </p:blipFill>
        <p:spPr>
          <a:xfrm>
            <a:off x="13190549" y="106043"/>
            <a:ext cx="5016694" cy="73181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2" name="صورة 31">
            <a:extLst>
              <a:ext uri="{FF2B5EF4-FFF2-40B4-BE49-F238E27FC236}">
                <a16:creationId xmlns:a16="http://schemas.microsoft.com/office/drawing/2014/main" xmlns="" id="{AEE8A80B-5457-55FD-9552-B70FB0BFA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7830" y="6743700"/>
            <a:ext cx="8198772" cy="3543300"/>
          </a:xfrm>
          <a:prstGeom prst="rect">
            <a:avLst/>
          </a:prstGeom>
        </p:spPr>
      </p:pic>
      <p:pic>
        <p:nvPicPr>
          <p:cNvPr id="33" name="Picture 4">
            <a:extLst>
              <a:ext uri="{FF2B5EF4-FFF2-40B4-BE49-F238E27FC236}">
                <a16:creationId xmlns:a16="http://schemas.microsoft.com/office/drawing/2014/main" xmlns="" id="{F444EFFD-2B70-4046-DC22-2022B657E1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3213" y="410726"/>
            <a:ext cx="2114550" cy="6783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370380" y="-2676077"/>
            <a:ext cx="692483" cy="7415731"/>
            <a:chOff x="0" y="0"/>
            <a:chExt cx="182382" cy="1953114"/>
          </a:xfrm>
        </p:grpSpPr>
        <p:sp>
          <p:nvSpPr>
            <p:cNvPr id="3" name="Freeform 3"/>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4" name="TextBox 4"/>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33499" y="5109030"/>
            <a:ext cx="6973140" cy="697314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4A22"/>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flipV="1">
            <a:off x="9294608" y="-281566"/>
            <a:ext cx="9167647" cy="9588840"/>
          </a:xfrm>
          <a:custGeom>
            <a:avLst/>
            <a:gdLst/>
            <a:ahLst/>
            <a:cxnLst/>
            <a:rect l="l" t="t" r="r" b="b"/>
            <a:pathLst>
              <a:path w="9167647" h="9588840">
                <a:moveTo>
                  <a:pt x="0" y="9588840"/>
                </a:moveTo>
                <a:lnTo>
                  <a:pt x="9167647" y="9588840"/>
                </a:lnTo>
                <a:lnTo>
                  <a:pt x="9167647" y="0"/>
                </a:lnTo>
                <a:lnTo>
                  <a:pt x="0" y="0"/>
                </a:lnTo>
                <a:lnTo>
                  <a:pt x="0" y="958884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8" name="Group 18"/>
          <p:cNvGrpSpPr/>
          <p:nvPr/>
        </p:nvGrpSpPr>
        <p:grpSpPr>
          <a:xfrm>
            <a:off x="16721507" y="-1463107"/>
            <a:ext cx="3062895" cy="306289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4A22"/>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7" name="مربع نص 26">
            <a:extLst>
              <a:ext uri="{FF2B5EF4-FFF2-40B4-BE49-F238E27FC236}">
                <a16:creationId xmlns:a16="http://schemas.microsoft.com/office/drawing/2014/main" xmlns="" id="{2CFE08D2-5DA9-0F63-2F64-00B43FAD35C9}"/>
              </a:ext>
            </a:extLst>
          </p:cNvPr>
          <p:cNvSpPr txBox="1"/>
          <p:nvPr/>
        </p:nvSpPr>
        <p:spPr>
          <a:xfrm>
            <a:off x="239771" y="666310"/>
            <a:ext cx="7309478" cy="646331"/>
          </a:xfrm>
          <a:prstGeom prst="rect">
            <a:avLst/>
          </a:prstGeom>
          <a:noFill/>
        </p:spPr>
        <p:txBody>
          <a:bodyPr wrap="square" rtlCol="1">
            <a:spAutoFit/>
          </a:bodyPr>
          <a:lstStyle/>
          <a:p>
            <a:pPr algn="r" rtl="1"/>
            <a:r>
              <a:rPr lang="ar-IQ" sz="3600" b="1" dirty="0">
                <a:cs typeface="+mj-cs"/>
              </a:rPr>
              <a:t>تقسيم فرق مشغلي اجهزة فوتو فنش والأجهزة </a:t>
            </a:r>
          </a:p>
        </p:txBody>
      </p:sp>
      <p:pic>
        <p:nvPicPr>
          <p:cNvPr id="29" name="صورة 28">
            <a:extLst>
              <a:ext uri="{FF2B5EF4-FFF2-40B4-BE49-F238E27FC236}">
                <a16:creationId xmlns:a16="http://schemas.microsoft.com/office/drawing/2014/main" xmlns="" id="{5E5A55A2-7CAA-07E2-1B81-EED7F26799EC}"/>
              </a:ext>
            </a:extLst>
          </p:cNvPr>
          <p:cNvPicPr>
            <a:picLocks noChangeAspect="1"/>
          </p:cNvPicPr>
          <p:nvPr/>
        </p:nvPicPr>
        <p:blipFill>
          <a:blip r:embed="rId4">
            <a:extLst>
              <a:ext uri="{28A0092B-C50C-407E-A947-70E740481C1C}">
                <a14:useLocalDpi xmlns:a14="http://schemas.microsoft.com/office/drawing/2010/main" val="0"/>
              </a:ext>
            </a:extLst>
          </a:blip>
          <a:srcRect l="5150" r="6223"/>
          <a:stretch/>
        </p:blipFill>
        <p:spPr>
          <a:xfrm>
            <a:off x="532143" y="2013347"/>
            <a:ext cx="8313703" cy="7918116"/>
          </a:xfrm>
          <a:prstGeom prst="rect">
            <a:avLst/>
          </a:prstGeom>
        </p:spPr>
      </p:pic>
      <p:sp>
        <p:nvSpPr>
          <p:cNvPr id="30" name="مربع نص 29">
            <a:extLst>
              <a:ext uri="{FF2B5EF4-FFF2-40B4-BE49-F238E27FC236}">
                <a16:creationId xmlns:a16="http://schemas.microsoft.com/office/drawing/2014/main" xmlns="" id="{94E60DC7-9A19-B7E5-CDA8-AE8AD36A2FFC}"/>
              </a:ext>
            </a:extLst>
          </p:cNvPr>
          <p:cNvSpPr txBox="1"/>
          <p:nvPr/>
        </p:nvSpPr>
        <p:spPr>
          <a:xfrm>
            <a:off x="9970277" y="1044861"/>
            <a:ext cx="8118332" cy="910005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342900" indent="-342900" algn="justLow" rtl="1">
              <a:lnSpc>
                <a:spcPct val="150000"/>
              </a:lnSpc>
              <a:buFont typeface="+mj-lt"/>
              <a:buAutoNum type="arabicPeriod"/>
            </a:pPr>
            <a:r>
              <a:rPr lang="ar-IQ" sz="4800" b="1" dirty="0">
                <a:solidFill>
                  <a:schemeClr val="accent1">
                    <a:lumMod val="75000"/>
                  </a:schemeClr>
                </a:solidFill>
                <a:cs typeface="+mj-cs"/>
              </a:rPr>
              <a:t> تسجيل بيانات اللاعبين - بادلينكس</a:t>
            </a:r>
          </a:p>
          <a:p>
            <a:pPr marL="342900" indent="-342900" algn="justLow" rtl="1">
              <a:lnSpc>
                <a:spcPct val="150000"/>
              </a:lnSpc>
              <a:buFont typeface="+mj-lt"/>
              <a:buAutoNum type="arabicPeriod"/>
            </a:pPr>
            <a:r>
              <a:rPr lang="ar-IQ" sz="4800" b="1" dirty="0">
                <a:solidFill>
                  <a:schemeClr val="accent1">
                    <a:lumMod val="75000"/>
                  </a:schemeClr>
                </a:solidFill>
                <a:cs typeface="+mj-cs"/>
              </a:rPr>
              <a:t> خط النهاية ( كامرات الالتقاط ) </a:t>
            </a:r>
          </a:p>
          <a:p>
            <a:pPr marL="342900" indent="-342900" algn="justLow" rtl="1">
              <a:lnSpc>
                <a:spcPct val="150000"/>
              </a:lnSpc>
              <a:buFont typeface="+mj-lt"/>
              <a:buAutoNum type="arabicPeriod"/>
            </a:pPr>
            <a:r>
              <a:rPr lang="ar-IQ" sz="4800" b="1" dirty="0">
                <a:solidFill>
                  <a:schemeClr val="accent1">
                    <a:lumMod val="75000"/>
                  </a:schemeClr>
                </a:solidFill>
                <a:cs typeface="+mj-cs"/>
              </a:rPr>
              <a:t> الفولت ستارت(</a:t>
            </a:r>
            <a:r>
              <a:rPr lang="en-US" sz="4800" b="1" dirty="0">
                <a:solidFill>
                  <a:schemeClr val="accent1">
                    <a:lumMod val="75000"/>
                  </a:schemeClr>
                </a:solidFill>
                <a:cs typeface="+mj-cs"/>
              </a:rPr>
              <a:t>(Fals Start</a:t>
            </a:r>
            <a:r>
              <a:rPr lang="ar-IQ" sz="4800" b="1" dirty="0">
                <a:solidFill>
                  <a:schemeClr val="accent1">
                    <a:lumMod val="75000"/>
                  </a:schemeClr>
                </a:solidFill>
                <a:cs typeface="+mj-cs"/>
              </a:rPr>
              <a:t> ( البداية الخاطئة )</a:t>
            </a:r>
          </a:p>
          <a:p>
            <a:pPr marL="342900" indent="-342900" algn="justLow" rtl="1">
              <a:lnSpc>
                <a:spcPct val="150000"/>
              </a:lnSpc>
              <a:buFont typeface="+mj-lt"/>
              <a:buAutoNum type="arabicPeriod"/>
            </a:pPr>
            <a:r>
              <a:rPr lang="ar-IQ" sz="4800" b="1" dirty="0">
                <a:solidFill>
                  <a:schemeClr val="accent1">
                    <a:lumMod val="75000"/>
                  </a:schemeClr>
                </a:solidFill>
                <a:cs typeface="+mj-cs"/>
              </a:rPr>
              <a:t> استخراج وطبع النتائج </a:t>
            </a:r>
          </a:p>
          <a:p>
            <a:pPr marL="342900" indent="-342900" algn="justLow" rtl="1">
              <a:lnSpc>
                <a:spcPct val="150000"/>
              </a:lnSpc>
              <a:buFont typeface="+mj-lt"/>
              <a:buAutoNum type="arabicPeriod"/>
            </a:pPr>
            <a:r>
              <a:rPr lang="ar-IQ" sz="4800" b="1" dirty="0">
                <a:solidFill>
                  <a:schemeClr val="accent1">
                    <a:lumMod val="75000"/>
                  </a:schemeClr>
                </a:solidFill>
                <a:cs typeface="+mj-cs"/>
              </a:rPr>
              <a:t> عرض النتائج ( الشاشات )</a:t>
            </a:r>
          </a:p>
          <a:p>
            <a:pPr marL="342900" indent="-342900" algn="justLow" rtl="1">
              <a:lnSpc>
                <a:spcPct val="150000"/>
              </a:lnSpc>
              <a:buFont typeface="+mj-lt"/>
              <a:buAutoNum type="arabicPeriod"/>
            </a:pPr>
            <a:r>
              <a:rPr lang="ar-IQ" sz="4800" b="1" dirty="0">
                <a:solidFill>
                  <a:schemeClr val="accent1">
                    <a:lumMod val="75000"/>
                  </a:schemeClr>
                </a:solidFill>
                <a:cs typeface="+mj-cs"/>
              </a:rPr>
              <a:t> ليزر لينكس </a:t>
            </a:r>
            <a:r>
              <a:rPr lang="en-US" sz="5400" dirty="0">
                <a:solidFill>
                  <a:schemeClr val="accent1">
                    <a:lumMod val="75000"/>
                  </a:schemeClr>
                </a:solidFill>
              </a:rPr>
              <a:t>Photo Finish Laser Measurement</a:t>
            </a:r>
            <a:endParaRPr lang="ar-IQ" sz="4800" b="1" dirty="0">
              <a:solidFill>
                <a:schemeClr val="accent1">
                  <a:lumMod val="75000"/>
                </a:schemeClr>
              </a:solidFill>
              <a:cs typeface="+mj-cs"/>
            </a:endParaRPr>
          </a:p>
        </p:txBody>
      </p:sp>
      <p:sp>
        <p:nvSpPr>
          <p:cNvPr id="31" name="مربع نص 30">
            <a:extLst>
              <a:ext uri="{FF2B5EF4-FFF2-40B4-BE49-F238E27FC236}">
                <a16:creationId xmlns:a16="http://schemas.microsoft.com/office/drawing/2014/main" xmlns="" id="{BE3215FF-B0A5-D390-4C24-034967485171}"/>
              </a:ext>
            </a:extLst>
          </p:cNvPr>
          <p:cNvSpPr txBox="1"/>
          <p:nvPr/>
        </p:nvSpPr>
        <p:spPr>
          <a:xfrm>
            <a:off x="8923303" y="8978047"/>
            <a:ext cx="777485" cy="1015663"/>
          </a:xfrm>
          <a:prstGeom prst="rect">
            <a:avLst/>
          </a:prstGeom>
          <a:noFill/>
        </p:spPr>
        <p:txBody>
          <a:bodyPr wrap="square" rtlCol="1">
            <a:spAutoFit/>
          </a:bodyPr>
          <a:lstStyle/>
          <a:p>
            <a:r>
              <a:rPr lang="ar-IQ" sz="6000" b="1" dirty="0"/>
              <a:t>1</a:t>
            </a:r>
          </a:p>
        </p:txBody>
      </p:sp>
      <p:sp>
        <p:nvSpPr>
          <p:cNvPr id="32" name="إطار 31">
            <a:extLst>
              <a:ext uri="{FF2B5EF4-FFF2-40B4-BE49-F238E27FC236}">
                <a16:creationId xmlns:a16="http://schemas.microsoft.com/office/drawing/2014/main" xmlns="" id="{FA99023E-EB2C-795E-AD35-DB80985B7A30}"/>
              </a:ext>
            </a:extLst>
          </p:cNvPr>
          <p:cNvSpPr/>
          <p:nvPr/>
        </p:nvSpPr>
        <p:spPr>
          <a:xfrm>
            <a:off x="8809284" y="8958997"/>
            <a:ext cx="914400" cy="9906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33" name="مربع نص 32">
            <a:extLst>
              <a:ext uri="{FF2B5EF4-FFF2-40B4-BE49-F238E27FC236}">
                <a16:creationId xmlns:a16="http://schemas.microsoft.com/office/drawing/2014/main" xmlns="" id="{C2F868FF-1D94-8061-B4FC-C774C579027A}"/>
              </a:ext>
            </a:extLst>
          </p:cNvPr>
          <p:cNvSpPr txBox="1"/>
          <p:nvPr/>
        </p:nvSpPr>
        <p:spPr>
          <a:xfrm>
            <a:off x="5857243" y="6781740"/>
            <a:ext cx="777485" cy="1015663"/>
          </a:xfrm>
          <a:prstGeom prst="rect">
            <a:avLst/>
          </a:prstGeom>
          <a:noFill/>
        </p:spPr>
        <p:txBody>
          <a:bodyPr wrap="square" rtlCol="1">
            <a:spAutoFit/>
          </a:bodyPr>
          <a:lstStyle/>
          <a:p>
            <a:r>
              <a:rPr lang="ar-IQ" sz="6000" b="1" dirty="0"/>
              <a:t>5</a:t>
            </a:r>
          </a:p>
        </p:txBody>
      </p:sp>
      <p:sp>
        <p:nvSpPr>
          <p:cNvPr id="34" name="إطار 33">
            <a:extLst>
              <a:ext uri="{FF2B5EF4-FFF2-40B4-BE49-F238E27FC236}">
                <a16:creationId xmlns:a16="http://schemas.microsoft.com/office/drawing/2014/main" xmlns="" id="{7D506CF6-BF61-6B03-8C63-86D4DD62BDF2}"/>
              </a:ext>
            </a:extLst>
          </p:cNvPr>
          <p:cNvSpPr/>
          <p:nvPr/>
        </p:nvSpPr>
        <p:spPr>
          <a:xfrm>
            <a:off x="5702556" y="6764376"/>
            <a:ext cx="914400" cy="9906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35" name="مربع نص 34">
            <a:extLst>
              <a:ext uri="{FF2B5EF4-FFF2-40B4-BE49-F238E27FC236}">
                <a16:creationId xmlns:a16="http://schemas.microsoft.com/office/drawing/2014/main" xmlns="" id="{FA1CA610-9C85-2201-1177-118517DC4FEE}"/>
              </a:ext>
            </a:extLst>
          </p:cNvPr>
          <p:cNvSpPr txBox="1"/>
          <p:nvPr/>
        </p:nvSpPr>
        <p:spPr>
          <a:xfrm>
            <a:off x="6849238" y="7283053"/>
            <a:ext cx="777485" cy="1015663"/>
          </a:xfrm>
          <a:prstGeom prst="rect">
            <a:avLst/>
          </a:prstGeom>
          <a:noFill/>
        </p:spPr>
        <p:txBody>
          <a:bodyPr wrap="square" rtlCol="1">
            <a:spAutoFit/>
          </a:bodyPr>
          <a:lstStyle/>
          <a:p>
            <a:r>
              <a:rPr lang="ar-IQ" sz="6000" b="1" dirty="0"/>
              <a:t>2</a:t>
            </a:r>
          </a:p>
        </p:txBody>
      </p:sp>
      <p:sp>
        <p:nvSpPr>
          <p:cNvPr id="36" name="إطار 35">
            <a:extLst>
              <a:ext uri="{FF2B5EF4-FFF2-40B4-BE49-F238E27FC236}">
                <a16:creationId xmlns:a16="http://schemas.microsoft.com/office/drawing/2014/main" xmlns="" id="{D12E89AE-37B1-D5C7-ECEC-83FC750D1D36}"/>
              </a:ext>
            </a:extLst>
          </p:cNvPr>
          <p:cNvSpPr/>
          <p:nvPr/>
        </p:nvSpPr>
        <p:spPr>
          <a:xfrm>
            <a:off x="6679162" y="7283053"/>
            <a:ext cx="914400" cy="9906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cxnSp>
        <p:nvCxnSpPr>
          <p:cNvPr id="38" name="رابط مستقيم 37">
            <a:extLst>
              <a:ext uri="{FF2B5EF4-FFF2-40B4-BE49-F238E27FC236}">
                <a16:creationId xmlns:a16="http://schemas.microsoft.com/office/drawing/2014/main" xmlns="" id="{61329C02-FFBC-2675-EB90-8E9B609C79F9}"/>
              </a:ext>
            </a:extLst>
          </p:cNvPr>
          <p:cNvCxnSpPr/>
          <p:nvPr/>
        </p:nvCxnSpPr>
        <p:spPr>
          <a:xfrm>
            <a:off x="7219981" y="8289448"/>
            <a:ext cx="36000" cy="1620000"/>
          </a:xfrm>
          <a:prstGeom prst="line">
            <a:avLst/>
          </a:prstGeom>
        </p:spPr>
        <p:style>
          <a:lnRef idx="3">
            <a:schemeClr val="accent1"/>
          </a:lnRef>
          <a:fillRef idx="0">
            <a:schemeClr val="accent1"/>
          </a:fillRef>
          <a:effectRef idx="2">
            <a:schemeClr val="accent1"/>
          </a:effectRef>
          <a:fontRef idx="minor">
            <a:schemeClr val="tx1"/>
          </a:fontRef>
        </p:style>
      </p:cxnSp>
      <p:sp>
        <p:nvSpPr>
          <p:cNvPr id="39" name="مربع نص 38">
            <a:extLst>
              <a:ext uri="{FF2B5EF4-FFF2-40B4-BE49-F238E27FC236}">
                <a16:creationId xmlns:a16="http://schemas.microsoft.com/office/drawing/2014/main" xmlns="" id="{B4D0361D-D89D-7423-A3F7-F80E06858E1F}"/>
              </a:ext>
            </a:extLst>
          </p:cNvPr>
          <p:cNvSpPr txBox="1"/>
          <p:nvPr/>
        </p:nvSpPr>
        <p:spPr>
          <a:xfrm>
            <a:off x="2345975" y="7321144"/>
            <a:ext cx="777485" cy="1015663"/>
          </a:xfrm>
          <a:prstGeom prst="rect">
            <a:avLst/>
          </a:prstGeom>
          <a:noFill/>
        </p:spPr>
        <p:txBody>
          <a:bodyPr wrap="square" rtlCol="1">
            <a:spAutoFit/>
          </a:bodyPr>
          <a:lstStyle/>
          <a:p>
            <a:r>
              <a:rPr lang="ar-IQ" sz="6000" b="1" dirty="0"/>
              <a:t>3</a:t>
            </a:r>
          </a:p>
        </p:txBody>
      </p:sp>
      <p:sp>
        <p:nvSpPr>
          <p:cNvPr id="40" name="إطار 39">
            <a:extLst>
              <a:ext uri="{FF2B5EF4-FFF2-40B4-BE49-F238E27FC236}">
                <a16:creationId xmlns:a16="http://schemas.microsoft.com/office/drawing/2014/main" xmlns="" id="{66FDA81F-6A27-6BC5-906D-646AAF2B7DD2}"/>
              </a:ext>
            </a:extLst>
          </p:cNvPr>
          <p:cNvSpPr/>
          <p:nvPr/>
        </p:nvSpPr>
        <p:spPr>
          <a:xfrm>
            <a:off x="2200174" y="7318188"/>
            <a:ext cx="914400" cy="9906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cxnSp>
        <p:nvCxnSpPr>
          <p:cNvPr id="41" name="رابط مستقيم 40">
            <a:extLst>
              <a:ext uri="{FF2B5EF4-FFF2-40B4-BE49-F238E27FC236}">
                <a16:creationId xmlns:a16="http://schemas.microsoft.com/office/drawing/2014/main" xmlns="" id="{D223E0CF-A380-2977-42AB-16BAEB3531ED}"/>
              </a:ext>
            </a:extLst>
          </p:cNvPr>
          <p:cNvCxnSpPr/>
          <p:nvPr/>
        </p:nvCxnSpPr>
        <p:spPr>
          <a:xfrm>
            <a:off x="2639374" y="8308498"/>
            <a:ext cx="36000" cy="1620000"/>
          </a:xfrm>
          <a:prstGeom prst="line">
            <a:avLst/>
          </a:prstGeom>
        </p:spPr>
        <p:style>
          <a:lnRef idx="3">
            <a:schemeClr val="accent1"/>
          </a:lnRef>
          <a:fillRef idx="0">
            <a:schemeClr val="accent1"/>
          </a:fillRef>
          <a:effectRef idx="2">
            <a:schemeClr val="accent1"/>
          </a:effectRef>
          <a:fontRef idx="minor">
            <a:schemeClr val="tx1"/>
          </a:fontRef>
        </p:style>
      </p:cxnSp>
      <p:sp>
        <p:nvSpPr>
          <p:cNvPr id="42" name="إطار 41">
            <a:extLst>
              <a:ext uri="{FF2B5EF4-FFF2-40B4-BE49-F238E27FC236}">
                <a16:creationId xmlns:a16="http://schemas.microsoft.com/office/drawing/2014/main" xmlns="" id="{C37514D3-BE6E-572D-DFA8-94D20D5CFF01}"/>
              </a:ext>
            </a:extLst>
          </p:cNvPr>
          <p:cNvSpPr/>
          <p:nvPr/>
        </p:nvSpPr>
        <p:spPr>
          <a:xfrm>
            <a:off x="6679162" y="6298971"/>
            <a:ext cx="914400" cy="9906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44" name="مربع نص 43">
            <a:extLst>
              <a:ext uri="{FF2B5EF4-FFF2-40B4-BE49-F238E27FC236}">
                <a16:creationId xmlns:a16="http://schemas.microsoft.com/office/drawing/2014/main" xmlns="" id="{040F792B-5D69-82DC-EB50-ABFF655FFC26}"/>
              </a:ext>
            </a:extLst>
          </p:cNvPr>
          <p:cNvSpPr txBox="1"/>
          <p:nvPr/>
        </p:nvSpPr>
        <p:spPr>
          <a:xfrm>
            <a:off x="6849238" y="6325992"/>
            <a:ext cx="777485" cy="1015663"/>
          </a:xfrm>
          <a:prstGeom prst="rect">
            <a:avLst/>
          </a:prstGeom>
          <a:noFill/>
        </p:spPr>
        <p:txBody>
          <a:bodyPr wrap="square" rtlCol="1">
            <a:spAutoFit/>
          </a:bodyPr>
          <a:lstStyle/>
          <a:p>
            <a:r>
              <a:rPr lang="ar-IQ" sz="6000" b="1" dirty="0"/>
              <a:t>4</a:t>
            </a:r>
          </a:p>
        </p:txBody>
      </p:sp>
      <p:sp>
        <p:nvSpPr>
          <p:cNvPr id="45" name="مستطيل 44">
            <a:extLst>
              <a:ext uri="{FF2B5EF4-FFF2-40B4-BE49-F238E27FC236}">
                <a16:creationId xmlns:a16="http://schemas.microsoft.com/office/drawing/2014/main" xmlns="" id="{C5C59B61-B795-4277-06F4-C4F02DFB6E4D}"/>
              </a:ext>
            </a:extLst>
          </p:cNvPr>
          <p:cNvSpPr/>
          <p:nvPr/>
        </p:nvSpPr>
        <p:spPr>
          <a:xfrm>
            <a:off x="7136362" y="4663190"/>
            <a:ext cx="709974" cy="2080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47" name="رابط مستقيم 46">
            <a:extLst>
              <a:ext uri="{FF2B5EF4-FFF2-40B4-BE49-F238E27FC236}">
                <a16:creationId xmlns:a16="http://schemas.microsoft.com/office/drawing/2014/main" xmlns="" id="{DE168C77-24CF-D051-93D6-63E4587264D7}"/>
              </a:ext>
            </a:extLst>
          </p:cNvPr>
          <p:cNvCxnSpPr>
            <a:cxnSpLocks/>
          </p:cNvCxnSpPr>
          <p:nvPr/>
        </p:nvCxnSpPr>
        <p:spPr>
          <a:xfrm flipH="1" flipV="1">
            <a:off x="4003555" y="3627253"/>
            <a:ext cx="3115035" cy="1012033"/>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رابط مستقيم 47">
            <a:extLst>
              <a:ext uri="{FF2B5EF4-FFF2-40B4-BE49-F238E27FC236}">
                <a16:creationId xmlns:a16="http://schemas.microsoft.com/office/drawing/2014/main" xmlns="" id="{CBDEC35C-9D45-0CB0-B6E7-B4A1BE2C6B8B}"/>
              </a:ext>
            </a:extLst>
          </p:cNvPr>
          <p:cNvCxnSpPr>
            <a:cxnSpLocks/>
          </p:cNvCxnSpPr>
          <p:nvPr/>
        </p:nvCxnSpPr>
        <p:spPr>
          <a:xfrm flipH="1">
            <a:off x="3940222" y="4871257"/>
            <a:ext cx="3178368" cy="727392"/>
          </a:xfrm>
          <a:prstGeom prst="line">
            <a:avLst/>
          </a:prstGeom>
        </p:spPr>
        <p:style>
          <a:lnRef idx="3">
            <a:schemeClr val="accent1"/>
          </a:lnRef>
          <a:fillRef idx="0">
            <a:schemeClr val="accent1"/>
          </a:fillRef>
          <a:effectRef idx="2">
            <a:schemeClr val="accent1"/>
          </a:effectRef>
          <a:fontRef idx="minor">
            <a:schemeClr val="tx1"/>
          </a:fontRef>
        </p:style>
      </p:cxnSp>
      <p:sp>
        <p:nvSpPr>
          <p:cNvPr id="53" name="مربع نص 52">
            <a:extLst>
              <a:ext uri="{FF2B5EF4-FFF2-40B4-BE49-F238E27FC236}">
                <a16:creationId xmlns:a16="http://schemas.microsoft.com/office/drawing/2014/main" xmlns="" id="{86421291-619A-DED0-7864-691F0EA63336}"/>
              </a:ext>
            </a:extLst>
          </p:cNvPr>
          <p:cNvSpPr txBox="1"/>
          <p:nvPr/>
        </p:nvSpPr>
        <p:spPr>
          <a:xfrm>
            <a:off x="5049431" y="3811061"/>
            <a:ext cx="709974" cy="1446550"/>
          </a:xfrm>
          <a:prstGeom prst="rect">
            <a:avLst/>
          </a:prstGeom>
          <a:noFill/>
        </p:spPr>
        <p:txBody>
          <a:bodyPr wrap="square" rtlCol="1">
            <a:spAutoFit/>
          </a:bodyPr>
          <a:lstStyle/>
          <a:p>
            <a:r>
              <a:rPr lang="ar-IQ" sz="8800" dirty="0">
                <a:solidFill>
                  <a:schemeClr val="accent1">
                    <a:lumMod val="75000"/>
                  </a:schemeClr>
                </a:solidFill>
              </a:rPr>
              <a:t>)</a:t>
            </a:r>
          </a:p>
        </p:txBody>
      </p:sp>
      <p:sp>
        <p:nvSpPr>
          <p:cNvPr id="54" name="مربع نص 53">
            <a:extLst>
              <a:ext uri="{FF2B5EF4-FFF2-40B4-BE49-F238E27FC236}">
                <a16:creationId xmlns:a16="http://schemas.microsoft.com/office/drawing/2014/main" xmlns="" id="{C82AB958-4082-218C-CEBC-AFE2A36973BF}"/>
              </a:ext>
            </a:extLst>
          </p:cNvPr>
          <p:cNvSpPr txBox="1"/>
          <p:nvPr/>
        </p:nvSpPr>
        <p:spPr>
          <a:xfrm>
            <a:off x="4319250" y="3554517"/>
            <a:ext cx="709974" cy="1862048"/>
          </a:xfrm>
          <a:prstGeom prst="rect">
            <a:avLst/>
          </a:prstGeom>
          <a:noFill/>
        </p:spPr>
        <p:txBody>
          <a:bodyPr wrap="square" rtlCol="1">
            <a:spAutoFit/>
          </a:bodyPr>
          <a:lstStyle/>
          <a:p>
            <a:r>
              <a:rPr lang="ar-IQ" sz="11500" dirty="0">
                <a:solidFill>
                  <a:schemeClr val="accent1">
                    <a:lumMod val="75000"/>
                  </a:schemeClr>
                </a:solidFill>
              </a:rPr>
              <a:t>)</a:t>
            </a:r>
          </a:p>
        </p:txBody>
      </p:sp>
      <p:sp>
        <p:nvSpPr>
          <p:cNvPr id="55" name="مربع نص 54">
            <a:extLst>
              <a:ext uri="{FF2B5EF4-FFF2-40B4-BE49-F238E27FC236}">
                <a16:creationId xmlns:a16="http://schemas.microsoft.com/office/drawing/2014/main" xmlns="" id="{627077E5-6CDF-8E0D-148D-EE677165C777}"/>
              </a:ext>
            </a:extLst>
          </p:cNvPr>
          <p:cNvSpPr txBox="1"/>
          <p:nvPr/>
        </p:nvSpPr>
        <p:spPr>
          <a:xfrm>
            <a:off x="3567463" y="3373014"/>
            <a:ext cx="709974" cy="2215991"/>
          </a:xfrm>
          <a:prstGeom prst="rect">
            <a:avLst/>
          </a:prstGeom>
          <a:noFill/>
        </p:spPr>
        <p:txBody>
          <a:bodyPr wrap="square" rtlCol="1">
            <a:spAutoFit/>
          </a:bodyPr>
          <a:lstStyle/>
          <a:p>
            <a:r>
              <a:rPr lang="ar-IQ" sz="13800" dirty="0">
                <a:solidFill>
                  <a:schemeClr val="accent1">
                    <a:lumMod val="75000"/>
                  </a:schemeClr>
                </a:solidFill>
              </a:rPr>
              <a:t>)</a:t>
            </a:r>
          </a:p>
        </p:txBody>
      </p:sp>
      <p:sp>
        <p:nvSpPr>
          <p:cNvPr id="57" name="إطار 56">
            <a:extLst>
              <a:ext uri="{FF2B5EF4-FFF2-40B4-BE49-F238E27FC236}">
                <a16:creationId xmlns:a16="http://schemas.microsoft.com/office/drawing/2014/main" xmlns="" id="{BE3F3BDE-7A84-986F-74AA-C37C9D61198A}"/>
              </a:ext>
            </a:extLst>
          </p:cNvPr>
          <p:cNvSpPr/>
          <p:nvPr/>
        </p:nvSpPr>
        <p:spPr>
          <a:xfrm>
            <a:off x="7002640" y="3423325"/>
            <a:ext cx="843695" cy="880368"/>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58" name="مربع نص 57">
            <a:extLst>
              <a:ext uri="{FF2B5EF4-FFF2-40B4-BE49-F238E27FC236}">
                <a16:creationId xmlns:a16="http://schemas.microsoft.com/office/drawing/2014/main" xmlns="" id="{6B802C7C-DA84-8D77-2951-7403449AC80D}"/>
              </a:ext>
            </a:extLst>
          </p:cNvPr>
          <p:cNvSpPr txBox="1"/>
          <p:nvPr/>
        </p:nvSpPr>
        <p:spPr>
          <a:xfrm>
            <a:off x="7118590" y="3406237"/>
            <a:ext cx="777485" cy="1015663"/>
          </a:xfrm>
          <a:prstGeom prst="rect">
            <a:avLst/>
          </a:prstGeom>
          <a:noFill/>
        </p:spPr>
        <p:txBody>
          <a:bodyPr wrap="square" rtlCol="1">
            <a:spAutoFit/>
          </a:bodyPr>
          <a:lstStyle/>
          <a:p>
            <a:r>
              <a:rPr lang="ar-IQ" sz="6000" b="1" dirty="0"/>
              <a:t>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352117" y="-3093781"/>
            <a:ext cx="692483" cy="7415731"/>
            <a:chOff x="0" y="0"/>
            <a:chExt cx="182382" cy="1953114"/>
          </a:xfrm>
        </p:grpSpPr>
        <p:sp>
          <p:nvSpPr>
            <p:cNvPr id="3" name="Freeform 3"/>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4" name="TextBox 4"/>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69249" y="3027761"/>
            <a:ext cx="5760000" cy="5580098"/>
            <a:chOff x="0" y="0"/>
            <a:chExt cx="1406189" cy="1086891"/>
          </a:xfrm>
        </p:grpSpPr>
        <p:sp>
          <p:nvSpPr>
            <p:cNvPr id="10" name="Freeform 10"/>
            <p:cNvSpPr/>
            <p:nvPr/>
          </p:nvSpPr>
          <p:spPr>
            <a:xfrm>
              <a:off x="0" y="0"/>
              <a:ext cx="1406189" cy="1086891"/>
            </a:xfrm>
            <a:custGeom>
              <a:avLst/>
              <a:gdLst/>
              <a:ahLst/>
              <a:cxnLst/>
              <a:rect l="l" t="t" r="r" b="b"/>
              <a:pathLst>
                <a:path w="1406189" h="1086891">
                  <a:moveTo>
                    <a:pt x="58001" y="0"/>
                  </a:moveTo>
                  <a:lnTo>
                    <a:pt x="1348188" y="0"/>
                  </a:lnTo>
                  <a:cubicBezTo>
                    <a:pt x="1363571" y="0"/>
                    <a:pt x="1378324" y="6111"/>
                    <a:pt x="1389201" y="16988"/>
                  </a:cubicBezTo>
                  <a:cubicBezTo>
                    <a:pt x="1400079" y="27866"/>
                    <a:pt x="1406189" y="42618"/>
                    <a:pt x="1406189" y="58001"/>
                  </a:cubicBezTo>
                  <a:lnTo>
                    <a:pt x="1406189" y="1028889"/>
                  </a:lnTo>
                  <a:cubicBezTo>
                    <a:pt x="1406189" y="1060923"/>
                    <a:pt x="1380221" y="1086891"/>
                    <a:pt x="1348188" y="1086891"/>
                  </a:cubicBezTo>
                  <a:lnTo>
                    <a:pt x="58001" y="1086891"/>
                  </a:lnTo>
                  <a:cubicBezTo>
                    <a:pt x="25968" y="1086891"/>
                    <a:pt x="0" y="1060923"/>
                    <a:pt x="0" y="1028889"/>
                  </a:cubicBezTo>
                  <a:lnTo>
                    <a:pt x="0" y="58001"/>
                  </a:lnTo>
                  <a:cubicBezTo>
                    <a:pt x="0" y="25968"/>
                    <a:pt x="25968" y="0"/>
                    <a:pt x="58001" y="0"/>
                  </a:cubicBezTo>
                  <a:close/>
                </a:path>
              </a:pathLst>
            </a:custGeom>
            <a:solidFill>
              <a:srgbClr val="000000">
                <a:alpha val="0"/>
              </a:srgbClr>
            </a:solidFill>
            <a:ln w="38100" cap="rnd">
              <a:solidFill>
                <a:srgbClr val="43710B"/>
              </a:solidFill>
              <a:prstDash val="solid"/>
              <a:round/>
            </a:ln>
          </p:spPr>
        </p:sp>
        <p:sp>
          <p:nvSpPr>
            <p:cNvPr id="11" name="TextBox 11"/>
            <p:cNvSpPr txBox="1"/>
            <p:nvPr/>
          </p:nvSpPr>
          <p:spPr>
            <a:xfrm>
              <a:off x="0" y="-38100"/>
              <a:ext cx="1406189" cy="1124991"/>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9395183" y="1028700"/>
            <a:ext cx="9167647" cy="9588840"/>
          </a:xfrm>
          <a:custGeom>
            <a:avLst/>
            <a:gdLst/>
            <a:ahLst/>
            <a:cxnLst/>
            <a:rect l="l" t="t" r="r" b="b"/>
            <a:pathLst>
              <a:path w="9167647" h="9588840">
                <a:moveTo>
                  <a:pt x="0" y="0"/>
                </a:moveTo>
                <a:lnTo>
                  <a:pt x="9167647" y="0"/>
                </a:lnTo>
                <a:lnTo>
                  <a:pt x="9167647" y="9588840"/>
                </a:lnTo>
                <a:lnTo>
                  <a:pt x="0" y="95888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9" name="Group 29"/>
          <p:cNvGrpSpPr/>
          <p:nvPr/>
        </p:nvGrpSpPr>
        <p:grpSpPr>
          <a:xfrm>
            <a:off x="12159120" y="3027760"/>
            <a:ext cx="5760000" cy="5580099"/>
            <a:chOff x="0" y="0"/>
            <a:chExt cx="1406189" cy="1086891"/>
          </a:xfrm>
        </p:grpSpPr>
        <p:sp>
          <p:nvSpPr>
            <p:cNvPr id="30" name="Freeform 30"/>
            <p:cNvSpPr/>
            <p:nvPr/>
          </p:nvSpPr>
          <p:spPr>
            <a:xfrm>
              <a:off x="0" y="0"/>
              <a:ext cx="1406189" cy="1086891"/>
            </a:xfrm>
            <a:custGeom>
              <a:avLst/>
              <a:gdLst/>
              <a:ahLst/>
              <a:cxnLst/>
              <a:rect l="l" t="t" r="r" b="b"/>
              <a:pathLst>
                <a:path w="1406189" h="1086891">
                  <a:moveTo>
                    <a:pt x="58001" y="0"/>
                  </a:moveTo>
                  <a:lnTo>
                    <a:pt x="1348188" y="0"/>
                  </a:lnTo>
                  <a:cubicBezTo>
                    <a:pt x="1363571" y="0"/>
                    <a:pt x="1378324" y="6111"/>
                    <a:pt x="1389201" y="16988"/>
                  </a:cubicBezTo>
                  <a:cubicBezTo>
                    <a:pt x="1400079" y="27866"/>
                    <a:pt x="1406189" y="42618"/>
                    <a:pt x="1406189" y="58001"/>
                  </a:cubicBezTo>
                  <a:lnTo>
                    <a:pt x="1406189" y="1028889"/>
                  </a:lnTo>
                  <a:cubicBezTo>
                    <a:pt x="1406189" y="1060923"/>
                    <a:pt x="1380221" y="1086891"/>
                    <a:pt x="1348188" y="1086891"/>
                  </a:cubicBezTo>
                  <a:lnTo>
                    <a:pt x="58001" y="1086891"/>
                  </a:lnTo>
                  <a:cubicBezTo>
                    <a:pt x="25968" y="1086891"/>
                    <a:pt x="0" y="1060923"/>
                    <a:pt x="0" y="1028889"/>
                  </a:cubicBezTo>
                  <a:lnTo>
                    <a:pt x="0" y="58001"/>
                  </a:lnTo>
                  <a:cubicBezTo>
                    <a:pt x="0" y="25968"/>
                    <a:pt x="25968" y="0"/>
                    <a:pt x="58001" y="0"/>
                  </a:cubicBezTo>
                  <a:close/>
                </a:path>
              </a:pathLst>
            </a:custGeom>
            <a:solidFill>
              <a:srgbClr val="000000">
                <a:alpha val="0"/>
              </a:srgbClr>
            </a:solidFill>
            <a:ln w="38100" cap="rnd">
              <a:solidFill>
                <a:srgbClr val="43710B"/>
              </a:solidFill>
              <a:prstDash val="solid"/>
              <a:round/>
            </a:ln>
          </p:spPr>
        </p:sp>
        <p:sp>
          <p:nvSpPr>
            <p:cNvPr id="31" name="TextBox 31"/>
            <p:cNvSpPr txBox="1"/>
            <p:nvPr/>
          </p:nvSpPr>
          <p:spPr>
            <a:xfrm>
              <a:off x="0" y="-38100"/>
              <a:ext cx="1406189" cy="1124991"/>
            </a:xfrm>
            <a:prstGeom prst="rect">
              <a:avLst/>
            </a:prstGeom>
          </p:spPr>
          <p:txBody>
            <a:bodyPr lIns="50800" tIns="50800" rIns="50800" bIns="50800" rtlCol="0" anchor="ctr"/>
            <a:lstStyle/>
            <a:p>
              <a:pPr algn="ctr">
                <a:lnSpc>
                  <a:spcPts val="2659"/>
                </a:lnSpc>
              </a:pPr>
              <a:endParaRPr/>
            </a:p>
          </p:txBody>
        </p:sp>
      </p:grpSp>
      <p:grpSp>
        <p:nvGrpSpPr>
          <p:cNvPr id="34" name="Group 34"/>
          <p:cNvGrpSpPr/>
          <p:nvPr/>
        </p:nvGrpSpPr>
        <p:grpSpPr>
          <a:xfrm>
            <a:off x="17409697" y="34722"/>
            <a:ext cx="469509" cy="1739356"/>
            <a:chOff x="0" y="0"/>
            <a:chExt cx="406400" cy="1505559"/>
          </a:xfrm>
        </p:grpSpPr>
        <p:sp>
          <p:nvSpPr>
            <p:cNvPr id="35" name="Freeform 35"/>
            <p:cNvSpPr/>
            <p:nvPr/>
          </p:nvSpPr>
          <p:spPr>
            <a:xfrm>
              <a:off x="0" y="0"/>
              <a:ext cx="406400" cy="1505559"/>
            </a:xfrm>
            <a:custGeom>
              <a:avLst/>
              <a:gdLst/>
              <a:ahLst/>
              <a:cxnLst/>
              <a:rect l="l" t="t" r="r" b="b"/>
              <a:pathLst>
                <a:path w="406400" h="1505559">
                  <a:moveTo>
                    <a:pt x="203200" y="0"/>
                  </a:moveTo>
                  <a:lnTo>
                    <a:pt x="406400" y="0"/>
                  </a:lnTo>
                  <a:lnTo>
                    <a:pt x="203200" y="1505559"/>
                  </a:lnTo>
                  <a:lnTo>
                    <a:pt x="0" y="1505559"/>
                  </a:lnTo>
                  <a:lnTo>
                    <a:pt x="203200" y="0"/>
                  </a:lnTo>
                  <a:close/>
                </a:path>
              </a:pathLst>
            </a:custGeom>
            <a:solidFill>
              <a:srgbClr val="000000">
                <a:alpha val="0"/>
              </a:srgbClr>
            </a:solidFill>
            <a:ln w="38100" cap="sq">
              <a:solidFill>
                <a:srgbClr val="374A22"/>
              </a:solidFill>
              <a:prstDash val="solid"/>
              <a:miter/>
            </a:ln>
          </p:spPr>
        </p:sp>
        <p:sp>
          <p:nvSpPr>
            <p:cNvPr id="36" name="TextBox 36"/>
            <p:cNvSpPr txBox="1"/>
            <p:nvPr/>
          </p:nvSpPr>
          <p:spPr>
            <a:xfrm>
              <a:off x="101600" y="-38100"/>
              <a:ext cx="203200" cy="1543659"/>
            </a:xfrm>
            <a:prstGeom prst="rect">
              <a:avLst/>
            </a:prstGeom>
          </p:spPr>
          <p:txBody>
            <a:bodyPr lIns="50800" tIns="50800" rIns="50800" bIns="50800" rtlCol="0" anchor="ctr"/>
            <a:lstStyle/>
            <a:p>
              <a:pPr algn="ctr">
                <a:lnSpc>
                  <a:spcPts val="2659"/>
                </a:lnSpc>
                <a:spcBef>
                  <a:spcPct val="0"/>
                </a:spcBef>
              </a:pPr>
              <a:endParaRPr/>
            </a:p>
          </p:txBody>
        </p:sp>
      </p:grpSp>
      <p:grpSp>
        <p:nvGrpSpPr>
          <p:cNvPr id="37" name="Group 37"/>
          <p:cNvGrpSpPr/>
          <p:nvPr/>
        </p:nvGrpSpPr>
        <p:grpSpPr>
          <a:xfrm>
            <a:off x="17792409" y="34722"/>
            <a:ext cx="469509" cy="1739356"/>
            <a:chOff x="0" y="0"/>
            <a:chExt cx="406400" cy="1505559"/>
          </a:xfrm>
        </p:grpSpPr>
        <p:sp>
          <p:nvSpPr>
            <p:cNvPr id="38" name="Freeform 38"/>
            <p:cNvSpPr/>
            <p:nvPr/>
          </p:nvSpPr>
          <p:spPr>
            <a:xfrm>
              <a:off x="0" y="0"/>
              <a:ext cx="406400" cy="1505559"/>
            </a:xfrm>
            <a:custGeom>
              <a:avLst/>
              <a:gdLst/>
              <a:ahLst/>
              <a:cxnLst/>
              <a:rect l="l" t="t" r="r" b="b"/>
              <a:pathLst>
                <a:path w="406400" h="1505559">
                  <a:moveTo>
                    <a:pt x="203200" y="0"/>
                  </a:moveTo>
                  <a:lnTo>
                    <a:pt x="406400" y="0"/>
                  </a:lnTo>
                  <a:lnTo>
                    <a:pt x="203200" y="1505559"/>
                  </a:lnTo>
                  <a:lnTo>
                    <a:pt x="0" y="1505559"/>
                  </a:lnTo>
                  <a:lnTo>
                    <a:pt x="203200" y="0"/>
                  </a:lnTo>
                  <a:close/>
                </a:path>
              </a:pathLst>
            </a:custGeom>
            <a:solidFill>
              <a:srgbClr val="000000">
                <a:alpha val="0"/>
              </a:srgbClr>
            </a:solidFill>
            <a:ln w="38100" cap="sq">
              <a:solidFill>
                <a:srgbClr val="374A22"/>
              </a:solidFill>
              <a:prstDash val="solid"/>
              <a:miter/>
            </a:ln>
          </p:spPr>
        </p:sp>
        <p:sp>
          <p:nvSpPr>
            <p:cNvPr id="39" name="TextBox 39"/>
            <p:cNvSpPr txBox="1"/>
            <p:nvPr/>
          </p:nvSpPr>
          <p:spPr>
            <a:xfrm>
              <a:off x="101600" y="-38100"/>
              <a:ext cx="203200" cy="1543659"/>
            </a:xfrm>
            <a:prstGeom prst="rect">
              <a:avLst/>
            </a:prstGeom>
          </p:spPr>
          <p:txBody>
            <a:bodyPr lIns="50800" tIns="50800" rIns="50800" bIns="50800" rtlCol="0" anchor="ctr"/>
            <a:lstStyle/>
            <a:p>
              <a:pPr algn="ctr">
                <a:lnSpc>
                  <a:spcPts val="2659"/>
                </a:lnSpc>
                <a:spcBef>
                  <a:spcPct val="0"/>
                </a:spcBef>
              </a:pPr>
              <a:endParaRPr/>
            </a:p>
          </p:txBody>
        </p:sp>
      </p:grpSp>
      <p:sp>
        <p:nvSpPr>
          <p:cNvPr id="41" name="مربع نص 40">
            <a:extLst>
              <a:ext uri="{FF2B5EF4-FFF2-40B4-BE49-F238E27FC236}">
                <a16:creationId xmlns:a16="http://schemas.microsoft.com/office/drawing/2014/main" xmlns="" id="{77478398-5B74-8BBD-7F5E-096FB43456F3}"/>
              </a:ext>
            </a:extLst>
          </p:cNvPr>
          <p:cNvSpPr txBox="1"/>
          <p:nvPr/>
        </p:nvSpPr>
        <p:spPr>
          <a:xfrm>
            <a:off x="26082" y="1293059"/>
            <a:ext cx="18118458"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Low" rtl="1"/>
            <a:r>
              <a:rPr lang="en-US" sz="3600" b="1" dirty="0">
                <a:cs typeface="+mj-cs"/>
              </a:rPr>
              <a:t>Lynx Pad </a:t>
            </a:r>
            <a:r>
              <a:rPr lang="ar-IQ" sz="3600" b="1" dirty="0">
                <a:cs typeface="+mj-cs"/>
              </a:rPr>
              <a:t>:هو برنامج إدارة لقاءات رياضية يعتمد على الملفات، ويُستخدم مع أنظمة مثل </a:t>
            </a:r>
            <a:r>
              <a:rPr lang="en-US" sz="3600" b="1" dirty="0">
                <a:cs typeface="+mj-cs"/>
              </a:rPr>
              <a:t> FinishLynx </a:t>
            </a:r>
            <a:r>
              <a:rPr lang="ar-IQ" sz="3600" b="1" dirty="0">
                <a:cs typeface="+mj-cs"/>
              </a:rPr>
              <a:t>لتسهيل إدارة بيانات الرياضيين والفعاليات. يتيح البرنامج إدخال أسماء الرياضيين، انتماءاتهم، وعلامات البذر، بالإضافة إلى إنشاء قوائم الفعاليات وتوزيع الرياضيين حسب المعايير المحددة.</a:t>
            </a:r>
          </a:p>
        </p:txBody>
      </p:sp>
      <p:grpSp>
        <p:nvGrpSpPr>
          <p:cNvPr id="42" name="Group 29">
            <a:extLst>
              <a:ext uri="{FF2B5EF4-FFF2-40B4-BE49-F238E27FC236}">
                <a16:creationId xmlns:a16="http://schemas.microsoft.com/office/drawing/2014/main" xmlns="" id="{4F32224D-6596-2B78-FA30-FAC8703A60EC}"/>
              </a:ext>
            </a:extLst>
          </p:cNvPr>
          <p:cNvGrpSpPr/>
          <p:nvPr/>
        </p:nvGrpSpPr>
        <p:grpSpPr>
          <a:xfrm>
            <a:off x="6263999" y="3058324"/>
            <a:ext cx="5760000" cy="5580098"/>
            <a:chOff x="0" y="0"/>
            <a:chExt cx="1406189" cy="1086891"/>
          </a:xfrm>
        </p:grpSpPr>
        <p:sp>
          <p:nvSpPr>
            <p:cNvPr id="43" name="Freeform 30">
              <a:extLst>
                <a:ext uri="{FF2B5EF4-FFF2-40B4-BE49-F238E27FC236}">
                  <a16:creationId xmlns:a16="http://schemas.microsoft.com/office/drawing/2014/main" xmlns="" id="{B12630E7-0FB3-9070-0F85-F74ACC0F4EAD}"/>
                </a:ext>
              </a:extLst>
            </p:cNvPr>
            <p:cNvSpPr/>
            <p:nvPr/>
          </p:nvSpPr>
          <p:spPr>
            <a:xfrm>
              <a:off x="0" y="0"/>
              <a:ext cx="1406189" cy="1086891"/>
            </a:xfrm>
            <a:custGeom>
              <a:avLst/>
              <a:gdLst/>
              <a:ahLst/>
              <a:cxnLst/>
              <a:rect l="l" t="t" r="r" b="b"/>
              <a:pathLst>
                <a:path w="1406189" h="1086891">
                  <a:moveTo>
                    <a:pt x="58001" y="0"/>
                  </a:moveTo>
                  <a:lnTo>
                    <a:pt x="1348188" y="0"/>
                  </a:lnTo>
                  <a:cubicBezTo>
                    <a:pt x="1363571" y="0"/>
                    <a:pt x="1378324" y="6111"/>
                    <a:pt x="1389201" y="16988"/>
                  </a:cubicBezTo>
                  <a:cubicBezTo>
                    <a:pt x="1400079" y="27866"/>
                    <a:pt x="1406189" y="42618"/>
                    <a:pt x="1406189" y="58001"/>
                  </a:cubicBezTo>
                  <a:lnTo>
                    <a:pt x="1406189" y="1028889"/>
                  </a:lnTo>
                  <a:cubicBezTo>
                    <a:pt x="1406189" y="1060923"/>
                    <a:pt x="1380221" y="1086891"/>
                    <a:pt x="1348188" y="1086891"/>
                  </a:cubicBezTo>
                  <a:lnTo>
                    <a:pt x="58001" y="1086891"/>
                  </a:lnTo>
                  <a:cubicBezTo>
                    <a:pt x="25968" y="1086891"/>
                    <a:pt x="0" y="1060923"/>
                    <a:pt x="0" y="1028889"/>
                  </a:cubicBezTo>
                  <a:lnTo>
                    <a:pt x="0" y="58001"/>
                  </a:lnTo>
                  <a:cubicBezTo>
                    <a:pt x="0" y="25968"/>
                    <a:pt x="25968" y="0"/>
                    <a:pt x="58001" y="0"/>
                  </a:cubicBezTo>
                  <a:close/>
                </a:path>
              </a:pathLst>
            </a:custGeom>
            <a:solidFill>
              <a:srgbClr val="000000">
                <a:alpha val="0"/>
              </a:srgbClr>
            </a:solidFill>
            <a:ln w="38100" cap="rnd">
              <a:solidFill>
                <a:srgbClr val="43710B"/>
              </a:solidFill>
              <a:prstDash val="solid"/>
              <a:round/>
            </a:ln>
          </p:spPr>
        </p:sp>
        <p:sp>
          <p:nvSpPr>
            <p:cNvPr id="44" name="TextBox 31">
              <a:extLst>
                <a:ext uri="{FF2B5EF4-FFF2-40B4-BE49-F238E27FC236}">
                  <a16:creationId xmlns:a16="http://schemas.microsoft.com/office/drawing/2014/main" xmlns="" id="{844A219B-2604-7A76-9CF7-9539E0039BB9}"/>
                </a:ext>
              </a:extLst>
            </p:cNvPr>
            <p:cNvSpPr txBox="1"/>
            <p:nvPr/>
          </p:nvSpPr>
          <p:spPr>
            <a:xfrm>
              <a:off x="0" y="-38100"/>
              <a:ext cx="1406189" cy="1124991"/>
            </a:xfrm>
            <a:prstGeom prst="rect">
              <a:avLst/>
            </a:prstGeom>
          </p:spPr>
          <p:txBody>
            <a:bodyPr lIns="50800" tIns="50800" rIns="50800" bIns="50800" rtlCol="0" anchor="ctr"/>
            <a:lstStyle/>
            <a:p>
              <a:pPr algn="ctr">
                <a:lnSpc>
                  <a:spcPts val="2659"/>
                </a:lnSpc>
              </a:pPr>
              <a:endParaRPr/>
            </a:p>
          </p:txBody>
        </p:sp>
      </p:grpSp>
      <p:sp>
        <p:nvSpPr>
          <p:cNvPr id="45" name="مربع نص 44">
            <a:extLst>
              <a:ext uri="{FF2B5EF4-FFF2-40B4-BE49-F238E27FC236}">
                <a16:creationId xmlns:a16="http://schemas.microsoft.com/office/drawing/2014/main" xmlns="" id="{30867FC0-C252-0905-6C16-6CBC3CC3EC6D}"/>
              </a:ext>
            </a:extLst>
          </p:cNvPr>
          <p:cNvSpPr txBox="1"/>
          <p:nvPr/>
        </p:nvSpPr>
        <p:spPr>
          <a:xfrm>
            <a:off x="12505097" y="3121584"/>
            <a:ext cx="5339125" cy="5078313"/>
          </a:xfrm>
          <a:prstGeom prst="rect">
            <a:avLst/>
          </a:prstGeom>
          <a:noFill/>
        </p:spPr>
        <p:txBody>
          <a:bodyPr wrap="square" rtlCol="1">
            <a:spAutoFit/>
          </a:bodyPr>
          <a:lstStyle/>
          <a:p>
            <a:pPr algn="justLow" rtl="1">
              <a:buNone/>
            </a:pPr>
            <a:r>
              <a:rPr lang="ar-IQ" sz="3600" b="1" dirty="0">
                <a:cs typeface="+mj-cs"/>
              </a:rPr>
              <a:t>1- جمع بيانات اللاعبين:</a:t>
            </a:r>
          </a:p>
          <a:p>
            <a:pPr algn="justLow" rtl="1">
              <a:buFont typeface="Arial" panose="020B0604020202020204" pitchFamily="34" charset="0"/>
              <a:buChar char="•"/>
            </a:pPr>
            <a:r>
              <a:rPr lang="ar-IQ" sz="3600" b="1" dirty="0">
                <a:cs typeface="+mj-cs"/>
              </a:rPr>
              <a:t> الحصول على بيانات اللاعبين:</a:t>
            </a:r>
            <a:r>
              <a:rPr lang="ar-IQ" sz="3600" dirty="0">
                <a:cs typeface="+mj-cs"/>
              </a:rPr>
              <a:t> يتم جمع أسماء اللاعبين أرقامهم الجنس الفئة العمرية والفعاليات التي سيشاركون بها.</a:t>
            </a:r>
          </a:p>
          <a:p>
            <a:pPr algn="justLow" rtl="1">
              <a:buFont typeface="Arial" panose="020B0604020202020204" pitchFamily="34" charset="0"/>
              <a:buChar char="•"/>
            </a:pPr>
            <a:r>
              <a:rPr lang="ar-IQ" sz="3600" b="1" dirty="0">
                <a:cs typeface="+mj-cs"/>
              </a:rPr>
              <a:t> التأكد من صحة البيانات:</a:t>
            </a:r>
            <a:r>
              <a:rPr lang="ar-IQ" sz="3600" dirty="0">
                <a:cs typeface="+mj-cs"/>
              </a:rPr>
              <a:t> مراجعة استمارات التسجيل أو التأكد من البيانات المدخلة عبر التحقق من اللاعبين أو المدربين.</a:t>
            </a:r>
          </a:p>
        </p:txBody>
      </p:sp>
      <p:sp>
        <p:nvSpPr>
          <p:cNvPr id="47" name="مربع نص 46">
            <a:extLst>
              <a:ext uri="{FF2B5EF4-FFF2-40B4-BE49-F238E27FC236}">
                <a16:creationId xmlns:a16="http://schemas.microsoft.com/office/drawing/2014/main" xmlns="" id="{435A3FBA-AFCF-FD68-123D-A4ABC7399454}"/>
              </a:ext>
            </a:extLst>
          </p:cNvPr>
          <p:cNvSpPr txBox="1"/>
          <p:nvPr/>
        </p:nvSpPr>
        <p:spPr>
          <a:xfrm>
            <a:off x="6352865" y="3006111"/>
            <a:ext cx="5582269" cy="5632311"/>
          </a:xfrm>
          <a:prstGeom prst="rect">
            <a:avLst/>
          </a:prstGeom>
          <a:noFill/>
        </p:spPr>
        <p:txBody>
          <a:bodyPr wrap="square">
            <a:spAutoFit/>
          </a:bodyPr>
          <a:lstStyle/>
          <a:p>
            <a:pPr algn="justLow" rtl="1">
              <a:buNone/>
            </a:pPr>
            <a:r>
              <a:rPr lang="ar-IQ" sz="4000" b="1" dirty="0">
                <a:cs typeface="+mj-cs"/>
              </a:rPr>
              <a:t>2- إعداد النظام:</a:t>
            </a:r>
          </a:p>
          <a:p>
            <a:pPr algn="justLow" rtl="1">
              <a:buFont typeface="Arial" panose="020B0604020202020204" pitchFamily="34" charset="0"/>
              <a:buChar char="•"/>
            </a:pPr>
            <a:r>
              <a:rPr lang="ar-IQ" sz="4000" dirty="0">
                <a:cs typeface="+mj-cs"/>
              </a:rPr>
              <a:t> فتح نظام إدارة السباقات (مثل </a:t>
            </a:r>
            <a:r>
              <a:rPr lang="en-US" sz="4000" dirty="0">
                <a:cs typeface="+mj-cs"/>
              </a:rPr>
              <a:t>FinishLynx </a:t>
            </a:r>
            <a:r>
              <a:rPr lang="ar-IQ" sz="4000" dirty="0">
                <a:cs typeface="+mj-cs"/>
              </a:rPr>
              <a:t>أو أي برنامج مشابه).</a:t>
            </a:r>
          </a:p>
          <a:p>
            <a:pPr algn="justLow" rtl="1">
              <a:buFont typeface="Arial" panose="020B0604020202020204" pitchFamily="34" charset="0"/>
              <a:buChar char="•"/>
            </a:pPr>
            <a:r>
              <a:rPr lang="ar-IQ" sz="4000" dirty="0">
                <a:cs typeface="+mj-cs"/>
              </a:rPr>
              <a:t> إنشاء حدث جديد وإدراج جميع الفعاليات مثل:</a:t>
            </a:r>
          </a:p>
          <a:p>
            <a:pPr marL="742950" lvl="1" indent="-285750" algn="justLow" rtl="1">
              <a:buFont typeface="Arial" panose="020B0604020202020204" pitchFamily="34" charset="0"/>
              <a:buChar char="•"/>
            </a:pPr>
            <a:r>
              <a:rPr lang="ar-IQ" sz="4000" dirty="0">
                <a:cs typeface="+mj-cs"/>
              </a:rPr>
              <a:t>سباق 100 متر.</a:t>
            </a:r>
          </a:p>
          <a:p>
            <a:pPr marL="742950" lvl="1" indent="-285750" algn="justLow" rtl="1">
              <a:buFont typeface="Arial" panose="020B0604020202020204" pitchFamily="34" charset="0"/>
              <a:buChar char="•"/>
            </a:pPr>
            <a:r>
              <a:rPr lang="ar-IQ" sz="4000" dirty="0">
                <a:cs typeface="+mj-cs"/>
              </a:rPr>
              <a:t>الوثب الطويل.</a:t>
            </a:r>
          </a:p>
          <a:p>
            <a:pPr marL="742950" lvl="1" indent="-285750" algn="justLow" rtl="1">
              <a:buFont typeface="Arial" panose="020B0604020202020204" pitchFamily="34" charset="0"/>
              <a:buChar char="•"/>
            </a:pPr>
            <a:r>
              <a:rPr lang="ar-IQ" sz="4000" dirty="0">
                <a:cs typeface="+mj-cs"/>
              </a:rPr>
              <a:t>رمي الجلة.</a:t>
            </a:r>
          </a:p>
        </p:txBody>
      </p:sp>
      <p:sp>
        <p:nvSpPr>
          <p:cNvPr id="49" name="مربع نص 48">
            <a:extLst>
              <a:ext uri="{FF2B5EF4-FFF2-40B4-BE49-F238E27FC236}">
                <a16:creationId xmlns:a16="http://schemas.microsoft.com/office/drawing/2014/main" xmlns="" id="{A207A92E-7347-46DF-C65D-0B00C6358E79}"/>
              </a:ext>
            </a:extLst>
          </p:cNvPr>
          <p:cNvSpPr txBox="1"/>
          <p:nvPr/>
        </p:nvSpPr>
        <p:spPr>
          <a:xfrm>
            <a:off x="269249" y="3159528"/>
            <a:ext cx="5710991" cy="5509200"/>
          </a:xfrm>
          <a:prstGeom prst="rect">
            <a:avLst/>
          </a:prstGeom>
          <a:noFill/>
        </p:spPr>
        <p:txBody>
          <a:bodyPr wrap="square">
            <a:spAutoFit/>
          </a:bodyPr>
          <a:lstStyle/>
          <a:p>
            <a:pPr algn="justLow" rtl="1">
              <a:buNone/>
            </a:pPr>
            <a:r>
              <a:rPr lang="ar-IQ" sz="3200" b="1" dirty="0">
                <a:cs typeface="+mj-cs"/>
              </a:rPr>
              <a:t>3- إدخال بيانات اللاعبين:</a:t>
            </a:r>
          </a:p>
          <a:p>
            <a:pPr algn="justLow" rtl="1">
              <a:buFont typeface="Arial" panose="020B0604020202020204" pitchFamily="34" charset="0"/>
              <a:buChar char="•"/>
            </a:pPr>
            <a:r>
              <a:rPr lang="ar-IQ" sz="3200" b="1" dirty="0">
                <a:cs typeface="+mj-cs"/>
              </a:rPr>
              <a:t>إدخال الأسماء:</a:t>
            </a:r>
            <a:r>
              <a:rPr lang="ar-IQ" sz="3200" dirty="0">
                <a:cs typeface="+mj-cs"/>
              </a:rPr>
              <a:t> </a:t>
            </a:r>
            <a:r>
              <a:rPr lang="ar-IQ" sz="3600" dirty="0">
                <a:cs typeface="+mj-cs"/>
              </a:rPr>
              <a:t>إضافة أسماء اللاعبين إلى البرنامج مع الأرقام التعريفية.</a:t>
            </a:r>
            <a:endParaRPr lang="en-US" sz="3600" dirty="0">
              <a:cs typeface="+mj-cs"/>
            </a:endParaRPr>
          </a:p>
          <a:p>
            <a:pPr algn="justLow" rtl="1">
              <a:buFont typeface="Arial" panose="020B0604020202020204" pitchFamily="34" charset="0"/>
              <a:buChar char="•"/>
            </a:pPr>
            <a:r>
              <a:rPr lang="ar-IQ" sz="3200" b="1" dirty="0">
                <a:cs typeface="+mj-cs"/>
              </a:rPr>
              <a:t>توزيع اللاعبين حسب الفعاليات:</a:t>
            </a:r>
            <a:endParaRPr lang="ar-IQ" sz="3200" dirty="0">
              <a:cs typeface="+mj-cs"/>
            </a:endParaRPr>
          </a:p>
          <a:p>
            <a:pPr marL="742950" lvl="1" indent="-285750" algn="justLow" rtl="1">
              <a:buFont typeface="Arial" panose="020B0604020202020204" pitchFamily="34" charset="0"/>
              <a:buChar char="•"/>
            </a:pPr>
            <a:r>
              <a:rPr lang="ar-IQ" sz="3600" dirty="0">
                <a:cs typeface="+mj-cs"/>
              </a:rPr>
              <a:t>إدراج كل لاعب في الفعالية التي يشارك بها (مثلاً، سباق أو فعالية ميدانية).</a:t>
            </a:r>
          </a:p>
          <a:p>
            <a:pPr marL="742950" lvl="1" indent="-285750" algn="justLow" rtl="1">
              <a:buFont typeface="Arial" panose="020B0604020202020204" pitchFamily="34" charset="0"/>
              <a:buChar char="•"/>
            </a:pPr>
            <a:r>
              <a:rPr lang="ar-IQ" sz="3600" dirty="0">
                <a:cs typeface="+mj-cs"/>
              </a:rPr>
              <a:t>إذا كان هناك فئات مختلفة (مثل الفئات العمرية)، يتم التصنيف بناءً على ذلك</a:t>
            </a:r>
            <a:r>
              <a:rPr lang="ar-IQ" sz="3200" dirty="0">
                <a:cs typeface="+mj-cs"/>
              </a:rPr>
              <a:t>.</a:t>
            </a:r>
          </a:p>
        </p:txBody>
      </p:sp>
      <p:sp>
        <p:nvSpPr>
          <p:cNvPr id="51" name="مربع نص 50">
            <a:extLst>
              <a:ext uri="{FF2B5EF4-FFF2-40B4-BE49-F238E27FC236}">
                <a16:creationId xmlns:a16="http://schemas.microsoft.com/office/drawing/2014/main" xmlns="" id="{17092416-F8E6-2285-A2D0-12E592E0E38F}"/>
              </a:ext>
            </a:extLst>
          </p:cNvPr>
          <p:cNvSpPr txBox="1"/>
          <p:nvPr/>
        </p:nvSpPr>
        <p:spPr>
          <a:xfrm>
            <a:off x="1287533" y="299650"/>
            <a:ext cx="12249150" cy="646331"/>
          </a:xfrm>
          <a:prstGeom prst="rect">
            <a:avLst/>
          </a:prstGeom>
          <a:noFill/>
        </p:spPr>
        <p:txBody>
          <a:bodyPr wrap="square">
            <a:spAutoFit/>
          </a:bodyPr>
          <a:lstStyle/>
          <a:p>
            <a:r>
              <a:rPr lang="ar-IQ" sz="3600" b="1" dirty="0">
                <a:cs typeface="+mj-cs"/>
              </a:rPr>
              <a:t>1- تسجيل بيانات اللاعبين - بادلينكس</a:t>
            </a:r>
            <a:endParaRPr lang="ar-IQ" sz="3600" dirty="0"/>
          </a:p>
        </p:txBody>
      </p:sp>
      <p:sp>
        <p:nvSpPr>
          <p:cNvPr id="53" name="مربع نص 52">
            <a:extLst>
              <a:ext uri="{FF2B5EF4-FFF2-40B4-BE49-F238E27FC236}">
                <a16:creationId xmlns:a16="http://schemas.microsoft.com/office/drawing/2014/main" xmlns="" id="{3C13B060-594D-A6ED-D71D-569E8AB4D77A}"/>
              </a:ext>
            </a:extLst>
          </p:cNvPr>
          <p:cNvSpPr txBox="1"/>
          <p:nvPr/>
        </p:nvSpPr>
        <p:spPr>
          <a:xfrm>
            <a:off x="499617" y="8800609"/>
            <a:ext cx="17245212" cy="1200329"/>
          </a:xfrm>
          <a:prstGeom prst="rect">
            <a:avLst/>
          </a:prstGeom>
          <a:noFill/>
        </p:spPr>
        <p:txBody>
          <a:bodyPr wrap="square">
            <a:spAutoFit/>
          </a:bodyPr>
          <a:lstStyle/>
          <a:p>
            <a:pPr algn="r" rtl="1"/>
            <a:r>
              <a:rPr lang="ar-IQ" sz="3600" b="1" dirty="0">
                <a:cs typeface="+mj-cs"/>
              </a:rPr>
              <a:t>مثال عملي: في سباق 100 متر، يقوم فريق باد لينكس بإدخال بيانات اللاعب رقم 101 (علي أحمد)، وربطه بفعالية "100 متر رجال". عند انتهاء السباق، يتم توثيق النتيجة بناءً على وقت العبور الملتقط بواسطة نظام الفوتو فنش.</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81854" y="1028700"/>
            <a:ext cx="9167647" cy="9588840"/>
          </a:xfrm>
          <a:custGeom>
            <a:avLst/>
            <a:gdLst/>
            <a:ahLst/>
            <a:cxnLst/>
            <a:rect l="l" t="t" r="r" b="b"/>
            <a:pathLst>
              <a:path w="9167647" h="9588840">
                <a:moveTo>
                  <a:pt x="9167647" y="0"/>
                </a:moveTo>
                <a:lnTo>
                  <a:pt x="0" y="0"/>
                </a:lnTo>
                <a:lnTo>
                  <a:pt x="0" y="9588840"/>
                </a:lnTo>
                <a:lnTo>
                  <a:pt x="9167647" y="9588840"/>
                </a:lnTo>
                <a:lnTo>
                  <a:pt x="9167647"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rot="-5400000">
            <a:off x="3200918" y="-2332924"/>
            <a:ext cx="692483" cy="7415731"/>
            <a:chOff x="0" y="0"/>
            <a:chExt cx="182382" cy="1953114"/>
          </a:xfrm>
        </p:grpSpPr>
        <p:sp>
          <p:nvSpPr>
            <p:cNvPr id="4" name="Freeform 4"/>
            <p:cNvSpPr/>
            <p:nvPr/>
          </p:nvSpPr>
          <p:spPr>
            <a:xfrm>
              <a:off x="0" y="0"/>
              <a:ext cx="182382" cy="1953115"/>
            </a:xfrm>
            <a:custGeom>
              <a:avLst/>
              <a:gdLst/>
              <a:ahLst/>
              <a:cxnLst/>
              <a:rect l="l" t="t" r="r" b="b"/>
              <a:pathLst>
                <a:path w="182382" h="1953115">
                  <a:moveTo>
                    <a:pt x="0" y="0"/>
                  </a:moveTo>
                  <a:lnTo>
                    <a:pt x="182382" y="0"/>
                  </a:lnTo>
                  <a:lnTo>
                    <a:pt x="182382" y="1953115"/>
                  </a:lnTo>
                  <a:lnTo>
                    <a:pt x="0" y="1953115"/>
                  </a:lnTo>
                  <a:close/>
                </a:path>
              </a:pathLst>
            </a:custGeom>
            <a:gradFill rotWithShape="1">
              <a:gsLst>
                <a:gs pos="0">
                  <a:srgbClr val="417405">
                    <a:alpha val="100000"/>
                  </a:srgbClr>
                </a:gs>
                <a:gs pos="100000">
                  <a:srgbClr val="0C1700">
                    <a:alpha val="0"/>
                  </a:srgbClr>
                </a:gs>
              </a:gsLst>
              <a:lin ang="5400000"/>
            </a:gradFill>
          </p:spPr>
        </p:sp>
        <p:sp>
          <p:nvSpPr>
            <p:cNvPr id="5" name="TextBox 5"/>
            <p:cNvSpPr txBox="1"/>
            <p:nvPr/>
          </p:nvSpPr>
          <p:spPr>
            <a:xfrm>
              <a:off x="0" y="-38100"/>
              <a:ext cx="182382" cy="1991214"/>
            </a:xfrm>
            <a:prstGeom prst="rect">
              <a:avLst/>
            </a:prstGeom>
          </p:spPr>
          <p:txBody>
            <a:bodyPr lIns="50800" tIns="50800" rIns="50800" bIns="50800" rtlCol="0" anchor="ctr"/>
            <a:lstStyle/>
            <a:p>
              <a:pPr algn="ctr">
                <a:lnSpc>
                  <a:spcPts val="2659"/>
                </a:lnSpc>
              </a:pPr>
              <a:endParaRPr/>
            </a:p>
          </p:txBody>
        </p:sp>
      </p:grpSp>
      <p:sp>
        <p:nvSpPr>
          <p:cNvPr id="32" name="مربع نص 31">
            <a:extLst>
              <a:ext uri="{FF2B5EF4-FFF2-40B4-BE49-F238E27FC236}">
                <a16:creationId xmlns:a16="http://schemas.microsoft.com/office/drawing/2014/main" xmlns="" id="{83235B66-4DC3-D049-54F7-B829D2EB3848}"/>
              </a:ext>
            </a:extLst>
          </p:cNvPr>
          <p:cNvSpPr txBox="1"/>
          <p:nvPr/>
        </p:nvSpPr>
        <p:spPr>
          <a:xfrm>
            <a:off x="766510" y="897432"/>
            <a:ext cx="5561302" cy="1828386"/>
          </a:xfrm>
          <a:prstGeom prst="rect">
            <a:avLst/>
          </a:prstGeom>
          <a:noFill/>
        </p:spPr>
        <p:txBody>
          <a:bodyPr wrap="square">
            <a:spAutoFit/>
          </a:bodyPr>
          <a:lstStyle/>
          <a:p>
            <a:pPr algn="just" rtl="1">
              <a:lnSpc>
                <a:spcPct val="150000"/>
              </a:lnSpc>
            </a:pPr>
            <a:r>
              <a:rPr lang="ar-IQ" sz="4000" b="1" dirty="0">
                <a:cs typeface="+mj-cs"/>
              </a:rPr>
              <a:t> 2- خط النهاية ( كامرات الالتقاط ) </a:t>
            </a:r>
          </a:p>
        </p:txBody>
      </p:sp>
      <p:pic>
        <p:nvPicPr>
          <p:cNvPr id="34" name="صورة 33">
            <a:extLst>
              <a:ext uri="{FF2B5EF4-FFF2-40B4-BE49-F238E27FC236}">
                <a16:creationId xmlns:a16="http://schemas.microsoft.com/office/drawing/2014/main" xmlns="" id="{CE231442-FAE6-156F-CD78-4E5CF62EC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21184"/>
            <a:ext cx="5561302" cy="8565816"/>
          </a:xfrm>
          <a:prstGeom prst="rect">
            <a:avLst/>
          </a:prstGeom>
          <a:ln>
            <a:noFill/>
          </a:ln>
          <a:effectLst>
            <a:softEdge rad="112500"/>
          </a:effectLst>
        </p:spPr>
      </p:pic>
      <p:pic>
        <p:nvPicPr>
          <p:cNvPr id="37" name="Picture 6">
            <a:extLst>
              <a:ext uri="{FF2B5EF4-FFF2-40B4-BE49-F238E27FC236}">
                <a16:creationId xmlns:a16="http://schemas.microsoft.com/office/drawing/2014/main" xmlns="" id="{15AED874-AD62-CEFB-E7F8-A378D661BFAD}"/>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85332" y="1768307"/>
            <a:ext cx="2662201" cy="8539748"/>
          </a:xfrm>
          <a:prstGeom prst="rect">
            <a:avLst/>
          </a:prstGeom>
          <a:noFill/>
          <a:extLst>
            <a:ext uri="{909E8E84-426E-40DD-AFC4-6F175D3DCCD1}">
              <a14:hiddenFill xmlns:a14="http://schemas.microsoft.com/office/drawing/2010/main">
                <a:solidFill>
                  <a:srgbClr val="FFFFFF"/>
                </a:solidFill>
              </a14:hiddenFill>
            </a:ext>
          </a:extLst>
        </p:spPr>
      </p:pic>
      <p:sp>
        <p:nvSpPr>
          <p:cNvPr id="39" name="مربع نص 38">
            <a:extLst>
              <a:ext uri="{FF2B5EF4-FFF2-40B4-BE49-F238E27FC236}">
                <a16:creationId xmlns:a16="http://schemas.microsoft.com/office/drawing/2014/main" xmlns="" id="{0BA70056-0D08-87C2-F018-D860B0CF83E4}"/>
              </a:ext>
            </a:extLst>
          </p:cNvPr>
          <p:cNvSpPr txBox="1"/>
          <p:nvPr/>
        </p:nvSpPr>
        <p:spPr>
          <a:xfrm>
            <a:off x="8082500" y="1309308"/>
            <a:ext cx="9900729" cy="8094524"/>
          </a:xfrm>
          <a:prstGeom prst="rect">
            <a:avLst/>
          </a:prstGeom>
          <a:noFill/>
        </p:spPr>
        <p:txBody>
          <a:bodyPr wrap="square">
            <a:spAutoFit/>
          </a:bodyPr>
          <a:lstStyle/>
          <a:p>
            <a:pPr algn="r" rtl="1"/>
            <a:r>
              <a:rPr lang="ar-IQ" sz="4000" b="1" dirty="0">
                <a:cs typeface="+mj-cs"/>
              </a:rPr>
              <a:t>خط النهاية هو نقطة حاسمة في السباقات الرياضية تُحدد مكان انتهاء المنافسة.</a:t>
            </a:r>
          </a:p>
          <a:p>
            <a:pPr algn="r" rtl="1"/>
            <a:r>
              <a:rPr lang="ar-IQ" sz="4000" b="1" dirty="0">
                <a:cs typeface="+mj-cs"/>
              </a:rPr>
              <a:t> يتم وضعه الكامرة بشكل عمودي على المسار، ويعتبر عبور الجذع للرياضي هو المعيار الأساسي لتسجيل النتيجة.</a:t>
            </a:r>
          </a:p>
          <a:p>
            <a:pPr algn="r" rtl="1"/>
            <a:r>
              <a:rPr lang="ar-IQ" sz="4000" b="1" dirty="0">
                <a:cs typeface="+mj-cs"/>
              </a:rPr>
              <a:t> غالبًا ما يتم تمييز خط النهاية بخط أبيض واضح يتوجب فيها تحديد الفائز.</a:t>
            </a:r>
          </a:p>
          <a:p>
            <a:pPr marL="571500" indent="-571500" algn="r" rtl="1">
              <a:buFont typeface="Arial" panose="020B0604020202020204" pitchFamily="34" charset="0"/>
              <a:buChar char="•"/>
            </a:pPr>
            <a:r>
              <a:rPr lang="ar-IQ" sz="4000" b="1" dirty="0">
                <a:cs typeface="+mj-cs"/>
              </a:rPr>
              <a:t>يتم ضبط الكاميرا لتلتقط الصور بمعدل آلاف الإطارات في الثانية للحصول على تفاصيل دقيقة للحظات عبور الرياضيين.</a:t>
            </a:r>
          </a:p>
          <a:p>
            <a:pPr marL="571500" indent="-571500" algn="r" rtl="1">
              <a:buFont typeface="Arial" panose="020B0604020202020204" pitchFamily="34" charset="0"/>
              <a:buChar char="•"/>
            </a:pPr>
            <a:r>
              <a:rPr lang="ar-IQ" sz="4000" b="1" dirty="0">
                <a:cs typeface="+mj-cs"/>
              </a:rPr>
              <a:t>تعمل الكاميرا بالتزامن مع نظام التوقيت الإلكتروني، حيث تُسجل اللحظة الزمنية لكل إطار يتم التقاطه.</a:t>
            </a:r>
          </a:p>
          <a:p>
            <a:pPr marL="571500" indent="-571500" algn="r" rtl="1">
              <a:buFont typeface="Arial" panose="020B0604020202020204" pitchFamily="34" charset="0"/>
              <a:buChar char="•"/>
            </a:pPr>
            <a:r>
              <a:rPr lang="ar-IQ" sz="4000" b="1" dirty="0">
                <a:cs typeface="+mj-cs"/>
              </a:rPr>
              <a:t>عند عبور الرياضيين خط النهاية، تُلتقط صور متعددة بالسرعة العالية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xmlns="" id="{A2290BF6-52D0-AA99-8C96-A93A214CBA4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705850" y="800100"/>
            <a:ext cx="96012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a:extLst>
              <a:ext uri="{FF2B5EF4-FFF2-40B4-BE49-F238E27FC236}">
                <a16:creationId xmlns:a16="http://schemas.microsoft.com/office/drawing/2014/main" xmlns="" id="{29938E39-A45A-58F8-B05A-E75431586590}"/>
              </a:ext>
            </a:extLst>
          </p:cNvPr>
          <p:cNvSpPr>
            <a:spLocks noChangeArrowheads="1"/>
          </p:cNvSpPr>
          <p:nvPr/>
        </p:nvSpPr>
        <p:spPr bwMode="auto">
          <a:xfrm>
            <a:off x="7391400" y="-190500"/>
            <a:ext cx="11658600" cy="1257300"/>
          </a:xfrm>
          <a:prstGeom prst="rect">
            <a:avLst/>
          </a:prstGeom>
          <a:noFill/>
          <a:ln>
            <a:noFill/>
          </a:ln>
          <a:effec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en-US" altLang="ar-IQ" sz="6600" b="1" dirty="0">
                <a:solidFill>
                  <a:schemeClr val="tx1"/>
                </a:solidFill>
                <a:effectLst>
                  <a:outerShdw blurRad="38100" dist="38100" dir="2700000" algn="tl">
                    <a:srgbClr val="C0C0C0"/>
                  </a:outerShdw>
                </a:effectLst>
              </a:rPr>
              <a:t>One Camera System</a:t>
            </a:r>
          </a:p>
        </p:txBody>
      </p:sp>
      <p:pic>
        <p:nvPicPr>
          <p:cNvPr id="7" name="Picture 2">
            <a:extLst>
              <a:ext uri="{FF2B5EF4-FFF2-40B4-BE49-F238E27FC236}">
                <a16:creationId xmlns:a16="http://schemas.microsoft.com/office/drawing/2014/main" xmlns="" id="{A0A65235-27D6-60CC-19E9-649D33E4D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1"/>
            <a:ext cx="8667750" cy="5586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B55E0A13-87D2-1D65-E2BE-03ECED45A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67404"/>
            <a:ext cx="8583613" cy="471959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رابط مستقيم 9">
            <a:extLst>
              <a:ext uri="{FF2B5EF4-FFF2-40B4-BE49-F238E27FC236}">
                <a16:creationId xmlns:a16="http://schemas.microsoft.com/office/drawing/2014/main" xmlns="" id="{E889B87F-A015-BED3-039D-E2C54310BD6B}"/>
              </a:ext>
            </a:extLst>
          </p:cNvPr>
          <p:cNvCxnSpPr/>
          <p:nvPr/>
        </p:nvCxnSpPr>
        <p:spPr>
          <a:xfrm>
            <a:off x="1295400" y="5586412"/>
            <a:ext cx="0" cy="4700588"/>
          </a:xfrm>
          <a:prstGeom prst="line">
            <a:avLst/>
          </a:prstGeom>
        </p:spPr>
        <p:style>
          <a:lnRef idx="3">
            <a:schemeClr val="accent2"/>
          </a:lnRef>
          <a:fillRef idx="0">
            <a:schemeClr val="accent2"/>
          </a:fillRef>
          <a:effectRef idx="2">
            <a:schemeClr val="accent2"/>
          </a:effectRef>
          <a:fontRef idx="minor">
            <a:schemeClr val="tx1"/>
          </a:fontRef>
        </p:style>
      </p:cxnSp>
      <p:pic>
        <p:nvPicPr>
          <p:cNvPr id="3" name="صورة 2">
            <a:extLst>
              <a:ext uri="{FF2B5EF4-FFF2-40B4-BE49-F238E27FC236}">
                <a16:creationId xmlns:a16="http://schemas.microsoft.com/office/drawing/2014/main" xmlns="" id="{B2A55D38-AFBC-0AFC-15B9-188C6DF972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5478506" y="7458456"/>
            <a:ext cx="3706368" cy="1950720"/>
          </a:xfrm>
          <a:prstGeom prst="rect">
            <a:avLst/>
          </a:prstGeom>
        </p:spPr>
      </p:pic>
      <p:pic>
        <p:nvPicPr>
          <p:cNvPr id="9" name="صورة 8">
            <a:extLst>
              <a:ext uri="{FF2B5EF4-FFF2-40B4-BE49-F238E27FC236}">
                <a16:creationId xmlns:a16="http://schemas.microsoft.com/office/drawing/2014/main" xmlns="" id="{A7498B77-9207-1F7B-EC5C-1FA0E6C67E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1528" y="6386512"/>
            <a:ext cx="8136271" cy="3900487"/>
          </a:xfrm>
          <a:prstGeom prst="rect">
            <a:avLst/>
          </a:prstGeom>
        </p:spPr>
      </p:pic>
    </p:spTree>
    <p:extLst>
      <p:ext uri="{BB962C8B-B14F-4D97-AF65-F5344CB8AC3E}">
        <p14:creationId xmlns:p14="http://schemas.microsoft.com/office/powerpoint/2010/main" val="396050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4">
            <a:extLst>
              <a:ext uri="{FF2B5EF4-FFF2-40B4-BE49-F238E27FC236}">
                <a16:creationId xmlns:a16="http://schemas.microsoft.com/office/drawing/2014/main" xmlns="" id="{AD9DF4DC-CB91-14BB-F927-E38AE80471CF}"/>
              </a:ext>
            </a:extLst>
          </p:cNvPr>
          <p:cNvSpPr>
            <a:spLocks noGrp="1"/>
          </p:cNvSpPr>
          <p:nvPr>
            <p:ph type="sldNum" sz="quarter" idx="12"/>
          </p:nvPr>
        </p:nvSpPr>
        <p:spPr>
          <a:xfrm>
            <a:off x="9065166" y="4186655"/>
            <a:ext cx="2133600" cy="365125"/>
          </a:xfrm>
        </p:spPr>
        <p:txBody>
          <a:bodyPr/>
          <a:lstStyle/>
          <a:p>
            <a:fld id="{59127FA2-11D9-4949-A368-B8A5E95603C5}" type="slidenum">
              <a:rPr lang="en-US" altLang="ar-IQ"/>
              <a:pPr/>
              <a:t>7</a:t>
            </a:fld>
            <a:endParaRPr lang="en-US" altLang="ar-IQ"/>
          </a:p>
        </p:txBody>
      </p:sp>
      <p:pic>
        <p:nvPicPr>
          <p:cNvPr id="437270" name="Picture 22">
            <a:extLst>
              <a:ext uri="{FF2B5EF4-FFF2-40B4-BE49-F238E27FC236}">
                <a16:creationId xmlns:a16="http://schemas.microsoft.com/office/drawing/2014/main" xmlns="" id="{8A930B1F-FF33-F0CB-9265-4E5CCCBBE4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8" t="-3851" r="12113" b="3851"/>
          <a:stretch/>
        </p:blipFill>
        <p:spPr bwMode="auto">
          <a:xfrm>
            <a:off x="9484266" y="7485146"/>
            <a:ext cx="8803734" cy="2799849"/>
          </a:xfrm>
          <a:prstGeom prst="rect">
            <a:avLst/>
          </a:prstGeom>
          <a:noFill/>
          <a:extLst>
            <a:ext uri="{909E8E84-426E-40DD-AFC4-6F175D3DCCD1}">
              <a14:hiddenFill xmlns:a14="http://schemas.microsoft.com/office/drawing/2010/main">
                <a:solidFill>
                  <a:srgbClr val="FFFFFF"/>
                </a:solidFill>
              </a14:hiddenFill>
            </a:ext>
          </a:extLst>
        </p:spPr>
      </p:pic>
      <p:pic>
        <p:nvPicPr>
          <p:cNvPr id="437271" name="Picture 23">
            <a:extLst>
              <a:ext uri="{FF2B5EF4-FFF2-40B4-BE49-F238E27FC236}">
                <a16:creationId xmlns:a16="http://schemas.microsoft.com/office/drawing/2014/main" xmlns="" id="{F69328C4-DC4D-34B6-7713-6EE150303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4266" y="2005"/>
            <a:ext cx="8772525" cy="7915275"/>
          </a:xfrm>
          <a:prstGeom prst="rect">
            <a:avLst/>
          </a:prstGeom>
          <a:noFill/>
          <a:extLst>
            <a:ext uri="{909E8E84-426E-40DD-AFC4-6F175D3DCCD1}">
              <a14:hiddenFill xmlns:a14="http://schemas.microsoft.com/office/drawing/2010/main">
                <a:solidFill>
                  <a:srgbClr val="FFFFFF"/>
                </a:solidFill>
              </a14:hiddenFill>
            </a:ext>
          </a:extLst>
        </p:spPr>
      </p:pic>
      <p:pic>
        <p:nvPicPr>
          <p:cNvPr id="437272" name="Picture 24">
            <a:extLst>
              <a:ext uri="{FF2B5EF4-FFF2-40B4-BE49-F238E27FC236}">
                <a16:creationId xmlns:a16="http://schemas.microsoft.com/office/drawing/2014/main" xmlns="" id="{F9523B52-1860-EA44-1AA0-F4B6BF7018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2967" y="1078331"/>
            <a:ext cx="7750970" cy="6815138"/>
          </a:xfrm>
          <a:prstGeom prst="rect">
            <a:avLst/>
          </a:prstGeom>
          <a:noFill/>
          <a:extLst>
            <a:ext uri="{909E8E84-426E-40DD-AFC4-6F175D3DCCD1}">
              <a14:hiddenFill xmlns:a14="http://schemas.microsoft.com/office/drawing/2010/main">
                <a:solidFill>
                  <a:srgbClr val="FFFFFF"/>
                </a:solidFill>
              </a14:hiddenFill>
            </a:ext>
          </a:extLst>
        </p:spPr>
      </p:pic>
      <p:pic>
        <p:nvPicPr>
          <p:cNvPr id="437273" name="Picture 25">
            <a:extLst>
              <a:ext uri="{FF2B5EF4-FFF2-40B4-BE49-F238E27FC236}">
                <a16:creationId xmlns:a16="http://schemas.microsoft.com/office/drawing/2014/main" xmlns="" id="{765ED9F7-4D6B-2288-4E57-9B79DE6DDD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15661" y="1830806"/>
            <a:ext cx="5226843" cy="6043613"/>
          </a:xfrm>
          <a:prstGeom prst="rect">
            <a:avLst/>
          </a:prstGeom>
          <a:noFill/>
          <a:extLst>
            <a:ext uri="{909E8E84-426E-40DD-AFC4-6F175D3DCCD1}">
              <a14:hiddenFill xmlns:a14="http://schemas.microsoft.com/office/drawing/2010/main">
                <a:solidFill>
                  <a:srgbClr val="FFFFFF"/>
                </a:solidFill>
              </a14:hiddenFill>
            </a:ext>
          </a:extLst>
        </p:spPr>
      </p:pic>
      <p:sp>
        <p:nvSpPr>
          <p:cNvPr id="437255" name="Oval 7">
            <a:extLst>
              <a:ext uri="{FF2B5EF4-FFF2-40B4-BE49-F238E27FC236}">
                <a16:creationId xmlns:a16="http://schemas.microsoft.com/office/drawing/2014/main" xmlns="" id="{6D5DCF37-5581-66D5-5D5B-A5331B2FFFE8}"/>
              </a:ext>
            </a:extLst>
          </p:cNvPr>
          <p:cNvSpPr>
            <a:spLocks noChangeArrowheads="1"/>
          </p:cNvSpPr>
          <p:nvPr/>
        </p:nvSpPr>
        <p:spPr bwMode="auto">
          <a:xfrm>
            <a:off x="14970666" y="4002505"/>
            <a:ext cx="1028700" cy="8001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2700"/>
          </a:p>
        </p:txBody>
      </p:sp>
      <p:sp>
        <p:nvSpPr>
          <p:cNvPr id="437262" name="Oval 14">
            <a:extLst>
              <a:ext uri="{FF2B5EF4-FFF2-40B4-BE49-F238E27FC236}">
                <a16:creationId xmlns:a16="http://schemas.microsoft.com/office/drawing/2014/main" xmlns="" id="{07422784-FAD5-14B1-3B78-087FE53D4E8B}"/>
              </a:ext>
            </a:extLst>
          </p:cNvPr>
          <p:cNvSpPr>
            <a:spLocks noChangeArrowheads="1"/>
          </p:cNvSpPr>
          <p:nvPr/>
        </p:nvSpPr>
        <p:spPr bwMode="auto">
          <a:xfrm>
            <a:off x="13484766" y="4574005"/>
            <a:ext cx="1028700" cy="10287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2700"/>
          </a:p>
        </p:txBody>
      </p:sp>
      <p:sp>
        <p:nvSpPr>
          <p:cNvPr id="437264" name="Rectangle 16">
            <a:extLst>
              <a:ext uri="{FF2B5EF4-FFF2-40B4-BE49-F238E27FC236}">
                <a16:creationId xmlns:a16="http://schemas.microsoft.com/office/drawing/2014/main" xmlns="" id="{60C49144-0FCB-7644-BF9F-DCF9B3D6D719}"/>
              </a:ext>
            </a:extLst>
          </p:cNvPr>
          <p:cNvSpPr>
            <a:spLocks noChangeArrowheads="1"/>
          </p:cNvSpPr>
          <p:nvPr/>
        </p:nvSpPr>
        <p:spPr bwMode="auto">
          <a:xfrm>
            <a:off x="9255666" y="2005"/>
            <a:ext cx="7543800" cy="4572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2700"/>
          </a:p>
        </p:txBody>
      </p:sp>
      <p:sp>
        <p:nvSpPr>
          <p:cNvPr id="437265" name="Rectangle 17">
            <a:extLst>
              <a:ext uri="{FF2B5EF4-FFF2-40B4-BE49-F238E27FC236}">
                <a16:creationId xmlns:a16="http://schemas.microsoft.com/office/drawing/2014/main" xmlns="" id="{78A2662A-5950-9B54-4DD7-149BD6D24890}"/>
              </a:ext>
            </a:extLst>
          </p:cNvPr>
          <p:cNvSpPr>
            <a:spLocks noChangeArrowheads="1"/>
          </p:cNvSpPr>
          <p:nvPr/>
        </p:nvSpPr>
        <p:spPr bwMode="auto">
          <a:xfrm>
            <a:off x="14970666" y="1716505"/>
            <a:ext cx="1257300" cy="60579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IQ" sz="2700"/>
          </a:p>
        </p:txBody>
      </p:sp>
      <p:pic>
        <p:nvPicPr>
          <p:cNvPr id="5" name="Picture 5">
            <a:extLst>
              <a:ext uri="{FF2B5EF4-FFF2-40B4-BE49-F238E27FC236}">
                <a16:creationId xmlns:a16="http://schemas.microsoft.com/office/drawing/2014/main" xmlns="" id="{E484BBD3-60BF-886C-E733-EEA4FCF95E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66700"/>
            <a:ext cx="9224457" cy="975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7271"/>
                                        </p:tgtEl>
                                        <p:attrNameLst>
                                          <p:attrName>style.visibility</p:attrName>
                                        </p:attrNameLst>
                                      </p:cBhvr>
                                      <p:to>
                                        <p:strVal val="visible"/>
                                      </p:to>
                                    </p:set>
                                    <p:animEffect transition="in" filter="fade">
                                      <p:cBhvr>
                                        <p:cTn id="7" dur="1000"/>
                                        <p:tgtEl>
                                          <p:spTgt spid="437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37264"/>
                                        </p:tgtEl>
                                        <p:attrNameLst>
                                          <p:attrName>style.visibility</p:attrName>
                                        </p:attrNameLst>
                                      </p:cBhvr>
                                      <p:to>
                                        <p:strVal val="visible"/>
                                      </p:to>
                                    </p:set>
                                    <p:anim calcmode="lin" valueType="num">
                                      <p:cBhvr>
                                        <p:cTn id="12" dur="500" fill="hold"/>
                                        <p:tgtEl>
                                          <p:spTgt spid="437264"/>
                                        </p:tgtEl>
                                        <p:attrNameLst>
                                          <p:attrName>ppt_w</p:attrName>
                                        </p:attrNameLst>
                                      </p:cBhvr>
                                      <p:tavLst>
                                        <p:tav tm="0">
                                          <p:val>
                                            <p:fltVal val="0"/>
                                          </p:val>
                                        </p:tav>
                                        <p:tav tm="100000">
                                          <p:val>
                                            <p:strVal val="#ppt_w"/>
                                          </p:val>
                                        </p:tav>
                                      </p:tavLst>
                                    </p:anim>
                                    <p:anim calcmode="lin" valueType="num">
                                      <p:cBhvr>
                                        <p:cTn id="13" dur="500" fill="hold"/>
                                        <p:tgtEl>
                                          <p:spTgt spid="43726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37272"/>
                                        </p:tgtEl>
                                        <p:attrNameLst>
                                          <p:attrName>style.visibility</p:attrName>
                                        </p:attrNameLst>
                                      </p:cBhvr>
                                      <p:to>
                                        <p:strVal val="visible"/>
                                      </p:to>
                                    </p:set>
                                    <p:animEffect transition="in" filter="fade">
                                      <p:cBhvr>
                                        <p:cTn id="18" dur="1000"/>
                                        <p:tgtEl>
                                          <p:spTgt spid="4372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37273"/>
                                        </p:tgtEl>
                                        <p:attrNameLst>
                                          <p:attrName>style.visibility</p:attrName>
                                        </p:attrNameLst>
                                      </p:cBhvr>
                                      <p:to>
                                        <p:strVal val="visible"/>
                                      </p:to>
                                    </p:set>
                                    <p:animEffect transition="in" filter="fade">
                                      <p:cBhvr>
                                        <p:cTn id="23" dur="1000"/>
                                        <p:tgtEl>
                                          <p:spTgt spid="4372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nodeType="clickEffect">
                                  <p:stCondLst>
                                    <p:cond delay="0"/>
                                  </p:stCondLst>
                                  <p:childTnLst>
                                    <p:set>
                                      <p:cBhvr>
                                        <p:cTn id="27" dur="1" fill="hold">
                                          <p:stCondLst>
                                            <p:cond delay="0"/>
                                          </p:stCondLst>
                                        </p:cTn>
                                        <p:tgtEl>
                                          <p:spTgt spid="437265"/>
                                        </p:tgtEl>
                                        <p:attrNameLst>
                                          <p:attrName>style.visibility</p:attrName>
                                        </p:attrNameLst>
                                      </p:cBhvr>
                                      <p:to>
                                        <p:strVal val="visible"/>
                                      </p:to>
                                    </p:set>
                                    <p:anim calcmode="lin" valueType="num">
                                      <p:cBhvr>
                                        <p:cTn id="28" dur="500" fill="hold"/>
                                        <p:tgtEl>
                                          <p:spTgt spid="437265"/>
                                        </p:tgtEl>
                                        <p:attrNameLst>
                                          <p:attrName>ppt_w</p:attrName>
                                        </p:attrNameLst>
                                      </p:cBhvr>
                                      <p:tavLst>
                                        <p:tav tm="0">
                                          <p:val>
                                            <p:fltVal val="0"/>
                                          </p:val>
                                        </p:tav>
                                        <p:tav tm="100000">
                                          <p:val>
                                            <p:strVal val="#ppt_w"/>
                                          </p:val>
                                        </p:tav>
                                      </p:tavLst>
                                    </p:anim>
                                    <p:anim calcmode="lin" valueType="num">
                                      <p:cBhvr>
                                        <p:cTn id="29" dur="500" fill="hold"/>
                                        <p:tgtEl>
                                          <p:spTgt spid="437265"/>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nodeType="clickEffect">
                                  <p:stCondLst>
                                    <p:cond delay="0"/>
                                  </p:stCondLst>
                                  <p:childTnLst>
                                    <p:set>
                                      <p:cBhvr>
                                        <p:cTn id="33" dur="1" fill="hold">
                                          <p:stCondLst>
                                            <p:cond delay="0"/>
                                          </p:stCondLst>
                                        </p:cTn>
                                        <p:tgtEl>
                                          <p:spTgt spid="437255"/>
                                        </p:tgtEl>
                                        <p:attrNameLst>
                                          <p:attrName>style.visibility</p:attrName>
                                        </p:attrNameLst>
                                      </p:cBhvr>
                                      <p:to>
                                        <p:strVal val="visible"/>
                                      </p:to>
                                    </p:set>
                                    <p:animEffect transition="in" filter="box(out)">
                                      <p:cBhvr>
                                        <p:cTn id="34" dur="500"/>
                                        <p:tgtEl>
                                          <p:spTgt spid="43725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437262"/>
                                        </p:tgtEl>
                                        <p:attrNameLst>
                                          <p:attrName>style.visibility</p:attrName>
                                        </p:attrNameLst>
                                      </p:cBhvr>
                                      <p:to>
                                        <p:strVal val="visible"/>
                                      </p:to>
                                    </p:set>
                                    <p:animEffect transition="in" filter="box(in)">
                                      <p:cBhvr>
                                        <p:cTn id="39" dur="500"/>
                                        <p:tgtEl>
                                          <p:spTgt spid="437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81854" y="1028700"/>
            <a:ext cx="9167647" cy="9588840"/>
          </a:xfrm>
          <a:custGeom>
            <a:avLst/>
            <a:gdLst/>
            <a:ahLst/>
            <a:cxnLst/>
            <a:rect l="l" t="t" r="r" b="b"/>
            <a:pathLst>
              <a:path w="9167647" h="9588840">
                <a:moveTo>
                  <a:pt x="9167647" y="0"/>
                </a:moveTo>
                <a:lnTo>
                  <a:pt x="0" y="0"/>
                </a:lnTo>
                <a:lnTo>
                  <a:pt x="0" y="9588840"/>
                </a:lnTo>
                <a:lnTo>
                  <a:pt x="9167647" y="9588840"/>
                </a:lnTo>
                <a:lnTo>
                  <a:pt x="9167647" y="0"/>
                </a:lnTo>
                <a:close/>
              </a:path>
            </a:pathLst>
          </a:custGeom>
          <a:blipFill>
            <a:blip r:embed="rId2">
              <a:extLst>
                <a:ext uri="{96DAC541-7B7A-43D3-8B79-37D633B846F1}">
                  <asvg:svgBlip xmlns:asvg="http://schemas.microsoft.com/office/drawing/2016/SVG/main" xmlns="" r:embed="rId3"/>
                </a:ext>
              </a:extLst>
            </a:blip>
            <a:stretch>
              <a:fillRect/>
            </a:stretch>
          </a:blipFill>
        </p:spPr>
      </p:sp>
      <p:pic>
        <p:nvPicPr>
          <p:cNvPr id="29" name="صورة 28">
            <a:extLst>
              <a:ext uri="{FF2B5EF4-FFF2-40B4-BE49-F238E27FC236}">
                <a16:creationId xmlns:a16="http://schemas.microsoft.com/office/drawing/2014/main" xmlns="" id="{88A91691-582D-DC13-D4EC-826859EFF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مربع نص 29">
            <a:extLst>
              <a:ext uri="{FF2B5EF4-FFF2-40B4-BE49-F238E27FC236}">
                <a16:creationId xmlns:a16="http://schemas.microsoft.com/office/drawing/2014/main" xmlns="" id="{8B5BE2A3-5C93-317E-CD4D-CE04C66B827F}"/>
              </a:ext>
            </a:extLst>
          </p:cNvPr>
          <p:cNvSpPr txBox="1"/>
          <p:nvPr/>
        </p:nvSpPr>
        <p:spPr>
          <a:xfrm>
            <a:off x="1600200" y="4223605"/>
            <a:ext cx="457200" cy="646331"/>
          </a:xfrm>
          <a:prstGeom prst="rect">
            <a:avLst/>
          </a:prstGeom>
          <a:noFill/>
        </p:spPr>
        <p:txBody>
          <a:bodyPr wrap="square" rtlCol="1">
            <a:spAutoFit/>
          </a:bodyPr>
          <a:lstStyle/>
          <a:p>
            <a:r>
              <a:rPr lang="en-US" sz="3600" b="1" dirty="0"/>
              <a:t>1</a:t>
            </a:r>
            <a:endParaRPr lang="ar-IQ" sz="3600" b="1" dirty="0"/>
          </a:p>
        </p:txBody>
      </p:sp>
      <p:sp>
        <p:nvSpPr>
          <p:cNvPr id="33" name="سهم: لأعلى 32">
            <a:extLst>
              <a:ext uri="{FF2B5EF4-FFF2-40B4-BE49-F238E27FC236}">
                <a16:creationId xmlns:a16="http://schemas.microsoft.com/office/drawing/2014/main" xmlns="" id="{1F0ACA94-025C-7AC7-3298-79BBC9255F20}"/>
              </a:ext>
            </a:extLst>
          </p:cNvPr>
          <p:cNvSpPr/>
          <p:nvPr/>
        </p:nvSpPr>
        <p:spPr>
          <a:xfrm flipH="1">
            <a:off x="1768642" y="4903130"/>
            <a:ext cx="457200" cy="95318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35" name="رابط كسهم مستقيم 34">
            <a:extLst>
              <a:ext uri="{FF2B5EF4-FFF2-40B4-BE49-F238E27FC236}">
                <a16:creationId xmlns:a16="http://schemas.microsoft.com/office/drawing/2014/main" xmlns="" id="{C787B8AE-6155-DBF0-4F5F-F334CE55E7D4}"/>
              </a:ext>
            </a:extLst>
          </p:cNvPr>
          <p:cNvCxnSpPr>
            <a:cxnSpLocks/>
          </p:cNvCxnSpPr>
          <p:nvPr/>
        </p:nvCxnSpPr>
        <p:spPr>
          <a:xfrm flipV="1">
            <a:off x="2362200" y="1943100"/>
            <a:ext cx="12877800" cy="39555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8" name="مربع نص 37">
            <a:extLst>
              <a:ext uri="{FF2B5EF4-FFF2-40B4-BE49-F238E27FC236}">
                <a16:creationId xmlns:a16="http://schemas.microsoft.com/office/drawing/2014/main" xmlns="" id="{D840B2B8-9F88-4FF4-811B-6BC05ECA94B1}"/>
              </a:ext>
            </a:extLst>
          </p:cNvPr>
          <p:cNvSpPr txBox="1"/>
          <p:nvPr/>
        </p:nvSpPr>
        <p:spPr>
          <a:xfrm>
            <a:off x="15360316" y="659368"/>
            <a:ext cx="304800" cy="369332"/>
          </a:xfrm>
          <a:prstGeom prst="rect">
            <a:avLst/>
          </a:prstGeom>
          <a:noFill/>
        </p:spPr>
        <p:txBody>
          <a:bodyPr wrap="square" rtlCol="1">
            <a:spAutoFit/>
          </a:bodyPr>
          <a:lstStyle/>
          <a:p>
            <a:r>
              <a:rPr lang="en-US" dirty="0"/>
              <a:t>.</a:t>
            </a:r>
            <a:endParaRPr lang="ar-IQ" dirty="0"/>
          </a:p>
        </p:txBody>
      </p:sp>
      <p:pic>
        <p:nvPicPr>
          <p:cNvPr id="44" name="Picture 1034">
            <a:extLst>
              <a:ext uri="{FF2B5EF4-FFF2-40B4-BE49-F238E27FC236}">
                <a16:creationId xmlns:a16="http://schemas.microsoft.com/office/drawing/2014/main" xmlns="" id="{F2ED7E41-7CF7-7CCF-DA55-BAD763FDF7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8737" y="659368"/>
            <a:ext cx="6261263" cy="52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مربع نص 44">
            <a:extLst>
              <a:ext uri="{FF2B5EF4-FFF2-40B4-BE49-F238E27FC236}">
                <a16:creationId xmlns:a16="http://schemas.microsoft.com/office/drawing/2014/main" xmlns="" id="{51D22E90-9C5C-C57A-D368-C438DAC4C4B4}"/>
              </a:ext>
            </a:extLst>
          </p:cNvPr>
          <p:cNvSpPr txBox="1"/>
          <p:nvPr/>
        </p:nvSpPr>
        <p:spPr>
          <a:xfrm>
            <a:off x="9483159" y="659368"/>
            <a:ext cx="1108641" cy="400110"/>
          </a:xfrm>
          <a:prstGeom prst="rect">
            <a:avLst/>
          </a:prstGeom>
          <a:solidFill>
            <a:srgbClr val="FFFF00"/>
          </a:solidFill>
        </p:spPr>
        <p:txBody>
          <a:bodyPr wrap="square" rtlCol="1">
            <a:spAutoFit/>
          </a:bodyPr>
          <a:lstStyle/>
          <a:p>
            <a:r>
              <a:rPr lang="en-US" sz="2000" b="1" dirty="0"/>
              <a:t>8:47:57</a:t>
            </a:r>
            <a:endParaRPr lang="ar-IQ" sz="2000" b="1" dirty="0"/>
          </a:p>
        </p:txBody>
      </p:sp>
      <p:sp>
        <p:nvSpPr>
          <p:cNvPr id="50" name="سهم: لليسار 49">
            <a:extLst>
              <a:ext uri="{FF2B5EF4-FFF2-40B4-BE49-F238E27FC236}">
                <a16:creationId xmlns:a16="http://schemas.microsoft.com/office/drawing/2014/main" xmlns="" id="{D7AEF2B2-1968-C19F-D36A-87441A740C8D}"/>
              </a:ext>
            </a:extLst>
          </p:cNvPr>
          <p:cNvSpPr/>
          <p:nvPr/>
        </p:nvSpPr>
        <p:spPr>
          <a:xfrm>
            <a:off x="2225842" y="1612560"/>
            <a:ext cx="2120737" cy="49615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2" name="إطار 51">
            <a:extLst>
              <a:ext uri="{FF2B5EF4-FFF2-40B4-BE49-F238E27FC236}">
                <a16:creationId xmlns:a16="http://schemas.microsoft.com/office/drawing/2014/main" xmlns="" id="{12DEA87F-A483-CC2B-AF09-2F9E89D9BCE7}"/>
              </a:ext>
            </a:extLst>
          </p:cNvPr>
          <p:cNvSpPr/>
          <p:nvPr/>
        </p:nvSpPr>
        <p:spPr>
          <a:xfrm>
            <a:off x="-147493" y="2095500"/>
            <a:ext cx="6230204" cy="426564"/>
          </a:xfrm>
          <a:prstGeom prst="frame">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IQ" b="1">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عنصر نائب لرقم الشريحة 5">
            <a:extLst>
              <a:ext uri="{FF2B5EF4-FFF2-40B4-BE49-F238E27FC236}">
                <a16:creationId xmlns:a16="http://schemas.microsoft.com/office/drawing/2014/main" xmlns="" id="{C6A008AD-0E80-35B9-3BFC-7DDF4094230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6600">
                <a:solidFill>
                  <a:schemeClr val="tx1"/>
                </a:solidFill>
                <a:latin typeface="Times New Roman" panose="02020603050405020304" pitchFamily="18" charset="0"/>
              </a:defRPr>
            </a:lvl1pPr>
            <a:lvl2pPr marL="1114425" indent="-428625">
              <a:defRPr sz="6600">
                <a:solidFill>
                  <a:schemeClr val="tx1"/>
                </a:solidFill>
                <a:latin typeface="Times New Roman" panose="02020603050405020304" pitchFamily="18" charset="0"/>
              </a:defRPr>
            </a:lvl2pPr>
            <a:lvl3pPr marL="1714500" indent="-342900">
              <a:defRPr sz="6600">
                <a:solidFill>
                  <a:schemeClr val="tx1"/>
                </a:solidFill>
                <a:latin typeface="Times New Roman" panose="02020603050405020304" pitchFamily="18" charset="0"/>
              </a:defRPr>
            </a:lvl3pPr>
            <a:lvl4pPr marL="2400300" indent="-342900">
              <a:defRPr sz="6600">
                <a:solidFill>
                  <a:schemeClr val="tx1"/>
                </a:solidFill>
                <a:latin typeface="Times New Roman" panose="02020603050405020304" pitchFamily="18" charset="0"/>
              </a:defRPr>
            </a:lvl4pPr>
            <a:lvl5pPr marL="3086100" indent="-342900">
              <a:defRPr sz="6600">
                <a:solidFill>
                  <a:schemeClr val="tx1"/>
                </a:solidFill>
                <a:latin typeface="Times New Roman" panose="02020603050405020304" pitchFamily="18" charset="0"/>
              </a:defRPr>
            </a:lvl5pPr>
            <a:lvl6pPr marL="3771900" indent="-342900" algn="l" rtl="0" eaLnBrk="0" fontAlgn="base" hangingPunct="0">
              <a:spcBef>
                <a:spcPct val="0"/>
              </a:spcBef>
              <a:spcAft>
                <a:spcPct val="0"/>
              </a:spcAft>
              <a:defRPr sz="6600">
                <a:solidFill>
                  <a:schemeClr val="tx1"/>
                </a:solidFill>
                <a:latin typeface="Times New Roman" panose="02020603050405020304" pitchFamily="18" charset="0"/>
              </a:defRPr>
            </a:lvl6pPr>
            <a:lvl7pPr marL="4457700" indent="-342900" algn="l" rtl="0" eaLnBrk="0" fontAlgn="base" hangingPunct="0">
              <a:spcBef>
                <a:spcPct val="0"/>
              </a:spcBef>
              <a:spcAft>
                <a:spcPct val="0"/>
              </a:spcAft>
              <a:defRPr sz="6600">
                <a:solidFill>
                  <a:schemeClr val="tx1"/>
                </a:solidFill>
                <a:latin typeface="Times New Roman" panose="02020603050405020304" pitchFamily="18" charset="0"/>
              </a:defRPr>
            </a:lvl7pPr>
            <a:lvl8pPr marL="5143500" indent="-342900" algn="l" rtl="0" eaLnBrk="0" fontAlgn="base" hangingPunct="0">
              <a:spcBef>
                <a:spcPct val="0"/>
              </a:spcBef>
              <a:spcAft>
                <a:spcPct val="0"/>
              </a:spcAft>
              <a:defRPr sz="6600">
                <a:solidFill>
                  <a:schemeClr val="tx1"/>
                </a:solidFill>
                <a:latin typeface="Times New Roman" panose="02020603050405020304" pitchFamily="18" charset="0"/>
              </a:defRPr>
            </a:lvl8pPr>
            <a:lvl9pPr marL="5829300" indent="-342900" algn="l" rtl="0" eaLnBrk="0" fontAlgn="base" hangingPunct="0">
              <a:spcBef>
                <a:spcPct val="0"/>
              </a:spcBef>
              <a:spcAft>
                <a:spcPct val="0"/>
              </a:spcAft>
              <a:defRPr sz="6600">
                <a:solidFill>
                  <a:schemeClr val="tx1"/>
                </a:solidFill>
                <a:latin typeface="Times New Roman" panose="02020603050405020304" pitchFamily="18" charset="0"/>
              </a:defRPr>
            </a:lvl9pPr>
          </a:lstStyle>
          <a:p>
            <a:fld id="{4BCD7437-56CD-418D-A035-1AC945B83B17}" type="slidenum">
              <a:rPr lang="en-US" altLang="ar-IQ" sz="2100"/>
              <a:pPr/>
              <a:t>9</a:t>
            </a:fld>
            <a:endParaRPr lang="en-US" altLang="ar-IQ" sz="2100"/>
          </a:p>
        </p:txBody>
      </p:sp>
      <p:sp>
        <p:nvSpPr>
          <p:cNvPr id="112644" name="Rectangle 3">
            <a:extLst>
              <a:ext uri="{FF2B5EF4-FFF2-40B4-BE49-F238E27FC236}">
                <a16:creationId xmlns:a16="http://schemas.microsoft.com/office/drawing/2014/main" xmlns="" id="{EF506A6D-9D5E-3FFF-3722-71CBAA008454}"/>
              </a:ext>
            </a:extLst>
          </p:cNvPr>
          <p:cNvSpPr>
            <a:spLocks noGrp="1" noChangeArrowheads="1"/>
          </p:cNvSpPr>
          <p:nvPr>
            <p:ph type="body" idx="1"/>
          </p:nvPr>
        </p:nvSpPr>
        <p:spPr>
          <a:xfrm>
            <a:off x="3314700" y="1828800"/>
            <a:ext cx="11658600" cy="6858000"/>
          </a:xfrm>
        </p:spPr>
        <p:txBody>
          <a:bodyPr/>
          <a:lstStyle/>
          <a:p>
            <a:pPr eaLnBrk="1" hangingPunct="1">
              <a:buFontTx/>
              <a:buNone/>
            </a:pPr>
            <a:endParaRPr lang="en-US" altLang="ar-IQ" sz="3600" dirty="0"/>
          </a:p>
          <a:p>
            <a:pPr eaLnBrk="1" hangingPunct="1">
              <a:buFontTx/>
              <a:buNone/>
            </a:pPr>
            <a:r>
              <a:rPr lang="en-US" altLang="ar-IQ" sz="2400" dirty="0"/>
              <a:t>                </a:t>
            </a:r>
          </a:p>
        </p:txBody>
      </p:sp>
      <p:pic>
        <p:nvPicPr>
          <p:cNvPr id="3" name="صورة 2">
            <a:extLst>
              <a:ext uri="{FF2B5EF4-FFF2-40B4-BE49-F238E27FC236}">
                <a16:creationId xmlns:a16="http://schemas.microsoft.com/office/drawing/2014/main" xmlns="" id="{AE364067-5804-8754-B351-F897277A0EC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266700"/>
            <a:ext cx="18288000" cy="10287000"/>
          </a:xfrm>
          <a:prstGeom prst="rect">
            <a:avLst/>
          </a:prstGeom>
        </p:spPr>
      </p:pic>
      <p:sp>
        <p:nvSpPr>
          <p:cNvPr id="4" name="إطار 3">
            <a:extLst>
              <a:ext uri="{FF2B5EF4-FFF2-40B4-BE49-F238E27FC236}">
                <a16:creationId xmlns:a16="http://schemas.microsoft.com/office/drawing/2014/main" xmlns="" id="{816AB498-43D7-D497-3AB3-99B2B3A02570}"/>
              </a:ext>
            </a:extLst>
          </p:cNvPr>
          <p:cNvSpPr/>
          <p:nvPr/>
        </p:nvSpPr>
        <p:spPr>
          <a:xfrm>
            <a:off x="15468600" y="876300"/>
            <a:ext cx="1427747" cy="3429000"/>
          </a:xfrm>
          <a:prstGeom prst="frame">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endParaRPr lang="ar-IQ">
              <a:solidFill>
                <a:schemeClr val="tx1"/>
              </a:solidFill>
            </a:endParaRPr>
          </a:p>
        </p:txBody>
      </p:sp>
      <p:sp>
        <p:nvSpPr>
          <p:cNvPr id="6" name="إطار 5">
            <a:extLst>
              <a:ext uri="{FF2B5EF4-FFF2-40B4-BE49-F238E27FC236}">
                <a16:creationId xmlns:a16="http://schemas.microsoft.com/office/drawing/2014/main" xmlns="" id="{5A4CBAC7-AD6C-20A7-99E6-04CE529C7B0F}"/>
              </a:ext>
            </a:extLst>
          </p:cNvPr>
          <p:cNvSpPr/>
          <p:nvPr/>
        </p:nvSpPr>
        <p:spPr>
          <a:xfrm>
            <a:off x="228600" y="-48126"/>
            <a:ext cx="762000" cy="495300"/>
          </a:xfrm>
          <a:prstGeom prst="frame">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IQ">
              <a:solidFill>
                <a:schemeClr val="tx1"/>
              </a:solidFill>
            </a:endParaRPr>
          </a:p>
        </p:txBody>
      </p:sp>
      <p:sp>
        <p:nvSpPr>
          <p:cNvPr id="7" name="إطار 6">
            <a:extLst>
              <a:ext uri="{FF2B5EF4-FFF2-40B4-BE49-F238E27FC236}">
                <a16:creationId xmlns:a16="http://schemas.microsoft.com/office/drawing/2014/main" xmlns="" id="{46E121DD-7101-43DB-C845-C8C6A0B61B44}"/>
              </a:ext>
            </a:extLst>
          </p:cNvPr>
          <p:cNvSpPr/>
          <p:nvPr/>
        </p:nvSpPr>
        <p:spPr>
          <a:xfrm>
            <a:off x="0" y="9258300"/>
            <a:ext cx="15163800" cy="1028700"/>
          </a:xfrm>
          <a:prstGeom prst="frame">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endParaRPr lang="ar-IQ">
              <a:solidFill>
                <a:schemeClr val="tx1"/>
              </a:solidFill>
            </a:endParaRPr>
          </a:p>
        </p:txBody>
      </p:sp>
      <p:pic>
        <p:nvPicPr>
          <p:cNvPr id="5" name="Picture 1034">
            <a:extLst>
              <a:ext uri="{FF2B5EF4-FFF2-40B4-BE49-F238E27FC236}">
                <a16:creationId xmlns:a16="http://schemas.microsoft.com/office/drawing/2014/main" xmlns="" id="{5810F125-F7A0-4FD6-902F-697CDFF1D5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4568"/>
            <a:ext cx="6261263" cy="52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a:extLst>
              <a:ext uri="{FF2B5EF4-FFF2-40B4-BE49-F238E27FC236}">
                <a16:creationId xmlns:a16="http://schemas.microsoft.com/office/drawing/2014/main" xmlns="" id="{E6387122-569D-D0F7-B1BE-7E2B372420A3}"/>
              </a:ext>
            </a:extLst>
          </p:cNvPr>
          <p:cNvSpPr txBox="1"/>
          <p:nvPr/>
        </p:nvSpPr>
        <p:spPr>
          <a:xfrm>
            <a:off x="9448800" y="415379"/>
            <a:ext cx="1108641" cy="400110"/>
          </a:xfrm>
          <a:prstGeom prst="rect">
            <a:avLst/>
          </a:prstGeom>
          <a:solidFill>
            <a:srgbClr val="FFFF00"/>
          </a:solidFill>
        </p:spPr>
        <p:txBody>
          <a:bodyPr wrap="square" rtlCol="1">
            <a:spAutoFit/>
          </a:bodyPr>
          <a:lstStyle/>
          <a:p>
            <a:r>
              <a:rPr lang="en-US" sz="2000" b="1" dirty="0"/>
              <a:t>8:47:57</a:t>
            </a:r>
            <a:endParaRPr lang="ar-IQ" sz="20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1211</Words>
  <Application>Microsoft Office PowerPoint</Application>
  <PresentationFormat>مخصص</PresentationFormat>
  <Paragraphs>104</Paragraphs>
  <Slides>17</Slides>
  <Notes>2</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17</vt:i4>
      </vt:variant>
    </vt:vector>
  </HeadingPairs>
  <TitlesOfParts>
    <vt:vector size="25" baseType="lpstr">
      <vt:lpstr>Arial</vt:lpstr>
      <vt:lpstr>Calibri</vt:lpstr>
      <vt:lpstr>Canva Sans Bold</vt:lpstr>
      <vt:lpstr>Andalus</vt:lpstr>
      <vt:lpstr>Times New Roman</vt:lpstr>
      <vt:lpstr>Wingdings</vt:lpstr>
      <vt:lpstr>Bebas Neue</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MoJe</dc:creator>
  <cp:lastModifiedBy>Maher</cp:lastModifiedBy>
  <cp:revision>11</cp:revision>
  <dcterms:created xsi:type="dcterms:W3CDTF">2006-08-16T00:00:00Z</dcterms:created>
  <dcterms:modified xsi:type="dcterms:W3CDTF">2025-04-08T08:32:00Z</dcterms:modified>
  <dc:identifier>DAGfMVNy3ws</dc:identifier>
</cp:coreProperties>
</file>